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5" autoAdjust="0"/>
    <p:restoredTop sz="94660"/>
  </p:normalViewPr>
  <p:slideViewPr>
    <p:cSldViewPr>
      <p:cViewPr varScale="1">
        <p:scale>
          <a:sx n="64" d="100"/>
          <a:sy n="64" d="100"/>
        </p:scale>
        <p:origin x="984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90B56-F366-4AE8-9D87-28A1C098E1B9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A17F86-28B3-46D2-B12E-789765F2E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72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25647" y="454279"/>
            <a:ext cx="5140705" cy="695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AD85E-EA2E-48E9-8042-CC1B50BB97C0}" type="datetime1">
              <a:rPr lang="en-US" smtClean="0"/>
              <a:t>9/23/2024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00" b="0" i="0" u="heavy">
                <a:solidFill>
                  <a:schemeClr val="hlink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9496A-46D1-4B7C-9FFF-00CFAECE104F}" type="datetime1">
              <a:rPr lang="en-US" smtClean="0"/>
              <a:t>9/23/2024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00" b="0" i="0" u="heavy">
                <a:solidFill>
                  <a:schemeClr val="hlink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61AA0-7C31-49F7-B61A-CE49AD138CA3}" type="datetime1">
              <a:rPr lang="en-US" smtClean="0"/>
              <a:t>9/23/2024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00" b="0" i="0" u="heavy">
                <a:solidFill>
                  <a:schemeClr val="hlink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BBB39-52A9-4F35-BD60-8AC57EFAD1E2}" type="datetime1">
              <a:rPr lang="en-US" smtClean="0"/>
              <a:t>9/23/2024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3274B-1288-4899-ADEA-7F6C5BEC077E}" type="datetime1">
              <a:rPr lang="en-US" smtClean="0"/>
              <a:t>9/23/2024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049000" y="91439"/>
            <a:ext cx="1039368" cy="946672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524" y="6515099"/>
            <a:ext cx="12189460" cy="344805"/>
          </a:xfrm>
          <a:custGeom>
            <a:avLst/>
            <a:gdLst/>
            <a:ahLst/>
            <a:cxnLst/>
            <a:rect l="l" t="t" r="r" b="b"/>
            <a:pathLst>
              <a:path w="12189460" h="344804">
                <a:moveTo>
                  <a:pt x="12188952" y="0"/>
                </a:moveTo>
                <a:lnTo>
                  <a:pt x="0" y="0"/>
                </a:lnTo>
                <a:lnTo>
                  <a:pt x="0" y="344424"/>
                </a:lnTo>
                <a:lnTo>
                  <a:pt x="12188952" y="344424"/>
                </a:lnTo>
                <a:lnTo>
                  <a:pt x="1218895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524" y="6515099"/>
            <a:ext cx="12189460" cy="344805"/>
          </a:xfrm>
          <a:custGeom>
            <a:avLst/>
            <a:gdLst/>
            <a:ahLst/>
            <a:cxnLst/>
            <a:rect l="l" t="t" r="r" b="b"/>
            <a:pathLst>
              <a:path w="12189460" h="344804">
                <a:moveTo>
                  <a:pt x="0" y="344424"/>
                </a:moveTo>
                <a:lnTo>
                  <a:pt x="12188952" y="344424"/>
                </a:lnTo>
                <a:lnTo>
                  <a:pt x="12188952" y="0"/>
                </a:lnTo>
                <a:lnTo>
                  <a:pt x="0" y="0"/>
                </a:lnTo>
                <a:lnTo>
                  <a:pt x="0" y="3444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48580" y="965"/>
            <a:ext cx="2687954" cy="834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00" b="0" i="0" u="heavy">
                <a:solidFill>
                  <a:schemeClr val="hlink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330" y="1279347"/>
            <a:ext cx="10820400" cy="3904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00660" y="6601233"/>
            <a:ext cx="6567170" cy="202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17E15-C87E-4DE5-BEF1-4B1423598FCA}" type="datetime1">
              <a:rPr lang="en-US" smtClean="0"/>
              <a:t>9/23/2024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91747" y="6592121"/>
            <a:ext cx="502284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examplebucket.s3.amazonaws.com/examplekey" TargetMode="External"/><Relationship Id="rId2" Type="http://schemas.openxmlformats.org/officeDocument/2006/relationships/hyperlink" Target="http://s3.amazonaws.com/examplebucket/examplekey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://stardustathome.ssl.berkeley.edu/)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0.jp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xample.com/" TargetMode="Externa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hadoop.apache.org/docs/r1.2.1/hdfs_design.html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ites.google.com/site/animeshchaturvedi07/academic-teaching/cloudcomputing" TargetMode="External"/><Relationship Id="rId4" Type="http://schemas.openxmlformats.org/officeDocument/2006/relationships/hyperlink" Target="https://cloud.google.com/solutions/architecture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8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jpg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jp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jpg"/><Relationship Id="rId9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image" Target="../media/image70.png"/><Relationship Id="rId7" Type="http://schemas.openxmlformats.org/officeDocument/2006/relationships/image" Target="../media/image74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jp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1639" y="154889"/>
            <a:ext cx="6560820" cy="728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600" b="1" u="none" spc="5" dirty="0">
                <a:solidFill>
                  <a:srgbClr val="001F5F"/>
                </a:solidFill>
                <a:latin typeface="Times New Roman"/>
                <a:cs typeface="Times New Roman"/>
              </a:rPr>
              <a:t>Cloud</a:t>
            </a:r>
            <a:r>
              <a:rPr sz="4600" b="1" u="none" spc="-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4600" b="1" u="none" spc="5" dirty="0">
                <a:solidFill>
                  <a:srgbClr val="001F5F"/>
                </a:solidFill>
                <a:latin typeface="Times New Roman"/>
                <a:cs typeface="Times New Roman"/>
              </a:rPr>
              <a:t>Computing</a:t>
            </a:r>
            <a:r>
              <a:rPr sz="4600" b="1" u="none" spc="-7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4600" b="1" u="none" spc="5" dirty="0">
                <a:solidFill>
                  <a:srgbClr val="001F5F"/>
                </a:solidFill>
                <a:latin typeface="Times New Roman"/>
                <a:cs typeface="Times New Roman"/>
              </a:rPr>
              <a:t>UNIT</a:t>
            </a:r>
            <a:r>
              <a:rPr sz="4600" b="1" u="none" spc="-14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4600" b="1" u="none" spc="5" dirty="0">
                <a:solidFill>
                  <a:srgbClr val="001F5F"/>
                </a:solidFill>
                <a:latin typeface="Times New Roman"/>
                <a:cs typeface="Times New Roman"/>
              </a:rPr>
              <a:t>3</a:t>
            </a:r>
            <a:endParaRPr sz="46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1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535330" y="1279347"/>
            <a:ext cx="10820400" cy="1741630"/>
          </a:xfrm>
          <a:prstGeom prst="rect">
            <a:avLst/>
          </a:prstGeom>
        </p:spPr>
        <p:txBody>
          <a:bodyPr vert="horz" wrap="square" lIns="0" tIns="505586" rIns="0" bIns="0" rtlCol="0">
            <a:spAutoFit/>
          </a:bodyPr>
          <a:lstStyle/>
          <a:p>
            <a:pPr marL="300355" algn="ctr">
              <a:lnSpc>
                <a:spcPct val="100000"/>
              </a:lnSpc>
              <a:spcBef>
                <a:spcPts val="110"/>
              </a:spcBef>
            </a:pPr>
            <a:r>
              <a:rPr sz="4000" b="0" spc="5" dirty="0">
                <a:latin typeface="Arial MT"/>
                <a:cs typeface="Arial MT"/>
              </a:rPr>
              <a:t>CLOUD</a:t>
            </a:r>
            <a:r>
              <a:rPr sz="4000" b="0" spc="-270" dirty="0">
                <a:latin typeface="Arial MT"/>
                <a:cs typeface="Arial MT"/>
              </a:rPr>
              <a:t> </a:t>
            </a:r>
            <a:r>
              <a:rPr sz="4000" b="0" dirty="0">
                <a:latin typeface="Arial MT"/>
                <a:cs typeface="Arial MT"/>
              </a:rPr>
              <a:t>ARCHITECTURE,</a:t>
            </a:r>
            <a:r>
              <a:rPr sz="4000" b="0" spc="-95" dirty="0">
                <a:latin typeface="Arial MT"/>
                <a:cs typeface="Arial MT"/>
              </a:rPr>
              <a:t> </a:t>
            </a:r>
            <a:r>
              <a:rPr sz="4000" b="0" spc="-10" dirty="0">
                <a:latin typeface="Arial MT"/>
                <a:cs typeface="Arial MT"/>
              </a:rPr>
              <a:t>SERVICES</a:t>
            </a:r>
            <a:r>
              <a:rPr sz="4000" b="0" spc="-254" dirty="0">
                <a:latin typeface="Arial MT"/>
                <a:cs typeface="Arial MT"/>
              </a:rPr>
              <a:t> </a:t>
            </a:r>
            <a:r>
              <a:rPr sz="4000" b="0" spc="5" dirty="0">
                <a:latin typeface="Arial MT"/>
                <a:cs typeface="Arial MT"/>
              </a:rPr>
              <a:t>AND</a:t>
            </a:r>
            <a:endParaRPr sz="4000" dirty="0">
              <a:latin typeface="Arial MT"/>
              <a:cs typeface="Arial MT"/>
            </a:endParaRPr>
          </a:p>
          <a:p>
            <a:pPr marL="645795" algn="ctr">
              <a:lnSpc>
                <a:spcPct val="100000"/>
              </a:lnSpc>
            </a:pPr>
            <a:r>
              <a:rPr sz="4000" b="0" spc="-5" dirty="0">
                <a:latin typeface="Arial MT"/>
                <a:cs typeface="Arial MT"/>
              </a:rPr>
              <a:t>STORAGE</a:t>
            </a:r>
            <a:endParaRPr sz="40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3134" y="193370"/>
            <a:ext cx="9683115" cy="124396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3241040" marR="5080" indent="-3228975">
              <a:lnSpc>
                <a:spcPts val="4780"/>
              </a:lnSpc>
              <a:spcBef>
                <a:spcPts val="229"/>
              </a:spcBef>
            </a:pPr>
            <a:r>
              <a:rPr sz="4000" u="none" spc="5" dirty="0">
                <a:solidFill>
                  <a:srgbClr val="FF0000"/>
                </a:solidFill>
                <a:latin typeface="Arial MT"/>
                <a:cs typeface="Arial MT"/>
              </a:rPr>
              <a:t>Cloud</a:t>
            </a:r>
            <a:r>
              <a:rPr sz="4000" u="none" spc="-2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000" u="none" dirty="0">
                <a:solidFill>
                  <a:srgbClr val="FF0000"/>
                </a:solidFill>
                <a:latin typeface="Arial MT"/>
                <a:cs typeface="Arial MT"/>
              </a:rPr>
              <a:t>Architecture</a:t>
            </a:r>
            <a:r>
              <a:rPr sz="4000" u="none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000" u="none" dirty="0">
                <a:solidFill>
                  <a:srgbClr val="FF0000"/>
                </a:solidFill>
                <a:latin typeface="Arial MT"/>
                <a:cs typeface="Arial MT"/>
              </a:rPr>
              <a:t>-</a:t>
            </a:r>
            <a:r>
              <a:rPr sz="4000" u="none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000" b="1" u="none" spc="-10" dirty="0">
                <a:solidFill>
                  <a:srgbClr val="000000"/>
                </a:solidFill>
                <a:latin typeface="Calibri"/>
                <a:cs typeface="Calibri"/>
              </a:rPr>
              <a:t>NIST</a:t>
            </a:r>
            <a:r>
              <a:rPr sz="4000" b="1" u="none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1" u="none" spc="-15" dirty="0">
                <a:solidFill>
                  <a:srgbClr val="000000"/>
                </a:solidFill>
                <a:latin typeface="Calibri"/>
                <a:cs typeface="Calibri"/>
              </a:rPr>
              <a:t>CLOUD</a:t>
            </a:r>
            <a:r>
              <a:rPr sz="4000" b="1" u="none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1" u="none" spc="-5" dirty="0">
                <a:solidFill>
                  <a:srgbClr val="000000"/>
                </a:solidFill>
                <a:latin typeface="Calibri"/>
                <a:cs typeface="Calibri"/>
              </a:rPr>
              <a:t>REFERENCE </a:t>
            </a:r>
            <a:r>
              <a:rPr sz="4000" b="1" u="none" spc="-8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1" u="none" spc="-5" dirty="0">
                <a:solidFill>
                  <a:srgbClr val="000000"/>
                </a:solidFill>
                <a:latin typeface="Calibri"/>
                <a:cs typeface="Calibri"/>
              </a:rPr>
              <a:t>ARCHITECTURE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615821"/>
            <a:ext cx="10817860" cy="4197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NIST</a:t>
            </a:r>
            <a:r>
              <a:rPr sz="2400" spc="2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cloud</a:t>
            </a:r>
            <a:r>
              <a:rPr sz="2400" spc="2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computing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reference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architecture,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identifies</a:t>
            </a:r>
            <a:r>
              <a:rPr sz="2400" spc="19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the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major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actors,</a:t>
            </a:r>
            <a:r>
              <a:rPr sz="2400" spc="20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their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activities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functions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cloud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computing.</a:t>
            </a:r>
            <a:endParaRPr sz="24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spc="-5" dirty="0">
                <a:latin typeface="Calibri"/>
                <a:cs typeface="Calibri"/>
              </a:rPr>
              <a:t>It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depicts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generic</a:t>
            </a:r>
            <a:r>
              <a:rPr sz="2400" spc="3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high-level</a:t>
            </a:r>
            <a:r>
              <a:rPr sz="2400" spc="3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architecture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facilitate</a:t>
            </a:r>
            <a:r>
              <a:rPr sz="2400" spc="3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understanding</a:t>
            </a:r>
            <a:r>
              <a:rPr sz="2400" spc="3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3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requirements,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uses,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characteristics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standards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cloud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computing.</a:t>
            </a:r>
            <a:endParaRPr sz="2400">
              <a:latin typeface="Calibri"/>
              <a:cs typeface="Calibri"/>
            </a:endParaRPr>
          </a:p>
          <a:p>
            <a:pPr marL="424180" indent="-412115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424180" algn="l"/>
                <a:tab pos="424815" algn="l"/>
              </a:tabLst>
            </a:pPr>
            <a:r>
              <a:rPr sz="2400" spc="-10" dirty="0">
                <a:latin typeface="Calibri"/>
                <a:cs typeface="Calibri"/>
              </a:rPr>
              <a:t>NIST </a:t>
            </a:r>
            <a:r>
              <a:rPr sz="2400" dirty="0">
                <a:latin typeface="Calibri"/>
                <a:cs typeface="Calibri"/>
              </a:rPr>
              <a:t>cloud</a:t>
            </a:r>
            <a:r>
              <a:rPr sz="2400" spc="-5" dirty="0">
                <a:latin typeface="Calibri"/>
                <a:cs typeface="Calibri"/>
              </a:rPr>
              <a:t> computing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reference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architecture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defines</a:t>
            </a:r>
            <a:r>
              <a:rPr sz="24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u="heavy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five</a:t>
            </a:r>
            <a:r>
              <a:rPr sz="2400" u="heavy" spc="2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major</a:t>
            </a:r>
            <a:r>
              <a:rPr sz="2400" u="heavy" spc="-3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actors:</a:t>
            </a:r>
            <a:endParaRPr sz="24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b="1" i="1" dirty="0">
                <a:solidFill>
                  <a:srgbClr val="00AF50"/>
                </a:solidFill>
                <a:latin typeface="Calibri"/>
                <a:cs typeface="Calibri"/>
              </a:rPr>
              <a:t>cloud</a:t>
            </a:r>
            <a:r>
              <a:rPr sz="2400" b="1" i="1" spc="-6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i="1" spc="-25" dirty="0">
                <a:solidFill>
                  <a:srgbClr val="00AF50"/>
                </a:solidFill>
                <a:latin typeface="Calibri"/>
                <a:cs typeface="Calibri"/>
              </a:rPr>
              <a:t>consumer,</a:t>
            </a:r>
            <a:endParaRPr sz="24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b="1" i="1" dirty="0">
                <a:solidFill>
                  <a:srgbClr val="00AFEF"/>
                </a:solidFill>
                <a:latin typeface="Calibri"/>
                <a:cs typeface="Calibri"/>
              </a:rPr>
              <a:t>cloud</a:t>
            </a:r>
            <a:r>
              <a:rPr sz="2400" b="1" i="1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i="1" spc="-20" dirty="0">
                <a:solidFill>
                  <a:srgbClr val="00AFEF"/>
                </a:solidFill>
                <a:latin typeface="Calibri"/>
                <a:cs typeface="Calibri"/>
              </a:rPr>
              <a:t>provider,</a:t>
            </a:r>
            <a:endParaRPr sz="24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b="1" i="1" dirty="0">
                <a:solidFill>
                  <a:srgbClr val="001F5F"/>
                </a:solidFill>
                <a:latin typeface="Calibri"/>
                <a:cs typeface="Calibri"/>
              </a:rPr>
              <a:t>cloud</a:t>
            </a:r>
            <a:r>
              <a:rPr sz="2400" b="1" i="1" spc="-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400" b="1" i="1" spc="-25" dirty="0">
                <a:solidFill>
                  <a:srgbClr val="001F5F"/>
                </a:solidFill>
                <a:latin typeface="Calibri"/>
                <a:cs typeface="Calibri"/>
              </a:rPr>
              <a:t>carrier,</a:t>
            </a:r>
            <a:endParaRPr sz="24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575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b="1" i="1" dirty="0">
                <a:solidFill>
                  <a:srgbClr val="FFC000"/>
                </a:solidFill>
                <a:latin typeface="Calibri"/>
                <a:cs typeface="Calibri"/>
              </a:rPr>
              <a:t>cloud</a:t>
            </a:r>
            <a:r>
              <a:rPr sz="2400" b="1" i="1" spc="-5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FFC000"/>
                </a:solidFill>
                <a:latin typeface="Calibri"/>
                <a:cs typeface="Calibri"/>
              </a:rPr>
              <a:t>auditor</a:t>
            </a:r>
            <a:r>
              <a:rPr sz="2400" b="1" i="1" spc="-7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C000"/>
                </a:solidFill>
                <a:latin typeface="Calibri"/>
                <a:cs typeface="Calibri"/>
              </a:rPr>
              <a:t>and</a:t>
            </a:r>
            <a:endParaRPr sz="24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b="1" i="1" dirty="0">
                <a:solidFill>
                  <a:srgbClr val="C00000"/>
                </a:solidFill>
                <a:latin typeface="Calibri"/>
                <a:cs typeface="Calibri"/>
              </a:rPr>
              <a:t>cloud</a:t>
            </a:r>
            <a:r>
              <a:rPr sz="2400" b="1" i="1" spc="-6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i="1" spc="-15" dirty="0">
                <a:solidFill>
                  <a:srgbClr val="C00000"/>
                </a:solidFill>
                <a:latin typeface="Calibri"/>
                <a:cs typeface="Calibri"/>
              </a:rPr>
              <a:t>broker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303" y="399745"/>
            <a:ext cx="4533900" cy="838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u="none" spc="165" dirty="0"/>
              <a:t>How</a:t>
            </a:r>
            <a:r>
              <a:rPr u="none" spc="-185" dirty="0"/>
              <a:t> </a:t>
            </a:r>
            <a:r>
              <a:rPr u="none" spc="185" dirty="0"/>
              <a:t>S3</a:t>
            </a:r>
            <a:r>
              <a:rPr u="none" spc="-170" dirty="0"/>
              <a:t> </a:t>
            </a:r>
            <a:r>
              <a:rPr u="none" spc="80" dirty="0"/>
              <a:t>works?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5058" y="1476247"/>
            <a:ext cx="11090275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715" indent="-344805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7505" algn="l"/>
              </a:tabLst>
            </a:pPr>
            <a:r>
              <a:rPr sz="3000" dirty="0">
                <a:latin typeface="Times New Roman"/>
                <a:cs typeface="Times New Roman"/>
              </a:rPr>
              <a:t>S3</a:t>
            </a:r>
            <a:r>
              <a:rPr sz="3000" spc="5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Times New Roman"/>
                <a:cs typeface="Times New Roman"/>
              </a:rPr>
              <a:t>stores</a:t>
            </a:r>
            <a:r>
              <a:rPr sz="3000" dirty="0">
                <a:latin typeface="Times New Roman"/>
                <a:cs typeface="Times New Roman"/>
              </a:rPr>
              <a:t> arbitrary</a:t>
            </a:r>
            <a:r>
              <a:rPr sz="3000" spc="5" dirty="0">
                <a:latin typeface="Times New Roman"/>
                <a:cs typeface="Times New Roman"/>
              </a:rPr>
              <a:t> </a:t>
            </a:r>
            <a:r>
              <a:rPr sz="30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objects</a:t>
            </a:r>
            <a:r>
              <a:rPr sz="3000" b="1" spc="5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at</a:t>
            </a:r>
            <a:r>
              <a:rPr sz="3000" spc="-5" dirty="0">
                <a:latin typeface="Times New Roman"/>
                <a:cs typeface="Times New Roman"/>
              </a:rPr>
              <a:t> </a:t>
            </a:r>
            <a:r>
              <a:rPr sz="3000" spc="5" dirty="0">
                <a:latin typeface="Times New Roman"/>
                <a:cs typeface="Times New Roman"/>
              </a:rPr>
              <a:t>up</a:t>
            </a:r>
            <a:r>
              <a:rPr sz="3000" spc="1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to</a:t>
            </a:r>
            <a:r>
              <a:rPr sz="3000" spc="5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Times New Roman"/>
                <a:cs typeface="Times New Roman"/>
              </a:rPr>
              <a:t>5GB</a:t>
            </a:r>
            <a:r>
              <a:rPr sz="3000" dirty="0">
                <a:latin typeface="Times New Roman"/>
                <a:cs typeface="Times New Roman"/>
              </a:rPr>
              <a:t> in</a:t>
            </a:r>
            <a:r>
              <a:rPr sz="3000" spc="5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Times New Roman"/>
                <a:cs typeface="Times New Roman"/>
              </a:rPr>
              <a:t>size,</a:t>
            </a:r>
            <a:r>
              <a:rPr sz="3000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Times New Roman"/>
                <a:cs typeface="Times New Roman"/>
              </a:rPr>
              <a:t>and</a:t>
            </a:r>
            <a:r>
              <a:rPr sz="3000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each</a:t>
            </a:r>
            <a:r>
              <a:rPr sz="3000" spc="-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is </a:t>
            </a:r>
            <a:r>
              <a:rPr sz="3000" spc="5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accompanied</a:t>
            </a:r>
            <a:r>
              <a:rPr sz="3000" spc="80" dirty="0">
                <a:latin typeface="Times New Roman"/>
                <a:cs typeface="Times New Roman"/>
              </a:rPr>
              <a:t> </a:t>
            </a:r>
            <a:r>
              <a:rPr sz="3000" spc="5" dirty="0">
                <a:latin typeface="Times New Roman"/>
                <a:cs typeface="Times New Roman"/>
              </a:rPr>
              <a:t>by</a:t>
            </a:r>
            <a:r>
              <a:rPr sz="3000" spc="-20" dirty="0">
                <a:latin typeface="Times New Roman"/>
                <a:cs typeface="Times New Roman"/>
              </a:rPr>
              <a:t> </a:t>
            </a:r>
            <a:r>
              <a:rPr sz="3000" spc="5" dirty="0">
                <a:latin typeface="Times New Roman"/>
                <a:cs typeface="Times New Roman"/>
              </a:rPr>
              <a:t>up </a:t>
            </a:r>
            <a:r>
              <a:rPr sz="3000" dirty="0">
                <a:latin typeface="Times New Roman"/>
                <a:cs typeface="Times New Roman"/>
              </a:rPr>
              <a:t>to</a:t>
            </a:r>
            <a:r>
              <a:rPr sz="3000" spc="-15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Times New Roman"/>
                <a:cs typeface="Times New Roman"/>
              </a:rPr>
              <a:t>2KB</a:t>
            </a:r>
            <a:r>
              <a:rPr sz="3000" spc="5" dirty="0">
                <a:latin typeface="Times New Roman"/>
                <a:cs typeface="Times New Roman"/>
              </a:rPr>
              <a:t> of</a:t>
            </a:r>
            <a:r>
              <a:rPr sz="3000" spc="-20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metadata.</a:t>
            </a: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435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100000"/>
              </a:lnSpc>
              <a:buFont typeface="Arial MT"/>
              <a:buChar char="•"/>
              <a:tabLst>
                <a:tab pos="357505" algn="l"/>
              </a:tabLst>
            </a:pPr>
            <a:r>
              <a:rPr sz="30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Objects</a:t>
            </a:r>
            <a:r>
              <a:rPr sz="30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are </a:t>
            </a:r>
            <a:r>
              <a:rPr sz="3000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organized</a:t>
            </a:r>
            <a:r>
              <a:rPr sz="30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by </a:t>
            </a:r>
            <a:r>
              <a:rPr sz="30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buckets</a:t>
            </a:r>
            <a:r>
              <a:rPr sz="3000" spc="-5" dirty="0">
                <a:latin typeface="Times New Roman"/>
                <a:cs typeface="Times New Roman"/>
              </a:rPr>
              <a:t>.</a:t>
            </a:r>
            <a:r>
              <a:rPr sz="3000" dirty="0">
                <a:latin typeface="Times New Roman"/>
                <a:cs typeface="Times New Roman"/>
              </a:rPr>
              <a:t> </a:t>
            </a:r>
            <a:r>
              <a:rPr sz="3000" b="1" spc="-10" dirty="0">
                <a:latin typeface="Times New Roman"/>
                <a:cs typeface="Times New Roman"/>
              </a:rPr>
              <a:t>Each</a:t>
            </a:r>
            <a:r>
              <a:rPr sz="3000" b="1" spc="-5" dirty="0">
                <a:latin typeface="Times New Roman"/>
                <a:cs typeface="Times New Roman"/>
              </a:rPr>
              <a:t> </a:t>
            </a:r>
            <a:r>
              <a:rPr sz="3000" b="1" spc="-10" dirty="0">
                <a:latin typeface="Times New Roman"/>
                <a:cs typeface="Times New Roman"/>
              </a:rPr>
              <a:t>bucket</a:t>
            </a:r>
            <a:r>
              <a:rPr sz="3000" b="1" spc="-5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is</a:t>
            </a:r>
            <a:r>
              <a:rPr sz="3000" b="1" spc="750" dirty="0">
                <a:latin typeface="Times New Roman"/>
                <a:cs typeface="Times New Roman"/>
              </a:rPr>
              <a:t> </a:t>
            </a:r>
            <a:r>
              <a:rPr sz="3000" b="1" spc="-5" dirty="0">
                <a:latin typeface="Times New Roman"/>
                <a:cs typeface="Times New Roman"/>
              </a:rPr>
              <a:t>owned </a:t>
            </a:r>
            <a:r>
              <a:rPr sz="3000" b="1" spc="5" dirty="0">
                <a:latin typeface="Times New Roman"/>
                <a:cs typeface="Times New Roman"/>
              </a:rPr>
              <a:t>by </a:t>
            </a:r>
            <a:r>
              <a:rPr sz="3000" b="1" spc="-15" dirty="0">
                <a:latin typeface="Times New Roman"/>
                <a:cs typeface="Times New Roman"/>
              </a:rPr>
              <a:t>an </a:t>
            </a:r>
            <a:r>
              <a:rPr sz="3000" b="1" spc="-10" dirty="0">
                <a:latin typeface="Times New Roman"/>
                <a:cs typeface="Times New Roman"/>
              </a:rPr>
              <a:t> </a:t>
            </a:r>
            <a:r>
              <a:rPr sz="3000" b="1" spc="-120" dirty="0">
                <a:latin typeface="Times New Roman"/>
                <a:cs typeface="Times New Roman"/>
              </a:rPr>
              <a:t>AWS</a:t>
            </a:r>
            <a:r>
              <a:rPr sz="3000" b="1" spc="-114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account </a:t>
            </a:r>
            <a:r>
              <a:rPr sz="3000" b="1" spc="-5" dirty="0">
                <a:latin typeface="Times New Roman"/>
                <a:cs typeface="Times New Roman"/>
              </a:rPr>
              <a:t>and </a:t>
            </a:r>
            <a:r>
              <a:rPr sz="3000" b="1" spc="5" dirty="0">
                <a:latin typeface="Times New Roman"/>
                <a:cs typeface="Times New Roman"/>
              </a:rPr>
              <a:t>the </a:t>
            </a:r>
            <a:r>
              <a:rPr sz="3000" b="1" spc="-10" dirty="0">
                <a:latin typeface="Times New Roman"/>
                <a:cs typeface="Times New Roman"/>
              </a:rPr>
              <a:t>buckets </a:t>
            </a:r>
            <a:r>
              <a:rPr sz="3000" b="1" spc="-20" dirty="0">
                <a:latin typeface="Times New Roman"/>
                <a:cs typeface="Times New Roman"/>
              </a:rPr>
              <a:t>are </a:t>
            </a:r>
            <a:r>
              <a:rPr sz="3000" b="1" dirty="0">
                <a:latin typeface="Times New Roman"/>
                <a:cs typeface="Times New Roman"/>
              </a:rPr>
              <a:t>identified by a </a:t>
            </a:r>
            <a:r>
              <a:rPr sz="3000" b="1" spc="-10" dirty="0">
                <a:latin typeface="Times New Roman"/>
                <a:cs typeface="Times New Roman"/>
              </a:rPr>
              <a:t>unique, </a:t>
            </a:r>
            <a:r>
              <a:rPr sz="3000" b="1" spc="-30" dirty="0">
                <a:latin typeface="Times New Roman"/>
                <a:cs typeface="Times New Roman"/>
              </a:rPr>
              <a:t>user- </a:t>
            </a:r>
            <a:r>
              <a:rPr sz="3000" b="1" spc="-25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assigned</a:t>
            </a:r>
            <a:r>
              <a:rPr sz="3000" b="1" spc="-60" dirty="0">
                <a:latin typeface="Times New Roman"/>
                <a:cs typeface="Times New Roman"/>
              </a:rPr>
              <a:t> </a:t>
            </a:r>
            <a:r>
              <a:rPr sz="3000" b="1" spc="-55" dirty="0">
                <a:latin typeface="Times New Roman"/>
                <a:cs typeface="Times New Roman"/>
              </a:rPr>
              <a:t>key.</a:t>
            </a:r>
            <a:endParaRPr sz="3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1610" y="4578498"/>
            <a:ext cx="5328453" cy="174610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49076" y="6592121"/>
            <a:ext cx="58737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U3.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100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C8961-F259-1AA6-D362-A77077E6DB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100</a:t>
            </a:fld>
            <a:endParaRPr spc="-5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6479" y="89738"/>
            <a:ext cx="4349115" cy="838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u="none" spc="15" dirty="0">
                <a:latin typeface="Times New Roman"/>
                <a:cs typeface="Times New Roman"/>
              </a:rPr>
              <a:t>How</a:t>
            </a:r>
            <a:r>
              <a:rPr u="none" spc="-25" dirty="0">
                <a:latin typeface="Times New Roman"/>
                <a:cs typeface="Times New Roman"/>
              </a:rPr>
              <a:t> </a:t>
            </a:r>
            <a:r>
              <a:rPr u="none" spc="15" dirty="0">
                <a:latin typeface="Times New Roman"/>
                <a:cs typeface="Times New Roman"/>
              </a:rPr>
              <a:t>S3</a:t>
            </a:r>
            <a:r>
              <a:rPr u="none" spc="-35" dirty="0">
                <a:latin typeface="Times New Roman"/>
                <a:cs typeface="Times New Roman"/>
              </a:rPr>
              <a:t> </a:t>
            </a:r>
            <a:r>
              <a:rPr u="none" spc="10" dirty="0">
                <a:latin typeface="Times New Roman"/>
                <a:cs typeface="Times New Roman"/>
              </a:rPr>
              <a:t>works?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49076" y="6592121"/>
            <a:ext cx="58737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U3.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101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40130" y="1021206"/>
            <a:ext cx="10817860" cy="4881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b="1" spc="-5" dirty="0">
                <a:latin typeface="Times New Roman"/>
                <a:cs typeface="Times New Roman"/>
              </a:rPr>
              <a:t>An </a:t>
            </a:r>
            <a:r>
              <a:rPr sz="2200" b="1" dirty="0">
                <a:latin typeface="Times New Roman"/>
                <a:cs typeface="Times New Roman"/>
              </a:rPr>
              <a:t>access</a:t>
            </a:r>
            <a:r>
              <a:rPr sz="2200" b="1" spc="-3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control</a:t>
            </a:r>
            <a:r>
              <a:rPr sz="2200" b="1" spc="-35" dirty="0">
                <a:latin typeface="Times New Roman"/>
                <a:cs typeface="Times New Roman"/>
              </a:rPr>
              <a:t> </a:t>
            </a:r>
            <a:r>
              <a:rPr sz="2200" b="1" spc="5" dirty="0">
                <a:latin typeface="Times New Roman"/>
                <a:cs typeface="Times New Roman"/>
              </a:rPr>
              <a:t>list</a:t>
            </a:r>
            <a:r>
              <a:rPr sz="2200" b="1" spc="-2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restricts</a:t>
            </a:r>
            <a:r>
              <a:rPr sz="2200" b="1" spc="-50" dirty="0">
                <a:latin typeface="Times New Roman"/>
                <a:cs typeface="Times New Roman"/>
              </a:rPr>
              <a:t> </a:t>
            </a:r>
            <a:r>
              <a:rPr sz="2200" b="1" spc="15" dirty="0">
                <a:latin typeface="Times New Roman"/>
                <a:cs typeface="Times New Roman"/>
              </a:rPr>
              <a:t>who</a:t>
            </a:r>
            <a:r>
              <a:rPr sz="2200" b="1" spc="-5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can</a:t>
            </a:r>
            <a:r>
              <a:rPr sz="2200" b="1" spc="-20" dirty="0">
                <a:latin typeface="Times New Roman"/>
                <a:cs typeface="Times New Roman"/>
              </a:rPr>
              <a:t> </a:t>
            </a:r>
            <a:r>
              <a:rPr sz="2200" b="1" spc="5" dirty="0">
                <a:latin typeface="Times New Roman"/>
                <a:cs typeface="Times New Roman"/>
              </a:rPr>
              <a:t>access</a:t>
            </a:r>
            <a:r>
              <a:rPr sz="2200" b="1" spc="-45" dirty="0">
                <a:latin typeface="Times New Roman"/>
                <a:cs typeface="Times New Roman"/>
              </a:rPr>
              <a:t> </a:t>
            </a:r>
            <a:r>
              <a:rPr sz="2200" b="1" spc="5" dirty="0">
                <a:latin typeface="Times New Roman"/>
                <a:cs typeface="Times New Roman"/>
              </a:rPr>
              <a:t>the</a:t>
            </a:r>
            <a:r>
              <a:rPr sz="2200" b="1" spc="-1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data</a:t>
            </a:r>
            <a:r>
              <a:rPr sz="2200" b="1" spc="-15" dirty="0">
                <a:latin typeface="Times New Roman"/>
                <a:cs typeface="Times New Roman"/>
              </a:rPr>
              <a:t> </a:t>
            </a:r>
            <a:r>
              <a:rPr sz="2200" b="1" spc="5" dirty="0">
                <a:latin typeface="Times New Roman"/>
                <a:cs typeface="Times New Roman"/>
              </a:rPr>
              <a:t>in</a:t>
            </a:r>
            <a:r>
              <a:rPr sz="2200" b="1" spc="-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each</a:t>
            </a:r>
            <a:r>
              <a:rPr sz="2200" b="1" spc="-2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bucket.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365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b="1" spc="5" dirty="0">
                <a:latin typeface="Times New Roman"/>
                <a:cs typeface="Times New Roman"/>
              </a:rPr>
              <a:t>Bucket</a:t>
            </a:r>
            <a:r>
              <a:rPr sz="2200" b="1" spc="-40" dirty="0">
                <a:latin typeface="Times New Roman"/>
                <a:cs typeface="Times New Roman"/>
              </a:rPr>
              <a:t> </a:t>
            </a:r>
            <a:r>
              <a:rPr sz="2200" b="1" spc="5" dirty="0">
                <a:latin typeface="Times New Roman"/>
                <a:cs typeface="Times New Roman"/>
              </a:rPr>
              <a:t>names</a:t>
            </a:r>
            <a:r>
              <a:rPr sz="2200" b="1" spc="-40" dirty="0">
                <a:latin typeface="Times New Roman"/>
                <a:cs typeface="Times New Roman"/>
              </a:rPr>
              <a:t> </a:t>
            </a:r>
            <a:r>
              <a:rPr sz="2200" b="1" spc="5" dirty="0">
                <a:latin typeface="Times New Roman"/>
                <a:cs typeface="Times New Roman"/>
              </a:rPr>
              <a:t>and</a:t>
            </a:r>
            <a:r>
              <a:rPr sz="2200" b="1" spc="-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keys</a:t>
            </a:r>
            <a:r>
              <a:rPr sz="2200" b="1" spc="-20" dirty="0">
                <a:latin typeface="Times New Roman"/>
                <a:cs typeface="Times New Roman"/>
              </a:rPr>
              <a:t> </a:t>
            </a:r>
            <a:r>
              <a:rPr sz="2200" b="1" spc="-15" dirty="0">
                <a:latin typeface="Times New Roman"/>
                <a:cs typeface="Times New Roman"/>
              </a:rPr>
              <a:t>are</a:t>
            </a:r>
            <a:r>
              <a:rPr sz="2200" b="1" spc="-20" dirty="0">
                <a:latin typeface="Times New Roman"/>
                <a:cs typeface="Times New Roman"/>
              </a:rPr>
              <a:t> </a:t>
            </a:r>
            <a:r>
              <a:rPr sz="2200" b="1" spc="5" dirty="0">
                <a:latin typeface="Times New Roman"/>
                <a:cs typeface="Times New Roman"/>
              </a:rPr>
              <a:t>formulated</a:t>
            </a:r>
            <a:r>
              <a:rPr sz="2200" b="1" spc="-5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so</a:t>
            </a:r>
            <a:r>
              <a:rPr sz="2200" b="1" spc="-25" dirty="0">
                <a:latin typeface="Times New Roman"/>
                <a:cs typeface="Times New Roman"/>
              </a:rPr>
              <a:t> </a:t>
            </a:r>
            <a:r>
              <a:rPr sz="2200" b="1" spc="5" dirty="0">
                <a:latin typeface="Times New Roman"/>
                <a:cs typeface="Times New Roman"/>
              </a:rPr>
              <a:t>that</a:t>
            </a:r>
            <a:r>
              <a:rPr sz="2200" b="1" spc="-15" dirty="0">
                <a:latin typeface="Times New Roman"/>
                <a:cs typeface="Times New Roman"/>
              </a:rPr>
              <a:t> </a:t>
            </a:r>
            <a:r>
              <a:rPr sz="2200" b="1" spc="5" dirty="0">
                <a:latin typeface="Times New Roman"/>
                <a:cs typeface="Times New Roman"/>
              </a:rPr>
              <a:t>they</a:t>
            </a:r>
            <a:r>
              <a:rPr sz="2200" b="1" spc="-25" dirty="0">
                <a:latin typeface="Times New Roman"/>
                <a:cs typeface="Times New Roman"/>
              </a:rPr>
              <a:t> </a:t>
            </a:r>
            <a:r>
              <a:rPr sz="2200" b="1" spc="5" dirty="0">
                <a:latin typeface="Times New Roman"/>
                <a:cs typeface="Times New Roman"/>
              </a:rPr>
              <a:t>can</a:t>
            </a:r>
            <a:r>
              <a:rPr sz="2200" b="1" spc="-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be</a:t>
            </a:r>
            <a:r>
              <a:rPr sz="2200" b="1" spc="-15" dirty="0">
                <a:latin typeface="Times New Roman"/>
                <a:cs typeface="Times New Roman"/>
              </a:rPr>
              <a:t> </a:t>
            </a:r>
            <a:r>
              <a:rPr sz="2200" b="1" spc="5" dirty="0">
                <a:latin typeface="Times New Roman"/>
                <a:cs typeface="Times New Roman"/>
              </a:rPr>
              <a:t>accessed</a:t>
            </a:r>
            <a:r>
              <a:rPr sz="2200" b="1" spc="-85" dirty="0">
                <a:latin typeface="Times New Roman"/>
                <a:cs typeface="Times New Roman"/>
              </a:rPr>
              <a:t> </a:t>
            </a:r>
            <a:r>
              <a:rPr sz="2200" b="1" spc="5" dirty="0">
                <a:latin typeface="Times New Roman"/>
                <a:cs typeface="Times New Roman"/>
              </a:rPr>
              <a:t>using</a:t>
            </a:r>
            <a:r>
              <a:rPr sz="2200" b="1" spc="-25" dirty="0">
                <a:latin typeface="Times New Roman"/>
                <a:cs typeface="Times New Roman"/>
              </a:rPr>
              <a:t> </a:t>
            </a:r>
            <a:r>
              <a:rPr sz="2200" b="1" spc="-35" dirty="0">
                <a:latin typeface="Times New Roman"/>
                <a:cs typeface="Times New Roman"/>
              </a:rPr>
              <a:t>HTTP.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365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spc="-5" dirty="0">
                <a:latin typeface="Times New Roman"/>
                <a:cs typeface="Times New Roman"/>
              </a:rPr>
              <a:t>Requests</a:t>
            </a:r>
            <a:r>
              <a:rPr sz="2200" spc="14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are</a:t>
            </a:r>
            <a:r>
              <a:rPr sz="2200" spc="15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authorized</a:t>
            </a:r>
            <a:r>
              <a:rPr sz="2200" spc="16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using</a:t>
            </a:r>
            <a:r>
              <a:rPr sz="2200" spc="13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an</a:t>
            </a:r>
            <a:r>
              <a:rPr sz="2200" spc="15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access</a:t>
            </a:r>
            <a:r>
              <a:rPr sz="2200" spc="16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control</a:t>
            </a:r>
            <a:r>
              <a:rPr sz="2200" spc="16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list</a:t>
            </a:r>
            <a:r>
              <a:rPr sz="2200" spc="17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associated</a:t>
            </a:r>
            <a:r>
              <a:rPr sz="2200" spc="16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with</a:t>
            </a:r>
            <a:r>
              <a:rPr sz="2200" spc="15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each</a:t>
            </a:r>
            <a:r>
              <a:rPr sz="2200" spc="16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bucket</a:t>
            </a:r>
            <a:r>
              <a:rPr sz="2200" spc="14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and</a:t>
            </a:r>
            <a:r>
              <a:rPr sz="2200" spc="15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object,</a:t>
            </a:r>
            <a:endParaRPr sz="22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265"/>
              </a:spcBef>
            </a:pPr>
            <a:r>
              <a:rPr sz="2200" spc="5" dirty="0">
                <a:latin typeface="Times New Roman"/>
                <a:cs typeface="Times New Roman"/>
              </a:rPr>
              <a:t>for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instance:</a:t>
            </a:r>
            <a:endParaRPr sz="2200">
              <a:latin typeface="Times New Roman"/>
              <a:cs typeface="Times New Roman"/>
            </a:endParaRPr>
          </a:p>
          <a:p>
            <a:pPr marL="1118870">
              <a:lnSpc>
                <a:spcPct val="100000"/>
              </a:lnSpc>
              <a:spcBef>
                <a:spcPts val="745"/>
              </a:spcBef>
            </a:pPr>
            <a:r>
              <a:rPr sz="2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2"/>
              </a:rPr>
              <a:t>http://s3.amazonaws.com/examplebucket/examplekey</a:t>
            </a:r>
            <a:endParaRPr sz="2200">
              <a:latin typeface="Times New Roman"/>
              <a:cs typeface="Times New Roman"/>
            </a:endParaRPr>
          </a:p>
          <a:p>
            <a:pPr marL="1118870">
              <a:lnSpc>
                <a:spcPct val="100000"/>
              </a:lnSpc>
              <a:spcBef>
                <a:spcPts val="530"/>
              </a:spcBef>
            </a:pPr>
            <a:r>
              <a:rPr sz="2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http://examplebucket.s3.amazonaws.com/examplekey</a:t>
            </a:r>
            <a:endParaRPr sz="22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10100"/>
              </a:lnSpc>
              <a:spcBef>
                <a:spcPts val="770"/>
              </a:spcBef>
            </a:pPr>
            <a:r>
              <a:rPr sz="2200" b="1" dirty="0">
                <a:latin typeface="Times New Roman"/>
                <a:cs typeface="Times New Roman"/>
              </a:rPr>
              <a:t>The </a:t>
            </a:r>
            <a:r>
              <a:rPr sz="2200" b="1" spc="-5" dirty="0">
                <a:latin typeface="Times New Roman"/>
                <a:cs typeface="Times New Roman"/>
              </a:rPr>
              <a:t>Amazon </a:t>
            </a:r>
            <a:r>
              <a:rPr sz="2200" b="1" spc="-90" dirty="0">
                <a:latin typeface="Times New Roman"/>
                <a:cs typeface="Times New Roman"/>
              </a:rPr>
              <a:t>AWS </a:t>
            </a:r>
            <a:r>
              <a:rPr sz="2200" b="1" dirty="0">
                <a:latin typeface="Times New Roman"/>
                <a:cs typeface="Times New Roman"/>
              </a:rPr>
              <a:t>Authentication tools </a:t>
            </a:r>
            <a:r>
              <a:rPr sz="2200" b="1" spc="-5" dirty="0">
                <a:latin typeface="Times New Roman"/>
                <a:cs typeface="Times New Roman"/>
              </a:rPr>
              <a:t>allow </a:t>
            </a:r>
            <a:r>
              <a:rPr sz="2200" b="1" spc="5" dirty="0">
                <a:latin typeface="Times New Roman"/>
                <a:cs typeface="Times New Roman"/>
              </a:rPr>
              <a:t>the </a:t>
            </a:r>
            <a:r>
              <a:rPr sz="2200" b="1" spc="-5" dirty="0">
                <a:latin typeface="Times New Roman"/>
                <a:cs typeface="Times New Roman"/>
              </a:rPr>
              <a:t>bucket </a:t>
            </a:r>
            <a:r>
              <a:rPr sz="2200" b="1" dirty="0">
                <a:latin typeface="Times New Roman"/>
                <a:cs typeface="Times New Roman"/>
              </a:rPr>
              <a:t>owner </a:t>
            </a:r>
            <a:r>
              <a:rPr sz="2200" b="1" spc="-10" dirty="0">
                <a:latin typeface="Times New Roman"/>
                <a:cs typeface="Times New Roman"/>
              </a:rPr>
              <a:t>to </a:t>
            </a:r>
            <a:r>
              <a:rPr sz="2200" b="1" spc="-15" dirty="0">
                <a:latin typeface="Times New Roman"/>
                <a:cs typeface="Times New Roman"/>
              </a:rPr>
              <a:t>create </a:t>
            </a:r>
            <a:r>
              <a:rPr sz="2200" b="1" dirty="0">
                <a:latin typeface="Times New Roman"/>
                <a:cs typeface="Times New Roman"/>
              </a:rPr>
              <a:t>an authenticated </a:t>
            </a:r>
            <a:r>
              <a:rPr sz="2200" b="1" spc="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URL </a:t>
            </a:r>
            <a:r>
              <a:rPr sz="2200" b="1" spc="10" dirty="0">
                <a:latin typeface="Times New Roman"/>
                <a:cs typeface="Times New Roman"/>
              </a:rPr>
              <a:t>with </a:t>
            </a:r>
            <a:r>
              <a:rPr sz="2200" b="1" dirty="0">
                <a:latin typeface="Times New Roman"/>
                <a:cs typeface="Times New Roman"/>
              </a:rPr>
              <a:t>a set amount of </a:t>
            </a:r>
            <a:r>
              <a:rPr sz="2200" b="1" spc="5" dirty="0">
                <a:latin typeface="Times New Roman"/>
                <a:cs typeface="Times New Roman"/>
              </a:rPr>
              <a:t>time </a:t>
            </a:r>
            <a:r>
              <a:rPr sz="2200" b="1" dirty="0">
                <a:latin typeface="Times New Roman"/>
                <a:cs typeface="Times New Roman"/>
              </a:rPr>
              <a:t>that </a:t>
            </a:r>
            <a:r>
              <a:rPr sz="2200" b="1" spc="5" dirty="0">
                <a:latin typeface="Times New Roman"/>
                <a:cs typeface="Times New Roman"/>
              </a:rPr>
              <a:t>the </a:t>
            </a:r>
            <a:r>
              <a:rPr sz="2200" b="1" spc="-5" dirty="0">
                <a:latin typeface="Times New Roman"/>
                <a:cs typeface="Times New Roman"/>
              </a:rPr>
              <a:t>URL</a:t>
            </a:r>
            <a:r>
              <a:rPr sz="2200" b="1" dirty="0">
                <a:latin typeface="Times New Roman"/>
                <a:cs typeface="Times New Roman"/>
              </a:rPr>
              <a:t> will </a:t>
            </a:r>
            <a:r>
              <a:rPr sz="2200" b="1" spc="-15" dirty="0">
                <a:latin typeface="Times New Roman"/>
                <a:cs typeface="Times New Roman"/>
              </a:rPr>
              <a:t>be </a:t>
            </a:r>
            <a:r>
              <a:rPr sz="2200" b="1" spc="-5" dirty="0">
                <a:latin typeface="Times New Roman"/>
                <a:cs typeface="Times New Roman"/>
              </a:rPr>
              <a:t>valid. </a:t>
            </a:r>
            <a:r>
              <a:rPr sz="2200" dirty="0">
                <a:latin typeface="Times New Roman"/>
                <a:cs typeface="Times New Roman"/>
              </a:rPr>
              <a:t>That </a:t>
            </a:r>
            <a:r>
              <a:rPr sz="2200" spc="-5" dirty="0">
                <a:latin typeface="Times New Roman"/>
                <a:cs typeface="Times New Roman"/>
              </a:rPr>
              <a:t>is, someone </a:t>
            </a:r>
            <a:r>
              <a:rPr sz="2200" dirty="0">
                <a:latin typeface="Times New Roman"/>
                <a:cs typeface="Times New Roman"/>
              </a:rPr>
              <a:t>can </a:t>
            </a:r>
            <a:r>
              <a:rPr sz="2200" spc="-5" dirty="0">
                <a:latin typeface="Times New Roman"/>
                <a:cs typeface="Times New Roman"/>
              </a:rPr>
              <a:t>construct </a:t>
            </a:r>
            <a:r>
              <a:rPr sz="2200" dirty="0">
                <a:latin typeface="Times New Roman"/>
                <a:cs typeface="Times New Roman"/>
              </a:rPr>
              <a:t>a 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URL that can </a:t>
            </a:r>
            <a:r>
              <a:rPr sz="2200" dirty="0">
                <a:latin typeface="Times New Roman"/>
                <a:cs typeface="Times New Roman"/>
              </a:rPr>
              <a:t>be handed </a:t>
            </a:r>
            <a:r>
              <a:rPr sz="2200" spc="-20" dirty="0">
                <a:latin typeface="Times New Roman"/>
                <a:cs typeface="Times New Roman"/>
              </a:rPr>
              <a:t>off </a:t>
            </a:r>
            <a:r>
              <a:rPr sz="2200" spc="5" dirty="0">
                <a:latin typeface="Times New Roman"/>
                <a:cs typeface="Times New Roman"/>
              </a:rPr>
              <a:t>to </a:t>
            </a:r>
            <a:r>
              <a:rPr sz="2200" dirty="0">
                <a:latin typeface="Times New Roman"/>
                <a:cs typeface="Times New Roman"/>
              </a:rPr>
              <a:t>a third-party </a:t>
            </a:r>
            <a:r>
              <a:rPr sz="2200" spc="5" dirty="0">
                <a:latin typeface="Times New Roman"/>
                <a:cs typeface="Times New Roman"/>
              </a:rPr>
              <a:t>for </a:t>
            </a:r>
            <a:r>
              <a:rPr sz="2200" spc="-5" dirty="0">
                <a:latin typeface="Times New Roman"/>
                <a:cs typeface="Times New Roman"/>
              </a:rPr>
              <a:t>access </a:t>
            </a:r>
            <a:r>
              <a:rPr sz="2200" spc="5" dirty="0">
                <a:latin typeface="Times New Roman"/>
                <a:cs typeface="Times New Roman"/>
              </a:rPr>
              <a:t>for </a:t>
            </a:r>
            <a:r>
              <a:rPr sz="2200" dirty="0">
                <a:latin typeface="Times New Roman"/>
                <a:cs typeface="Times New Roman"/>
              </a:rPr>
              <a:t>a period such as </a:t>
            </a:r>
            <a:r>
              <a:rPr sz="2200" spc="-5" dirty="0">
                <a:latin typeface="Times New Roman"/>
                <a:cs typeface="Times New Roman"/>
              </a:rPr>
              <a:t>the next </a:t>
            </a:r>
            <a:r>
              <a:rPr sz="2200" dirty="0">
                <a:latin typeface="Times New Roman"/>
                <a:cs typeface="Times New Roman"/>
              </a:rPr>
              <a:t>30 </a:t>
            </a:r>
            <a:r>
              <a:rPr sz="2200" spc="-10" dirty="0">
                <a:latin typeface="Times New Roman"/>
                <a:cs typeface="Times New Roman"/>
              </a:rPr>
              <a:t>minutes, 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or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next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24 hours.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7763F-0A49-B9A4-F81C-D74900154EB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101</a:t>
            </a:fld>
            <a:endParaRPr spc="-5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582" y="399745"/>
            <a:ext cx="3386454" cy="838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u="none" spc="110" dirty="0"/>
              <a:t>Amazon</a:t>
            </a:r>
            <a:r>
              <a:rPr u="none" spc="-175" dirty="0"/>
              <a:t> </a:t>
            </a:r>
            <a:r>
              <a:rPr u="none" spc="180" dirty="0"/>
              <a:t>S3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49076" y="6592121"/>
            <a:ext cx="58737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U3.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102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95045" y="1243173"/>
            <a:ext cx="10487025" cy="415544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2400" b="1" dirty="0">
                <a:solidFill>
                  <a:srgbClr val="393968"/>
                </a:solidFill>
                <a:latin typeface="Arial"/>
                <a:cs typeface="Arial"/>
              </a:rPr>
              <a:t>Storage</a:t>
            </a:r>
            <a:r>
              <a:rPr sz="2400" b="1" spc="-15" dirty="0">
                <a:solidFill>
                  <a:srgbClr val="39396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93968"/>
                </a:solidFill>
                <a:latin typeface="Arial"/>
                <a:cs typeface="Arial"/>
              </a:rPr>
              <a:t>cl</a:t>
            </a:r>
            <a:r>
              <a:rPr sz="2400" b="1" spc="5" dirty="0">
                <a:solidFill>
                  <a:srgbClr val="393968"/>
                </a:solidFill>
                <a:latin typeface="Arial"/>
                <a:cs typeface="Arial"/>
              </a:rPr>
              <a:t>a</a:t>
            </a:r>
            <a:r>
              <a:rPr sz="2400" b="1" dirty="0">
                <a:solidFill>
                  <a:srgbClr val="393968"/>
                </a:solidFill>
                <a:latin typeface="Arial"/>
                <a:cs typeface="Arial"/>
              </a:rPr>
              <a:t>sses</a:t>
            </a:r>
            <a:r>
              <a:rPr sz="2400" b="1" spc="-40" dirty="0">
                <a:solidFill>
                  <a:srgbClr val="39396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93968"/>
                </a:solidFill>
                <a:latin typeface="Arial"/>
                <a:cs typeface="Arial"/>
              </a:rPr>
              <a:t>a</a:t>
            </a:r>
            <a:r>
              <a:rPr sz="2400" b="1" spc="-45" dirty="0">
                <a:solidFill>
                  <a:srgbClr val="393968"/>
                </a:solidFill>
                <a:latin typeface="Arial"/>
                <a:cs typeface="Arial"/>
              </a:rPr>
              <a:t>v</a:t>
            </a:r>
            <a:r>
              <a:rPr sz="2400" b="1" dirty="0">
                <a:solidFill>
                  <a:srgbClr val="393968"/>
                </a:solidFill>
                <a:latin typeface="Arial"/>
                <a:cs typeface="Arial"/>
              </a:rPr>
              <a:t>ai</a:t>
            </a:r>
            <a:r>
              <a:rPr sz="2400" b="1" spc="5" dirty="0">
                <a:solidFill>
                  <a:srgbClr val="393968"/>
                </a:solidFill>
                <a:latin typeface="Arial"/>
                <a:cs typeface="Arial"/>
              </a:rPr>
              <a:t>l</a:t>
            </a:r>
            <a:r>
              <a:rPr sz="2400" b="1" dirty="0">
                <a:solidFill>
                  <a:srgbClr val="393968"/>
                </a:solidFill>
                <a:latin typeface="Arial"/>
                <a:cs typeface="Arial"/>
              </a:rPr>
              <a:t>able</a:t>
            </a:r>
            <a:r>
              <a:rPr sz="2400" b="1" spc="-15" dirty="0">
                <a:solidFill>
                  <a:srgbClr val="393968"/>
                </a:solidFill>
                <a:latin typeface="Arial"/>
                <a:cs typeface="Arial"/>
              </a:rPr>
              <a:t> </a:t>
            </a:r>
            <a:r>
              <a:rPr sz="2400" b="1" spc="45" dirty="0">
                <a:solidFill>
                  <a:srgbClr val="393968"/>
                </a:solidFill>
                <a:latin typeface="Arial"/>
                <a:cs typeface="Arial"/>
              </a:rPr>
              <a:t>w</a:t>
            </a:r>
            <a:r>
              <a:rPr sz="2400" b="1" dirty="0">
                <a:solidFill>
                  <a:srgbClr val="393968"/>
                </a:solidFill>
                <a:latin typeface="Arial"/>
                <a:cs typeface="Arial"/>
              </a:rPr>
              <a:t>ith</a:t>
            </a:r>
            <a:r>
              <a:rPr sz="2400" b="1" spc="-170" dirty="0">
                <a:solidFill>
                  <a:srgbClr val="393968"/>
                </a:solidFill>
                <a:latin typeface="Arial"/>
                <a:cs typeface="Arial"/>
              </a:rPr>
              <a:t> </a:t>
            </a:r>
            <a:r>
              <a:rPr sz="2400" b="1" spc="-80" dirty="0">
                <a:solidFill>
                  <a:srgbClr val="393968"/>
                </a:solidFill>
                <a:latin typeface="Arial"/>
                <a:cs typeface="Arial"/>
              </a:rPr>
              <a:t>A</a:t>
            </a:r>
            <a:r>
              <a:rPr sz="2400" b="1" dirty="0">
                <a:solidFill>
                  <a:srgbClr val="393968"/>
                </a:solidFill>
                <a:latin typeface="Arial"/>
                <a:cs typeface="Arial"/>
              </a:rPr>
              <a:t>m</a:t>
            </a:r>
            <a:r>
              <a:rPr sz="2400" b="1" spc="5" dirty="0">
                <a:solidFill>
                  <a:srgbClr val="393968"/>
                </a:solidFill>
                <a:latin typeface="Arial"/>
                <a:cs typeface="Arial"/>
              </a:rPr>
              <a:t>a</a:t>
            </a:r>
            <a:r>
              <a:rPr sz="2400" b="1" dirty="0">
                <a:solidFill>
                  <a:srgbClr val="393968"/>
                </a:solidFill>
                <a:latin typeface="Arial"/>
                <a:cs typeface="Arial"/>
              </a:rPr>
              <a:t>zon</a:t>
            </a:r>
            <a:r>
              <a:rPr sz="2400" b="1" spc="65" dirty="0">
                <a:solidFill>
                  <a:srgbClr val="39396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93968"/>
                </a:solidFill>
                <a:latin typeface="Arial"/>
                <a:cs typeface="Arial"/>
              </a:rPr>
              <a:t>S3</a:t>
            </a:r>
            <a:r>
              <a:rPr sz="2400" b="1" spc="-10" dirty="0">
                <a:solidFill>
                  <a:srgbClr val="39396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93968"/>
                </a:solidFill>
                <a:latin typeface="Arial"/>
                <a:cs typeface="Arial"/>
              </a:rPr>
              <a:t>are</a:t>
            </a:r>
            <a:r>
              <a:rPr sz="2400" b="1" spc="55" dirty="0">
                <a:solidFill>
                  <a:srgbClr val="39396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93968"/>
                </a:solidFill>
                <a:latin typeface="Arial"/>
                <a:cs typeface="Arial"/>
              </a:rPr>
              <a:t>–</a:t>
            </a:r>
            <a:endParaRPr sz="24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357505" algn="l"/>
              </a:tabLst>
            </a:pPr>
            <a:r>
              <a:rPr sz="2400" spc="-5" dirty="0">
                <a:solidFill>
                  <a:srgbClr val="393968"/>
                </a:solidFill>
                <a:latin typeface="Arial MT"/>
                <a:cs typeface="Arial MT"/>
              </a:rPr>
              <a:t>Amazon</a:t>
            </a:r>
            <a:r>
              <a:rPr sz="2400" spc="-30" dirty="0">
                <a:solidFill>
                  <a:srgbClr val="39396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93968"/>
                </a:solidFill>
                <a:latin typeface="Arial MT"/>
                <a:cs typeface="Arial MT"/>
              </a:rPr>
              <a:t>S3</a:t>
            </a:r>
            <a:r>
              <a:rPr sz="2400" spc="-25" dirty="0">
                <a:solidFill>
                  <a:srgbClr val="39396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93968"/>
                </a:solidFill>
                <a:latin typeface="Arial MT"/>
                <a:cs typeface="Arial MT"/>
              </a:rPr>
              <a:t>standard</a:t>
            </a:r>
            <a:endParaRPr sz="24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357505" algn="l"/>
              </a:tabLst>
            </a:pPr>
            <a:r>
              <a:rPr sz="2400" spc="-5" dirty="0">
                <a:solidFill>
                  <a:srgbClr val="393968"/>
                </a:solidFill>
                <a:latin typeface="Arial MT"/>
                <a:cs typeface="Arial MT"/>
              </a:rPr>
              <a:t>Amazon</a:t>
            </a:r>
            <a:r>
              <a:rPr sz="2400" spc="-15" dirty="0">
                <a:solidFill>
                  <a:srgbClr val="39396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93968"/>
                </a:solidFill>
                <a:latin typeface="Arial MT"/>
                <a:cs typeface="Arial MT"/>
              </a:rPr>
              <a:t>S3</a:t>
            </a:r>
            <a:r>
              <a:rPr sz="2400" spc="-10" dirty="0">
                <a:solidFill>
                  <a:srgbClr val="39396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93968"/>
                </a:solidFill>
                <a:latin typeface="Arial MT"/>
                <a:cs typeface="Arial MT"/>
              </a:rPr>
              <a:t>standard-infrequent</a:t>
            </a:r>
            <a:r>
              <a:rPr sz="2400" spc="-204" dirty="0">
                <a:solidFill>
                  <a:srgbClr val="39396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93968"/>
                </a:solidFill>
                <a:latin typeface="Arial MT"/>
                <a:cs typeface="Arial MT"/>
              </a:rPr>
              <a:t>Access</a:t>
            </a:r>
            <a:endParaRPr sz="24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357505" algn="l"/>
              </a:tabLst>
            </a:pPr>
            <a:r>
              <a:rPr sz="2400" spc="-5" dirty="0">
                <a:solidFill>
                  <a:srgbClr val="393968"/>
                </a:solidFill>
                <a:latin typeface="Arial MT"/>
                <a:cs typeface="Arial MT"/>
              </a:rPr>
              <a:t>Amazon</a:t>
            </a:r>
            <a:r>
              <a:rPr sz="2400" spc="-45" dirty="0">
                <a:solidFill>
                  <a:srgbClr val="39396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93968"/>
                </a:solidFill>
                <a:latin typeface="Arial MT"/>
                <a:cs typeface="Arial MT"/>
              </a:rPr>
              <a:t>Glacier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600">
              <a:latin typeface="Arial MT"/>
              <a:cs typeface="Arial MT"/>
            </a:endParaRPr>
          </a:p>
          <a:p>
            <a:pPr marL="356870" marR="121920" indent="-344805">
              <a:lnSpc>
                <a:spcPts val="288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50" b="1" u="heavy" spc="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Amazon</a:t>
            </a:r>
            <a:r>
              <a:rPr sz="2650" b="1" u="heavy" spc="-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b="1" u="heavy" spc="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S3</a:t>
            </a:r>
            <a:r>
              <a:rPr sz="2650" b="1" u="heavy" spc="-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b="1" u="heavy" spc="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Standard</a:t>
            </a:r>
            <a:r>
              <a:rPr sz="2650" b="1" u="heavy" spc="-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spc="-40" dirty="0">
                <a:latin typeface="Trebuchet MS"/>
                <a:cs typeface="Trebuchet MS"/>
              </a:rPr>
              <a:t>for</a:t>
            </a:r>
            <a:r>
              <a:rPr sz="2650" spc="-55" dirty="0">
                <a:latin typeface="Trebuchet MS"/>
                <a:cs typeface="Trebuchet MS"/>
              </a:rPr>
              <a:t> </a:t>
            </a:r>
            <a:r>
              <a:rPr sz="2650" b="1" spc="35" dirty="0">
                <a:latin typeface="Trebuchet MS"/>
                <a:cs typeface="Trebuchet MS"/>
              </a:rPr>
              <a:t>general-purpose</a:t>
            </a:r>
            <a:r>
              <a:rPr sz="2650" b="1" spc="-95" dirty="0">
                <a:latin typeface="Trebuchet MS"/>
                <a:cs typeface="Trebuchet MS"/>
              </a:rPr>
              <a:t> </a:t>
            </a:r>
            <a:r>
              <a:rPr sz="2650" b="1" spc="45" dirty="0">
                <a:latin typeface="Trebuchet MS"/>
                <a:cs typeface="Trebuchet MS"/>
              </a:rPr>
              <a:t>storage</a:t>
            </a:r>
            <a:r>
              <a:rPr sz="2650" b="1" spc="-85" dirty="0">
                <a:latin typeface="Trebuchet MS"/>
                <a:cs typeface="Trebuchet MS"/>
              </a:rPr>
              <a:t> </a:t>
            </a:r>
            <a:r>
              <a:rPr sz="2650" spc="-30" dirty="0">
                <a:latin typeface="Trebuchet MS"/>
                <a:cs typeface="Trebuchet MS"/>
              </a:rPr>
              <a:t>of</a:t>
            </a:r>
            <a:r>
              <a:rPr sz="2650" spc="-60" dirty="0">
                <a:latin typeface="Trebuchet MS"/>
                <a:cs typeface="Trebuchet MS"/>
              </a:rPr>
              <a:t> </a:t>
            </a:r>
            <a:r>
              <a:rPr sz="2650" b="1" spc="5" dirty="0">
                <a:latin typeface="Trebuchet MS"/>
                <a:cs typeface="Trebuchet MS"/>
              </a:rPr>
              <a:t>frequently </a:t>
            </a:r>
            <a:r>
              <a:rPr sz="2650" b="1" spc="-785" dirty="0">
                <a:latin typeface="Trebuchet MS"/>
                <a:cs typeface="Trebuchet MS"/>
              </a:rPr>
              <a:t> </a:t>
            </a:r>
            <a:r>
              <a:rPr sz="2650" b="1" spc="-20" dirty="0">
                <a:latin typeface="Trebuchet MS"/>
                <a:cs typeface="Trebuchet MS"/>
              </a:rPr>
              <a:t>accessed</a:t>
            </a:r>
            <a:r>
              <a:rPr sz="2650" b="1" spc="-75" dirty="0">
                <a:latin typeface="Trebuchet MS"/>
                <a:cs typeface="Trebuchet MS"/>
              </a:rPr>
              <a:t> </a:t>
            </a:r>
            <a:r>
              <a:rPr sz="2650" b="1" spc="30" dirty="0">
                <a:latin typeface="Trebuchet MS"/>
                <a:cs typeface="Trebuchet MS"/>
              </a:rPr>
              <a:t>data</a:t>
            </a:r>
            <a:endParaRPr sz="2650">
              <a:latin typeface="Trebuchet MS"/>
              <a:cs typeface="Trebuchet MS"/>
            </a:endParaRPr>
          </a:p>
          <a:p>
            <a:pPr marL="356870" marR="5080" indent="-344805">
              <a:lnSpc>
                <a:spcPts val="2880"/>
              </a:lnSpc>
              <a:spcBef>
                <a:spcPts val="62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50" u="heavy" spc="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Amazon</a:t>
            </a:r>
            <a:r>
              <a:rPr sz="2650" u="heavy" spc="-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u="heavy" spc="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S3</a:t>
            </a:r>
            <a:r>
              <a:rPr sz="2650" u="heavy" spc="-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u="heavy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Standard</a:t>
            </a:r>
            <a:r>
              <a:rPr sz="2650" u="heavy" spc="-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u="heavy" spc="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-</a:t>
            </a:r>
            <a:r>
              <a:rPr sz="2650" u="heavy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b="1" u="heavy" spc="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Infrequent</a:t>
            </a:r>
            <a:r>
              <a:rPr sz="2650" b="1" u="heavy" spc="-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b="1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Access</a:t>
            </a:r>
            <a:r>
              <a:rPr sz="2650" b="1" u="heavy" spc="-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b="1" u="heavy" spc="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(Standard</a:t>
            </a:r>
            <a:r>
              <a:rPr sz="2650" b="1" u="heavy" spc="-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b="1" u="heavy" spc="1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-</a:t>
            </a:r>
            <a:r>
              <a:rPr sz="2650" b="1" u="heavy" spc="-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b="1" u="heavy" spc="1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IA)</a:t>
            </a:r>
            <a:r>
              <a:rPr sz="2650" b="1" spc="-55" dirty="0">
                <a:latin typeface="Trebuchet MS"/>
                <a:cs typeface="Trebuchet MS"/>
              </a:rPr>
              <a:t> </a:t>
            </a:r>
            <a:r>
              <a:rPr sz="2650" spc="-40" dirty="0">
                <a:latin typeface="Trebuchet MS"/>
                <a:cs typeface="Trebuchet MS"/>
              </a:rPr>
              <a:t>for</a:t>
            </a:r>
            <a:r>
              <a:rPr sz="2650" spc="-90" dirty="0">
                <a:latin typeface="Trebuchet MS"/>
                <a:cs typeface="Trebuchet MS"/>
              </a:rPr>
              <a:t> </a:t>
            </a:r>
            <a:r>
              <a:rPr sz="2650" spc="80" dirty="0">
                <a:latin typeface="Trebuchet MS"/>
                <a:cs typeface="Trebuchet MS"/>
              </a:rPr>
              <a:t>long- </a:t>
            </a:r>
            <a:r>
              <a:rPr sz="2650" spc="-785" dirty="0">
                <a:latin typeface="Trebuchet MS"/>
                <a:cs typeface="Trebuchet MS"/>
              </a:rPr>
              <a:t> </a:t>
            </a:r>
            <a:r>
              <a:rPr sz="2650" spc="-105" dirty="0">
                <a:latin typeface="Trebuchet MS"/>
                <a:cs typeface="Trebuchet MS"/>
              </a:rPr>
              <a:t>lived,</a:t>
            </a:r>
            <a:r>
              <a:rPr sz="2650" spc="-40" dirty="0">
                <a:latin typeface="Trebuchet MS"/>
                <a:cs typeface="Trebuchet MS"/>
              </a:rPr>
              <a:t> </a:t>
            </a:r>
            <a:r>
              <a:rPr sz="2650" dirty="0">
                <a:latin typeface="Trebuchet MS"/>
                <a:cs typeface="Trebuchet MS"/>
              </a:rPr>
              <a:t>but</a:t>
            </a:r>
            <a:r>
              <a:rPr sz="2650" spc="-70" dirty="0">
                <a:latin typeface="Trebuchet MS"/>
                <a:cs typeface="Trebuchet MS"/>
              </a:rPr>
              <a:t> </a:t>
            </a:r>
            <a:r>
              <a:rPr sz="2650" b="1" spc="10" dirty="0">
                <a:latin typeface="Trebuchet MS"/>
                <a:cs typeface="Trebuchet MS"/>
              </a:rPr>
              <a:t>less</a:t>
            </a:r>
            <a:r>
              <a:rPr sz="2650" b="1" spc="-100" dirty="0">
                <a:latin typeface="Trebuchet MS"/>
                <a:cs typeface="Trebuchet MS"/>
              </a:rPr>
              <a:t> </a:t>
            </a:r>
            <a:r>
              <a:rPr sz="2650" b="1" spc="5" dirty="0">
                <a:latin typeface="Trebuchet MS"/>
                <a:cs typeface="Trebuchet MS"/>
              </a:rPr>
              <a:t>frequently</a:t>
            </a:r>
            <a:r>
              <a:rPr sz="2650" b="1" spc="-100" dirty="0">
                <a:latin typeface="Trebuchet MS"/>
                <a:cs typeface="Trebuchet MS"/>
              </a:rPr>
              <a:t> </a:t>
            </a:r>
            <a:r>
              <a:rPr sz="2650" b="1" spc="-20" dirty="0">
                <a:latin typeface="Trebuchet MS"/>
                <a:cs typeface="Trebuchet MS"/>
              </a:rPr>
              <a:t>accessed</a:t>
            </a:r>
            <a:r>
              <a:rPr sz="2650" b="1" spc="-55" dirty="0">
                <a:latin typeface="Trebuchet MS"/>
                <a:cs typeface="Trebuchet MS"/>
              </a:rPr>
              <a:t> </a:t>
            </a:r>
            <a:r>
              <a:rPr sz="2650" spc="-40" dirty="0">
                <a:latin typeface="Trebuchet MS"/>
                <a:cs typeface="Trebuchet MS"/>
              </a:rPr>
              <a:t>data</a:t>
            </a:r>
            <a:endParaRPr sz="2650">
              <a:latin typeface="Trebuchet MS"/>
              <a:cs typeface="Trebuchet MS"/>
            </a:endParaRPr>
          </a:p>
          <a:p>
            <a:pPr marL="356870" indent="-344805">
              <a:lnSpc>
                <a:spcPct val="100000"/>
              </a:lnSpc>
              <a:spcBef>
                <a:spcPts val="3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50" b="1" u="heavy" spc="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Amazon</a:t>
            </a:r>
            <a:r>
              <a:rPr sz="2650" b="1" u="heavy" spc="-9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b="1" u="heavy" spc="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Glacier</a:t>
            </a:r>
            <a:r>
              <a:rPr sz="2650" b="1" spc="-100" dirty="0">
                <a:latin typeface="Trebuchet MS"/>
                <a:cs typeface="Trebuchet MS"/>
              </a:rPr>
              <a:t> </a:t>
            </a:r>
            <a:r>
              <a:rPr sz="2650" spc="-40" dirty="0">
                <a:latin typeface="Trebuchet MS"/>
                <a:cs typeface="Trebuchet MS"/>
              </a:rPr>
              <a:t>for</a:t>
            </a:r>
            <a:r>
              <a:rPr sz="2650" spc="-75" dirty="0">
                <a:latin typeface="Trebuchet MS"/>
                <a:cs typeface="Trebuchet MS"/>
              </a:rPr>
              <a:t> </a:t>
            </a:r>
            <a:r>
              <a:rPr sz="2650" spc="15" dirty="0">
                <a:latin typeface="Trebuchet MS"/>
                <a:cs typeface="Trebuchet MS"/>
              </a:rPr>
              <a:t>long-term</a:t>
            </a:r>
            <a:r>
              <a:rPr sz="2650" spc="-75" dirty="0">
                <a:latin typeface="Trebuchet MS"/>
                <a:cs typeface="Trebuchet MS"/>
              </a:rPr>
              <a:t> </a:t>
            </a:r>
            <a:r>
              <a:rPr sz="2650" spc="-100" dirty="0">
                <a:latin typeface="Trebuchet MS"/>
                <a:cs typeface="Trebuchet MS"/>
              </a:rPr>
              <a:t>archive.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0DDB4-2AD4-59EE-D2D2-C63EA7A708E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102</a:t>
            </a:fld>
            <a:endParaRPr spc="-5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2898" y="399745"/>
            <a:ext cx="6968490" cy="838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u="none" spc="-190" dirty="0"/>
              <a:t>Life</a:t>
            </a:r>
            <a:r>
              <a:rPr u="none" spc="-110" dirty="0"/>
              <a:t> </a:t>
            </a:r>
            <a:r>
              <a:rPr u="none" spc="-90" dirty="0"/>
              <a:t>Cycle</a:t>
            </a:r>
            <a:r>
              <a:rPr u="none" spc="-160" dirty="0"/>
              <a:t> </a:t>
            </a:r>
            <a:r>
              <a:rPr u="none" spc="85" dirty="0"/>
              <a:t>Management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49076" y="6592121"/>
            <a:ext cx="58737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U3.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103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621612"/>
            <a:ext cx="10817225" cy="2219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8255" indent="-344805">
              <a:lnSpc>
                <a:spcPct val="100499"/>
              </a:lnSpc>
              <a:spcBef>
                <a:spcPts val="100"/>
              </a:spcBef>
              <a:buFont typeface="Arial MT"/>
              <a:buChar char="•"/>
              <a:tabLst>
                <a:tab pos="356870" algn="l"/>
                <a:tab pos="357505" algn="l"/>
                <a:tab pos="1741170" algn="l"/>
                <a:tab pos="2262505" algn="l"/>
                <a:tab pos="3018790" algn="l"/>
                <a:tab pos="4027804" algn="l"/>
                <a:tab pos="6067425" algn="l"/>
                <a:tab pos="7421245" algn="l"/>
                <a:tab pos="8710930" algn="l"/>
                <a:tab pos="9292590" algn="l"/>
              </a:tabLst>
            </a:pPr>
            <a:r>
              <a:rPr sz="2650" spc="160" dirty="0">
                <a:latin typeface="Trebuchet MS"/>
                <a:cs typeface="Trebuchet MS"/>
              </a:rPr>
              <a:t>A</a:t>
            </a:r>
            <a:r>
              <a:rPr sz="2650" spc="95" dirty="0">
                <a:latin typeface="Trebuchet MS"/>
                <a:cs typeface="Trebuchet MS"/>
              </a:rPr>
              <a:t>m</a:t>
            </a:r>
            <a:r>
              <a:rPr sz="2650" spc="-55" dirty="0">
                <a:latin typeface="Trebuchet MS"/>
                <a:cs typeface="Trebuchet MS"/>
              </a:rPr>
              <a:t>a</a:t>
            </a:r>
            <a:r>
              <a:rPr sz="2650" spc="40" dirty="0">
                <a:latin typeface="Trebuchet MS"/>
                <a:cs typeface="Trebuchet MS"/>
              </a:rPr>
              <a:t>zo</a:t>
            </a:r>
            <a:r>
              <a:rPr sz="2650" spc="50" dirty="0">
                <a:latin typeface="Trebuchet MS"/>
                <a:cs typeface="Trebuchet MS"/>
              </a:rPr>
              <a:t>n</a:t>
            </a:r>
            <a:r>
              <a:rPr sz="2650" dirty="0">
                <a:latin typeface="Trebuchet MS"/>
                <a:cs typeface="Trebuchet MS"/>
              </a:rPr>
              <a:t>	</a:t>
            </a:r>
            <a:r>
              <a:rPr sz="2650" spc="135" dirty="0">
                <a:latin typeface="Trebuchet MS"/>
                <a:cs typeface="Trebuchet MS"/>
              </a:rPr>
              <a:t>S</a:t>
            </a:r>
            <a:r>
              <a:rPr sz="2650" spc="45" dirty="0">
                <a:latin typeface="Trebuchet MS"/>
                <a:cs typeface="Trebuchet MS"/>
              </a:rPr>
              <a:t>3</a:t>
            </a:r>
            <a:r>
              <a:rPr sz="2650" dirty="0">
                <a:latin typeface="Trebuchet MS"/>
                <a:cs typeface="Trebuchet MS"/>
              </a:rPr>
              <a:t>	</a:t>
            </a:r>
            <a:r>
              <a:rPr sz="2650" spc="-55" dirty="0">
                <a:latin typeface="Trebuchet MS"/>
                <a:cs typeface="Trebuchet MS"/>
              </a:rPr>
              <a:t>a</a:t>
            </a:r>
            <a:r>
              <a:rPr sz="2650" spc="20" dirty="0">
                <a:latin typeface="Trebuchet MS"/>
                <a:cs typeface="Trebuchet MS"/>
              </a:rPr>
              <a:t>ls</a:t>
            </a:r>
            <a:r>
              <a:rPr sz="2650" spc="40" dirty="0">
                <a:latin typeface="Trebuchet MS"/>
                <a:cs typeface="Trebuchet MS"/>
              </a:rPr>
              <a:t>o</a:t>
            </a:r>
            <a:r>
              <a:rPr sz="2650" dirty="0">
                <a:latin typeface="Trebuchet MS"/>
                <a:cs typeface="Trebuchet MS"/>
              </a:rPr>
              <a:t>	</a:t>
            </a:r>
            <a:r>
              <a:rPr sz="2650" spc="85" dirty="0">
                <a:latin typeface="Trebuchet MS"/>
                <a:cs typeface="Trebuchet MS"/>
              </a:rPr>
              <a:t>o</a:t>
            </a:r>
            <a:r>
              <a:rPr sz="2650" spc="-145" dirty="0">
                <a:latin typeface="Trebuchet MS"/>
                <a:cs typeface="Trebuchet MS"/>
              </a:rPr>
              <a:t>f</a:t>
            </a:r>
            <a:r>
              <a:rPr sz="2650" spc="-114" dirty="0">
                <a:latin typeface="Trebuchet MS"/>
                <a:cs typeface="Trebuchet MS"/>
              </a:rPr>
              <a:t>f</a:t>
            </a:r>
            <a:r>
              <a:rPr sz="2650" spc="-90" dirty="0">
                <a:latin typeface="Trebuchet MS"/>
                <a:cs typeface="Trebuchet MS"/>
              </a:rPr>
              <a:t>e</a:t>
            </a:r>
            <a:r>
              <a:rPr sz="2650" spc="-40" dirty="0">
                <a:latin typeface="Trebuchet MS"/>
                <a:cs typeface="Trebuchet MS"/>
              </a:rPr>
              <a:t>r</a:t>
            </a:r>
            <a:r>
              <a:rPr sz="2650" spc="55" dirty="0">
                <a:latin typeface="Trebuchet MS"/>
                <a:cs typeface="Trebuchet MS"/>
              </a:rPr>
              <a:t>s</a:t>
            </a:r>
            <a:r>
              <a:rPr sz="2650" dirty="0">
                <a:latin typeface="Trebuchet MS"/>
                <a:cs typeface="Trebuchet MS"/>
              </a:rPr>
              <a:t>	</a:t>
            </a:r>
            <a:r>
              <a:rPr sz="2650" u="heavy" spc="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</a:t>
            </a:r>
            <a:r>
              <a:rPr sz="2650" u="heavy" spc="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</a:t>
            </a:r>
            <a:r>
              <a:rPr sz="2650" u="heavy" spc="-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</a:t>
            </a:r>
            <a:r>
              <a:rPr sz="2650" u="heavy" spc="-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f</a:t>
            </a:r>
            <a:r>
              <a:rPr sz="2650" u="heavy" spc="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r>
              <a:rPr sz="2650" u="heavy" spc="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g</a:t>
            </a:r>
            <a:r>
              <a:rPr sz="2650" u="heavy" spc="-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u</a:t>
            </a:r>
            <a:r>
              <a:rPr sz="2650" u="heavy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r</a:t>
            </a:r>
            <a:r>
              <a:rPr sz="2650" u="heavy" spc="-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</a:t>
            </a:r>
            <a:r>
              <a:rPr sz="2650" u="heavy" spc="-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b</a:t>
            </a:r>
            <a:r>
              <a:rPr sz="2650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l</a:t>
            </a:r>
            <a:r>
              <a:rPr sz="2650" u="heavy" spc="-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</a:t>
            </a:r>
            <a:r>
              <a:rPr sz="2650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r>
              <a:rPr sz="2650" u="heavy" spc="-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lif</a:t>
            </a:r>
            <a:r>
              <a:rPr sz="2650" u="heavy" spc="-1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</a:t>
            </a:r>
            <a:r>
              <a:rPr sz="2650" u="heavy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</a:t>
            </a:r>
            <a:r>
              <a:rPr sz="2650" u="heavy" spc="-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y</a:t>
            </a:r>
            <a:r>
              <a:rPr sz="2650" u="heavy" spc="-1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</a:t>
            </a:r>
            <a:r>
              <a:rPr sz="2650" u="heavy" spc="-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l</a:t>
            </a:r>
            <a:r>
              <a:rPr sz="2650" u="heavy" spc="-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</a:t>
            </a:r>
            <a:r>
              <a:rPr sz="2650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r>
              <a:rPr sz="2650" u="heavy" spc="11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</a:t>
            </a:r>
            <a:r>
              <a:rPr sz="2650" u="heavy" spc="9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</a:t>
            </a:r>
            <a:r>
              <a:rPr sz="2650" u="heavy" spc="-1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l</a:t>
            </a:r>
            <a:r>
              <a:rPr sz="2650" u="heavy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r>
              <a:rPr sz="2650" u="heavy" spc="-10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</a:t>
            </a:r>
            <a:r>
              <a:rPr sz="2650" u="heavy" spc="-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r>
              <a:rPr sz="2650" u="heavy" spc="-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</a:t>
            </a:r>
            <a:r>
              <a:rPr sz="2650" u="heavy" spc="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</a:t>
            </a:r>
            <a:r>
              <a:rPr sz="2650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r>
              <a:rPr sz="2650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fo</a:t>
            </a:r>
            <a:r>
              <a:rPr sz="2650" u="heavy" spc="-10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r</a:t>
            </a:r>
            <a:r>
              <a:rPr sz="2650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r>
              <a:rPr sz="2650" u="heavy" spc="1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m</a:t>
            </a:r>
            <a:r>
              <a:rPr sz="2650" u="heavy" spc="-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</a:t>
            </a:r>
            <a:r>
              <a:rPr sz="2650" u="heavy" spc="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</a:t>
            </a:r>
            <a:r>
              <a:rPr sz="2650" u="heavy" spc="-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</a:t>
            </a:r>
            <a:r>
              <a:rPr sz="2650" u="heavy" spc="229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g</a:t>
            </a:r>
            <a:r>
              <a:rPr sz="2650" u="heavy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r>
              <a:rPr sz="2650" u="heavy" spc="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</a:t>
            </a:r>
            <a:r>
              <a:rPr sz="2650" u="heavy" spc="1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g </a:t>
            </a:r>
            <a:r>
              <a:rPr sz="2650" spc="140" dirty="0">
                <a:latin typeface="Trebuchet MS"/>
                <a:cs typeface="Trebuchet MS"/>
              </a:rPr>
              <a:t> </a:t>
            </a:r>
            <a:r>
              <a:rPr sz="2650" u="heavy" spc="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your</a:t>
            </a:r>
            <a:r>
              <a:rPr sz="2650" u="heavy" spc="-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u="heavy" spc="-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data </a:t>
            </a:r>
            <a:r>
              <a:rPr sz="2650" u="heavy" spc="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throughout</a:t>
            </a:r>
            <a:r>
              <a:rPr sz="2650" u="heavy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u="heavy" spc="-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its</a:t>
            </a:r>
            <a:r>
              <a:rPr sz="2650" u="heavy" spc="-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u="heavy" spc="-1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lifecycle.</a:t>
            </a:r>
            <a:endParaRPr sz="26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3850">
              <a:latin typeface="Trebuchet MS"/>
              <a:cs typeface="Trebuchet MS"/>
            </a:endParaRPr>
          </a:p>
          <a:p>
            <a:pPr marL="356870" marR="5080" indent="-344805">
              <a:lnSpc>
                <a:spcPct val="100400"/>
              </a:lnSpc>
              <a:spcBef>
                <a:spcPts val="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50" u="heavy" spc="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Once</a:t>
            </a:r>
            <a:r>
              <a:rPr sz="2650" u="heavy" spc="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u="heavy" spc="-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</a:t>
            </a:r>
            <a:r>
              <a:rPr sz="2650" u="heavy" spc="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u="heavy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policy</a:t>
            </a:r>
            <a:r>
              <a:rPr sz="2650" u="heavy" spc="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u="heavy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is</a:t>
            </a:r>
            <a:r>
              <a:rPr sz="2650" u="heavy" spc="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u="heavy" spc="-1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set,</a:t>
            </a:r>
            <a:r>
              <a:rPr sz="2650" u="heavy" spc="9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u="heavy" spc="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your</a:t>
            </a:r>
            <a:r>
              <a:rPr sz="2650" u="heavy" spc="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u="heavy" spc="-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data</a:t>
            </a:r>
            <a:r>
              <a:rPr sz="2650" u="heavy" spc="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u="heavy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will</a:t>
            </a:r>
            <a:r>
              <a:rPr sz="2650" u="heavy" spc="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u="heavy" spc="-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automatically</a:t>
            </a:r>
            <a:r>
              <a:rPr sz="2650" u="heavy" spc="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u="heavy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migrate</a:t>
            </a:r>
            <a:r>
              <a:rPr sz="2650" u="heavy" spc="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u="heavy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to</a:t>
            </a:r>
            <a:r>
              <a:rPr sz="2650" u="heavy" spc="9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u="heavy" spc="-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the</a:t>
            </a:r>
            <a:r>
              <a:rPr sz="2650" u="heavy" spc="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u="heavy" spc="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most </a:t>
            </a:r>
            <a:r>
              <a:rPr sz="2650" spc="-780" dirty="0">
                <a:latin typeface="Trebuchet MS"/>
                <a:cs typeface="Trebuchet MS"/>
              </a:rPr>
              <a:t> </a:t>
            </a:r>
            <a:r>
              <a:rPr sz="2650" u="heavy" spc="-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appropriate</a:t>
            </a:r>
            <a:r>
              <a:rPr sz="2650" u="heavy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u="heavy" spc="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storage</a:t>
            </a:r>
            <a:r>
              <a:rPr sz="2650" u="heavy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u="heavy" spc="-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class</a:t>
            </a:r>
            <a:r>
              <a:rPr sz="2650" u="heavy" spc="-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spc="-25" dirty="0">
                <a:latin typeface="Trebuchet MS"/>
                <a:cs typeface="Trebuchet MS"/>
              </a:rPr>
              <a:t>without</a:t>
            </a:r>
            <a:r>
              <a:rPr sz="2650" spc="-55" dirty="0">
                <a:latin typeface="Trebuchet MS"/>
                <a:cs typeface="Trebuchet MS"/>
              </a:rPr>
              <a:t> </a:t>
            </a:r>
            <a:r>
              <a:rPr sz="2650" spc="-5" dirty="0">
                <a:latin typeface="Trebuchet MS"/>
                <a:cs typeface="Trebuchet MS"/>
              </a:rPr>
              <a:t>any</a:t>
            </a:r>
            <a:r>
              <a:rPr sz="2650" spc="-40" dirty="0">
                <a:latin typeface="Trebuchet MS"/>
                <a:cs typeface="Trebuchet MS"/>
              </a:rPr>
              <a:t> </a:t>
            </a:r>
            <a:r>
              <a:rPr sz="2650" spc="30" dirty="0">
                <a:latin typeface="Trebuchet MS"/>
                <a:cs typeface="Trebuchet MS"/>
              </a:rPr>
              <a:t>changes</a:t>
            </a:r>
            <a:r>
              <a:rPr sz="2650" spc="-35" dirty="0">
                <a:latin typeface="Trebuchet MS"/>
                <a:cs typeface="Trebuchet MS"/>
              </a:rPr>
              <a:t> </a:t>
            </a:r>
            <a:r>
              <a:rPr sz="2650" spc="-15" dirty="0">
                <a:latin typeface="Trebuchet MS"/>
                <a:cs typeface="Trebuchet MS"/>
              </a:rPr>
              <a:t>to</a:t>
            </a:r>
            <a:r>
              <a:rPr sz="2650" spc="-75" dirty="0">
                <a:latin typeface="Trebuchet MS"/>
                <a:cs typeface="Trebuchet MS"/>
              </a:rPr>
              <a:t> </a:t>
            </a:r>
            <a:r>
              <a:rPr sz="2650" spc="10" dirty="0">
                <a:latin typeface="Trebuchet MS"/>
                <a:cs typeface="Trebuchet MS"/>
              </a:rPr>
              <a:t>your</a:t>
            </a:r>
            <a:r>
              <a:rPr sz="2650" spc="-60" dirty="0">
                <a:latin typeface="Trebuchet MS"/>
                <a:cs typeface="Trebuchet MS"/>
              </a:rPr>
              <a:t> </a:t>
            </a:r>
            <a:r>
              <a:rPr sz="2650" spc="-50" dirty="0">
                <a:latin typeface="Trebuchet MS"/>
                <a:cs typeface="Trebuchet MS"/>
              </a:rPr>
              <a:t>applications.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A01AB-B51C-566D-77CC-76013194653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103</a:t>
            </a:fld>
            <a:endParaRPr spc="-5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8055" y="399745"/>
            <a:ext cx="6216015" cy="838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u="none" spc="280" dirty="0"/>
              <a:t>AWS</a:t>
            </a:r>
            <a:r>
              <a:rPr u="none" spc="-150" dirty="0"/>
              <a:t> </a:t>
            </a:r>
            <a:r>
              <a:rPr u="none" spc="-175" dirty="0"/>
              <a:t>Free</a:t>
            </a:r>
            <a:r>
              <a:rPr u="none" spc="-135" dirty="0"/>
              <a:t> </a:t>
            </a:r>
            <a:r>
              <a:rPr u="none" spc="120" dirty="0"/>
              <a:t>Usage</a:t>
            </a:r>
            <a:r>
              <a:rPr u="none" spc="-155" dirty="0"/>
              <a:t> </a:t>
            </a:r>
            <a:r>
              <a:rPr u="none" spc="-190" dirty="0"/>
              <a:t>Tier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49076" y="6592121"/>
            <a:ext cx="58737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U3.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104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621612"/>
            <a:ext cx="10815320" cy="2624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 algn="just">
              <a:lnSpc>
                <a:spcPct val="100499"/>
              </a:lnSpc>
              <a:spcBef>
                <a:spcPts val="100"/>
              </a:spcBef>
              <a:buFont typeface="Arial MT"/>
              <a:buChar char="•"/>
              <a:tabLst>
                <a:tab pos="357505" algn="l"/>
              </a:tabLst>
            </a:pPr>
            <a:r>
              <a:rPr sz="2650" spc="110" dirty="0">
                <a:solidFill>
                  <a:srgbClr val="0000FF"/>
                </a:solidFill>
                <a:latin typeface="Trebuchet MS"/>
                <a:cs typeface="Trebuchet MS"/>
              </a:rPr>
              <a:t>As </a:t>
            </a:r>
            <a:r>
              <a:rPr sz="2650" spc="-45" dirty="0">
                <a:solidFill>
                  <a:srgbClr val="0000FF"/>
                </a:solidFill>
                <a:latin typeface="Trebuchet MS"/>
                <a:cs typeface="Trebuchet MS"/>
              </a:rPr>
              <a:t>part </a:t>
            </a:r>
            <a:r>
              <a:rPr sz="2650" spc="-30" dirty="0">
                <a:solidFill>
                  <a:srgbClr val="0000FF"/>
                </a:solidFill>
                <a:latin typeface="Trebuchet MS"/>
                <a:cs typeface="Trebuchet MS"/>
              </a:rPr>
              <a:t>of </a:t>
            </a:r>
            <a:r>
              <a:rPr sz="2650" spc="-45" dirty="0">
                <a:solidFill>
                  <a:srgbClr val="0000FF"/>
                </a:solidFill>
                <a:latin typeface="Trebuchet MS"/>
                <a:cs typeface="Trebuchet MS"/>
              </a:rPr>
              <a:t>the </a:t>
            </a:r>
            <a:r>
              <a:rPr sz="2650" spc="135" dirty="0">
                <a:solidFill>
                  <a:srgbClr val="0000FF"/>
                </a:solidFill>
                <a:latin typeface="Trebuchet MS"/>
                <a:cs typeface="Trebuchet MS"/>
              </a:rPr>
              <a:t>AWS </a:t>
            </a:r>
            <a:r>
              <a:rPr sz="2650" spc="-85" dirty="0">
                <a:solidFill>
                  <a:srgbClr val="0000FF"/>
                </a:solidFill>
                <a:latin typeface="Trebuchet MS"/>
                <a:cs typeface="Trebuchet MS"/>
              </a:rPr>
              <a:t>Free </a:t>
            </a:r>
            <a:r>
              <a:rPr sz="2650" spc="60" dirty="0">
                <a:solidFill>
                  <a:srgbClr val="0000FF"/>
                </a:solidFill>
                <a:latin typeface="Trebuchet MS"/>
                <a:cs typeface="Trebuchet MS"/>
              </a:rPr>
              <a:t>Usage </a:t>
            </a:r>
            <a:r>
              <a:rPr sz="2650" spc="-200" dirty="0">
                <a:solidFill>
                  <a:srgbClr val="0000FF"/>
                </a:solidFill>
                <a:latin typeface="Trebuchet MS"/>
                <a:cs typeface="Trebuchet MS"/>
              </a:rPr>
              <a:t>Tier, </a:t>
            </a:r>
            <a:r>
              <a:rPr sz="2650" spc="50" dirty="0">
                <a:solidFill>
                  <a:srgbClr val="0000FF"/>
                </a:solidFill>
                <a:latin typeface="Trebuchet MS"/>
                <a:cs typeface="Trebuchet MS"/>
              </a:rPr>
              <a:t>you </a:t>
            </a:r>
            <a:r>
              <a:rPr sz="2650" spc="-30" dirty="0">
                <a:solidFill>
                  <a:srgbClr val="0000FF"/>
                </a:solidFill>
                <a:latin typeface="Trebuchet MS"/>
                <a:cs typeface="Trebuchet MS"/>
              </a:rPr>
              <a:t>can </a:t>
            </a:r>
            <a:r>
              <a:rPr sz="2650" spc="10" dirty="0">
                <a:solidFill>
                  <a:srgbClr val="0000FF"/>
                </a:solidFill>
                <a:latin typeface="Trebuchet MS"/>
                <a:cs typeface="Trebuchet MS"/>
              </a:rPr>
              <a:t>get </a:t>
            </a:r>
            <a:r>
              <a:rPr sz="2650" spc="-45" dirty="0">
                <a:solidFill>
                  <a:srgbClr val="0000FF"/>
                </a:solidFill>
                <a:latin typeface="Trebuchet MS"/>
                <a:cs typeface="Trebuchet MS"/>
              </a:rPr>
              <a:t>started </a:t>
            </a:r>
            <a:r>
              <a:rPr sz="2650" spc="-55" dirty="0">
                <a:solidFill>
                  <a:srgbClr val="0000FF"/>
                </a:solidFill>
                <a:latin typeface="Trebuchet MS"/>
                <a:cs typeface="Trebuchet MS"/>
              </a:rPr>
              <a:t>with </a:t>
            </a:r>
            <a:r>
              <a:rPr sz="2650" spc="55" dirty="0">
                <a:solidFill>
                  <a:srgbClr val="0000FF"/>
                </a:solidFill>
                <a:latin typeface="Trebuchet MS"/>
                <a:cs typeface="Trebuchet MS"/>
              </a:rPr>
              <a:t>Amazon </a:t>
            </a:r>
            <a:r>
              <a:rPr sz="2650" spc="-78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2650" spc="90" dirty="0">
                <a:solidFill>
                  <a:srgbClr val="0000FF"/>
                </a:solidFill>
                <a:latin typeface="Trebuchet MS"/>
                <a:cs typeface="Trebuchet MS"/>
              </a:rPr>
              <a:t>S3</a:t>
            </a:r>
            <a:r>
              <a:rPr sz="2650" spc="-8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2650" spc="-40" dirty="0">
                <a:solidFill>
                  <a:srgbClr val="0000FF"/>
                </a:solidFill>
                <a:latin typeface="Trebuchet MS"/>
                <a:cs typeface="Trebuchet MS"/>
              </a:rPr>
              <a:t>for</a:t>
            </a:r>
            <a:r>
              <a:rPr sz="2650" spc="-6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2650" spc="-155" dirty="0">
                <a:solidFill>
                  <a:srgbClr val="0000FF"/>
                </a:solidFill>
                <a:latin typeface="Trebuchet MS"/>
                <a:cs typeface="Trebuchet MS"/>
              </a:rPr>
              <a:t>free.</a:t>
            </a:r>
            <a:endParaRPr sz="26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00FF"/>
              </a:buClr>
              <a:buFont typeface="Arial MT"/>
              <a:buChar char="•"/>
            </a:pPr>
            <a:endParaRPr sz="3850">
              <a:latin typeface="Trebuchet MS"/>
              <a:cs typeface="Trebuchet MS"/>
            </a:endParaRPr>
          </a:p>
          <a:p>
            <a:pPr marL="356870" marR="5080" indent="-344805" algn="just">
              <a:lnSpc>
                <a:spcPct val="100400"/>
              </a:lnSpc>
              <a:spcBef>
                <a:spcPts val="5"/>
              </a:spcBef>
              <a:buFont typeface="Arial MT"/>
              <a:buChar char="•"/>
              <a:tabLst>
                <a:tab pos="357505" algn="l"/>
              </a:tabLst>
            </a:pPr>
            <a:r>
              <a:rPr sz="2650" spc="95" dirty="0">
                <a:solidFill>
                  <a:srgbClr val="0000FF"/>
                </a:solidFill>
                <a:latin typeface="Trebuchet MS"/>
                <a:cs typeface="Trebuchet MS"/>
              </a:rPr>
              <a:t>Upon </a:t>
            </a:r>
            <a:r>
              <a:rPr sz="2650" spc="10" dirty="0">
                <a:solidFill>
                  <a:srgbClr val="0000FF"/>
                </a:solidFill>
                <a:latin typeface="Trebuchet MS"/>
                <a:cs typeface="Trebuchet MS"/>
              </a:rPr>
              <a:t>sign-up,</a:t>
            </a:r>
            <a:r>
              <a:rPr sz="2650" spc="1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2650" spc="-15" dirty="0">
                <a:solidFill>
                  <a:srgbClr val="0000FF"/>
                </a:solidFill>
                <a:latin typeface="Trebuchet MS"/>
                <a:cs typeface="Trebuchet MS"/>
              </a:rPr>
              <a:t>new</a:t>
            </a:r>
            <a:r>
              <a:rPr sz="2650" spc="-1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2650" spc="145" dirty="0">
                <a:solidFill>
                  <a:srgbClr val="0000FF"/>
                </a:solidFill>
                <a:latin typeface="Trebuchet MS"/>
                <a:cs typeface="Trebuchet MS"/>
              </a:rPr>
              <a:t>AWS </a:t>
            </a:r>
            <a:r>
              <a:rPr sz="2650" dirty="0">
                <a:solidFill>
                  <a:srgbClr val="0000FF"/>
                </a:solidFill>
                <a:latin typeface="Trebuchet MS"/>
                <a:cs typeface="Trebuchet MS"/>
              </a:rPr>
              <a:t>customers </a:t>
            </a:r>
            <a:r>
              <a:rPr sz="2650" spc="-75" dirty="0">
                <a:solidFill>
                  <a:srgbClr val="0000FF"/>
                </a:solidFill>
                <a:latin typeface="Trebuchet MS"/>
                <a:cs typeface="Trebuchet MS"/>
              </a:rPr>
              <a:t>receive</a:t>
            </a:r>
            <a:r>
              <a:rPr sz="2650" spc="-7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2650" spc="45" dirty="0">
                <a:solidFill>
                  <a:srgbClr val="0000FF"/>
                </a:solidFill>
                <a:latin typeface="Trebuchet MS"/>
                <a:cs typeface="Trebuchet MS"/>
              </a:rPr>
              <a:t>5 </a:t>
            </a:r>
            <a:r>
              <a:rPr sz="2650" spc="25" dirty="0">
                <a:solidFill>
                  <a:srgbClr val="0000FF"/>
                </a:solidFill>
                <a:latin typeface="Trebuchet MS"/>
                <a:cs typeface="Trebuchet MS"/>
              </a:rPr>
              <a:t>GB</a:t>
            </a:r>
            <a:r>
              <a:rPr sz="2650" spc="3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2650" spc="-30" dirty="0">
                <a:solidFill>
                  <a:srgbClr val="0000FF"/>
                </a:solidFill>
                <a:latin typeface="Trebuchet MS"/>
                <a:cs typeface="Trebuchet MS"/>
              </a:rPr>
              <a:t>of</a:t>
            </a:r>
            <a:r>
              <a:rPr sz="2650" spc="-2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2650" spc="55" dirty="0">
                <a:solidFill>
                  <a:srgbClr val="0000FF"/>
                </a:solidFill>
                <a:latin typeface="Trebuchet MS"/>
                <a:cs typeface="Trebuchet MS"/>
              </a:rPr>
              <a:t>Amazon </a:t>
            </a:r>
            <a:r>
              <a:rPr sz="2650" spc="90" dirty="0">
                <a:solidFill>
                  <a:srgbClr val="0000FF"/>
                </a:solidFill>
                <a:latin typeface="Trebuchet MS"/>
                <a:cs typeface="Trebuchet MS"/>
              </a:rPr>
              <a:t>S3 </a:t>
            </a:r>
            <a:r>
              <a:rPr sz="2650" spc="9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2650" spc="-10" dirty="0">
                <a:solidFill>
                  <a:srgbClr val="0000FF"/>
                </a:solidFill>
                <a:latin typeface="Trebuchet MS"/>
                <a:cs typeface="Trebuchet MS"/>
              </a:rPr>
              <a:t>standard </a:t>
            </a:r>
            <a:r>
              <a:rPr sz="2650" spc="-45" dirty="0">
                <a:solidFill>
                  <a:srgbClr val="0000FF"/>
                </a:solidFill>
                <a:latin typeface="Trebuchet MS"/>
                <a:cs typeface="Trebuchet MS"/>
              </a:rPr>
              <a:t>storage, </a:t>
            </a:r>
            <a:r>
              <a:rPr sz="2650" spc="-25" dirty="0">
                <a:solidFill>
                  <a:srgbClr val="0000FF"/>
                </a:solidFill>
                <a:latin typeface="Trebuchet MS"/>
                <a:cs typeface="Trebuchet MS"/>
              </a:rPr>
              <a:t>20,000 </a:t>
            </a:r>
            <a:r>
              <a:rPr sz="2650" spc="-60" dirty="0">
                <a:solidFill>
                  <a:srgbClr val="0000FF"/>
                </a:solidFill>
                <a:latin typeface="Trebuchet MS"/>
                <a:cs typeface="Trebuchet MS"/>
              </a:rPr>
              <a:t>Get </a:t>
            </a:r>
            <a:r>
              <a:rPr sz="2650" spc="-45" dirty="0">
                <a:solidFill>
                  <a:srgbClr val="0000FF"/>
                </a:solidFill>
                <a:latin typeface="Trebuchet MS"/>
                <a:cs typeface="Trebuchet MS"/>
              </a:rPr>
              <a:t>Requests, 2,000 </a:t>
            </a:r>
            <a:r>
              <a:rPr sz="2650" spc="-30" dirty="0">
                <a:solidFill>
                  <a:srgbClr val="0000FF"/>
                </a:solidFill>
                <a:latin typeface="Trebuchet MS"/>
                <a:cs typeface="Trebuchet MS"/>
              </a:rPr>
              <a:t>Put </a:t>
            </a:r>
            <a:r>
              <a:rPr sz="2650" spc="-45" dirty="0">
                <a:solidFill>
                  <a:srgbClr val="0000FF"/>
                </a:solidFill>
                <a:latin typeface="Trebuchet MS"/>
                <a:cs typeface="Trebuchet MS"/>
              </a:rPr>
              <a:t>Requests, </a:t>
            </a:r>
            <a:r>
              <a:rPr sz="2650" spc="40" dirty="0">
                <a:solidFill>
                  <a:srgbClr val="0000FF"/>
                </a:solidFill>
                <a:latin typeface="Trebuchet MS"/>
                <a:cs typeface="Trebuchet MS"/>
              </a:rPr>
              <a:t>and </a:t>
            </a:r>
            <a:r>
              <a:rPr sz="2650" spc="35" dirty="0">
                <a:solidFill>
                  <a:srgbClr val="0000FF"/>
                </a:solidFill>
                <a:latin typeface="Trebuchet MS"/>
                <a:cs typeface="Trebuchet MS"/>
              </a:rPr>
              <a:t>15GB </a:t>
            </a:r>
            <a:r>
              <a:rPr sz="2650" spc="-78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2650" spc="-30" dirty="0">
                <a:solidFill>
                  <a:srgbClr val="0000FF"/>
                </a:solidFill>
                <a:latin typeface="Trebuchet MS"/>
                <a:cs typeface="Trebuchet MS"/>
              </a:rPr>
              <a:t>of</a:t>
            </a:r>
            <a:r>
              <a:rPr sz="2650" spc="-7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2650" spc="-40" dirty="0">
                <a:solidFill>
                  <a:srgbClr val="0000FF"/>
                </a:solidFill>
                <a:latin typeface="Trebuchet MS"/>
                <a:cs typeface="Trebuchet MS"/>
              </a:rPr>
              <a:t>data</a:t>
            </a:r>
            <a:r>
              <a:rPr sz="2650" spc="-4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2650" spc="-60" dirty="0">
                <a:solidFill>
                  <a:srgbClr val="0000FF"/>
                </a:solidFill>
                <a:latin typeface="Trebuchet MS"/>
                <a:cs typeface="Trebuchet MS"/>
              </a:rPr>
              <a:t>transfer </a:t>
            </a:r>
            <a:r>
              <a:rPr sz="2650" spc="15" dirty="0">
                <a:solidFill>
                  <a:srgbClr val="0000FF"/>
                </a:solidFill>
                <a:latin typeface="Trebuchet MS"/>
                <a:cs typeface="Trebuchet MS"/>
              </a:rPr>
              <a:t>out</a:t>
            </a:r>
            <a:r>
              <a:rPr sz="2650" spc="-7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2650" spc="-35" dirty="0">
                <a:solidFill>
                  <a:srgbClr val="0000FF"/>
                </a:solidFill>
                <a:latin typeface="Trebuchet MS"/>
                <a:cs typeface="Trebuchet MS"/>
              </a:rPr>
              <a:t>each </a:t>
            </a:r>
            <a:r>
              <a:rPr sz="2650" spc="40" dirty="0">
                <a:solidFill>
                  <a:srgbClr val="0000FF"/>
                </a:solidFill>
                <a:latin typeface="Trebuchet MS"/>
                <a:cs typeface="Trebuchet MS"/>
              </a:rPr>
              <a:t>month</a:t>
            </a:r>
            <a:r>
              <a:rPr sz="2650" spc="-9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2650" spc="-40" dirty="0">
                <a:solidFill>
                  <a:srgbClr val="0000FF"/>
                </a:solidFill>
                <a:latin typeface="Trebuchet MS"/>
                <a:cs typeface="Trebuchet MS"/>
              </a:rPr>
              <a:t>for</a:t>
            </a:r>
            <a:r>
              <a:rPr sz="2650" spc="-7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2650" spc="50" dirty="0">
                <a:solidFill>
                  <a:srgbClr val="0000FF"/>
                </a:solidFill>
                <a:latin typeface="Trebuchet MS"/>
                <a:cs typeface="Trebuchet MS"/>
              </a:rPr>
              <a:t>one</a:t>
            </a:r>
            <a:r>
              <a:rPr sz="2650" spc="-5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2650" spc="-175" dirty="0">
                <a:solidFill>
                  <a:srgbClr val="0000FF"/>
                </a:solidFill>
                <a:latin typeface="Trebuchet MS"/>
                <a:cs typeface="Trebuchet MS"/>
              </a:rPr>
              <a:t>year.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AF6B4-0B4B-536B-3037-AAF90CA69B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104</a:t>
            </a:fld>
            <a:endParaRPr spc="-5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7488" y="399745"/>
            <a:ext cx="4637405" cy="838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u="none" spc="185" dirty="0"/>
              <a:t>S3</a:t>
            </a:r>
            <a:r>
              <a:rPr u="none" spc="-190" dirty="0"/>
              <a:t> </a:t>
            </a:r>
            <a:r>
              <a:rPr u="none" spc="5" dirty="0"/>
              <a:t>Applications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49076" y="6592121"/>
            <a:ext cx="58737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U3.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105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537095"/>
            <a:ext cx="10818495" cy="421005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6870" indent="-344805" algn="just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357505" algn="l"/>
              </a:tabLst>
            </a:pPr>
            <a:r>
              <a:rPr sz="2800" spc="5" dirty="0">
                <a:latin typeface="Times New Roman"/>
                <a:cs typeface="Times New Roman"/>
              </a:rPr>
              <a:t>Photo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hosting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service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SmugMug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has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used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S3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since</a:t>
            </a:r>
            <a:r>
              <a:rPr sz="2800" spc="-20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April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2006.</a:t>
            </a:r>
            <a:endParaRPr sz="280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7505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DropBox, </a:t>
            </a:r>
            <a:r>
              <a:rPr sz="2800" b="1" spc="-15" dirty="0">
                <a:latin typeface="Times New Roman"/>
                <a:cs typeface="Times New Roman"/>
              </a:rPr>
              <a:t>StoreGrid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and </a:t>
            </a:r>
            <a:r>
              <a:rPr sz="2800" b="1" spc="-5" dirty="0">
                <a:latin typeface="Times New Roman"/>
                <a:cs typeface="Times New Roman"/>
              </a:rPr>
              <a:t>SyncBlaze </a:t>
            </a:r>
            <a:r>
              <a:rPr sz="2800" b="1" spc="-20" dirty="0">
                <a:latin typeface="Times New Roman"/>
                <a:cs typeface="Times New Roman"/>
              </a:rPr>
              <a:t>are </a:t>
            </a:r>
            <a:r>
              <a:rPr sz="2800" b="1" spc="-5" dirty="0">
                <a:latin typeface="Times New Roman"/>
                <a:cs typeface="Times New Roman"/>
              </a:rPr>
              <a:t>some </a:t>
            </a:r>
            <a:r>
              <a:rPr sz="2800" b="1" spc="5" dirty="0">
                <a:latin typeface="Times New Roman"/>
                <a:cs typeface="Times New Roman"/>
              </a:rPr>
              <a:t>of </a:t>
            </a:r>
            <a:r>
              <a:rPr sz="2800" b="1" spc="-5" dirty="0">
                <a:latin typeface="Times New Roman"/>
                <a:cs typeface="Times New Roman"/>
              </a:rPr>
              <a:t>the many </a:t>
            </a:r>
            <a:r>
              <a:rPr sz="2800" b="1" spc="-10" dirty="0">
                <a:latin typeface="Times New Roman"/>
                <a:cs typeface="Times New Roman"/>
              </a:rPr>
              <a:t>online </a:t>
            </a:r>
            <a:r>
              <a:rPr sz="2800" b="1" spc="-5" dirty="0">
                <a:latin typeface="Times New Roman"/>
                <a:cs typeface="Times New Roman"/>
              </a:rPr>
              <a:t> backup </a:t>
            </a:r>
            <a:r>
              <a:rPr sz="2800" b="1" spc="5" dirty="0">
                <a:latin typeface="Times New Roman"/>
                <a:cs typeface="Times New Roman"/>
              </a:rPr>
              <a:t>and </a:t>
            </a:r>
            <a:r>
              <a:rPr sz="2800" b="1" spc="-5" dirty="0">
                <a:latin typeface="Times New Roman"/>
                <a:cs typeface="Times New Roman"/>
              </a:rPr>
              <a:t>synchronization services that </a:t>
            </a:r>
            <a:r>
              <a:rPr sz="2800" b="1" dirty="0">
                <a:latin typeface="Times New Roman"/>
                <a:cs typeface="Times New Roman"/>
              </a:rPr>
              <a:t>use S3 </a:t>
            </a:r>
            <a:r>
              <a:rPr sz="2800" b="1" spc="5" dirty="0">
                <a:latin typeface="Times New Roman"/>
                <a:cs typeface="Times New Roman"/>
              </a:rPr>
              <a:t>as </a:t>
            </a:r>
            <a:r>
              <a:rPr sz="2800" b="1" dirty="0">
                <a:latin typeface="Times New Roman"/>
                <a:cs typeface="Times New Roman"/>
              </a:rPr>
              <a:t>their </a:t>
            </a:r>
            <a:r>
              <a:rPr sz="2800" b="1" spc="-5" dirty="0">
                <a:latin typeface="Times New Roman"/>
                <a:cs typeface="Times New Roman"/>
              </a:rPr>
              <a:t>storage </a:t>
            </a:r>
            <a:r>
              <a:rPr sz="2800" b="1" spc="5" dirty="0">
                <a:latin typeface="Times New Roman"/>
                <a:cs typeface="Times New Roman"/>
              </a:rPr>
              <a:t>and </a:t>
            </a:r>
            <a:r>
              <a:rPr sz="2800" b="1" spc="-685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transfer</a:t>
            </a:r>
            <a:r>
              <a:rPr sz="2800" b="1" spc="-100" dirty="0">
                <a:latin typeface="Times New Roman"/>
                <a:cs typeface="Times New Roman"/>
              </a:rPr>
              <a:t> </a:t>
            </a:r>
            <a:r>
              <a:rPr sz="2800" b="1" spc="-15" dirty="0">
                <a:latin typeface="Times New Roman"/>
                <a:cs typeface="Times New Roman"/>
              </a:rPr>
              <a:t>facility.</a:t>
            </a:r>
            <a:endParaRPr sz="280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7505" algn="l"/>
              </a:tabLst>
            </a:pP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5" dirty="0">
                <a:latin typeface="Times New Roman"/>
                <a:cs typeface="Times New Roman"/>
              </a:rPr>
              <a:t>science team </a:t>
            </a:r>
            <a:r>
              <a:rPr sz="2800" dirty="0">
                <a:latin typeface="Times New Roman"/>
                <a:cs typeface="Times New Roman"/>
              </a:rPr>
              <a:t>at </a:t>
            </a:r>
            <a:r>
              <a:rPr sz="2800" spc="-5" dirty="0">
                <a:latin typeface="Times New Roman"/>
                <a:cs typeface="Times New Roman"/>
              </a:rPr>
              <a:t>the University </a:t>
            </a:r>
            <a:r>
              <a:rPr sz="2800" spc="5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California Berkeley responsible for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NASA’s</a:t>
            </a:r>
            <a:endParaRPr sz="2800">
              <a:latin typeface="Times New Roman"/>
              <a:cs typeface="Times New Roman"/>
            </a:endParaRPr>
          </a:p>
          <a:p>
            <a:pPr marL="356870" marR="6985" algn="just">
              <a:lnSpc>
                <a:spcPct val="100000"/>
              </a:lnSpc>
              <a:spcBef>
                <a:spcPts val="675"/>
              </a:spcBef>
            </a:pPr>
            <a:r>
              <a:rPr sz="2800" spc="-5" dirty="0">
                <a:latin typeface="Times New Roman"/>
                <a:cs typeface="Times New Roman"/>
              </a:rPr>
              <a:t>“Stardust@Home”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project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  <a:hlinkClick r:id="rId2"/>
              </a:rPr>
              <a:t>(h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  <a:hlinkClick r:id="rId2"/>
              </a:rPr>
              <a:t>tp://stardustathome.ssl.berkeley.edu/)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b="1" spc="-15" dirty="0">
                <a:latin typeface="Times New Roman"/>
                <a:cs typeface="Times New Roman"/>
              </a:rPr>
              <a:t>is 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using </a:t>
            </a:r>
            <a:r>
              <a:rPr sz="2800" b="1" dirty="0">
                <a:latin typeface="Times New Roman"/>
                <a:cs typeface="Times New Roman"/>
              </a:rPr>
              <a:t>Amazon S3 to </a:t>
            </a:r>
            <a:r>
              <a:rPr sz="2800" b="1" spc="-10" dirty="0">
                <a:latin typeface="Times New Roman"/>
                <a:cs typeface="Times New Roman"/>
              </a:rPr>
              <a:t>store </a:t>
            </a:r>
            <a:r>
              <a:rPr sz="2800" b="1" spc="5" dirty="0">
                <a:latin typeface="Times New Roman"/>
                <a:cs typeface="Times New Roman"/>
              </a:rPr>
              <a:t>and </a:t>
            </a:r>
            <a:r>
              <a:rPr sz="2800" b="1" spc="-10" dirty="0">
                <a:latin typeface="Times New Roman"/>
                <a:cs typeface="Times New Roman"/>
              </a:rPr>
              <a:t>deliver </a:t>
            </a:r>
            <a:r>
              <a:rPr sz="2800" b="1" dirty="0">
                <a:latin typeface="Times New Roman"/>
                <a:cs typeface="Times New Roman"/>
              </a:rPr>
              <a:t>the </a:t>
            </a:r>
            <a:r>
              <a:rPr sz="2800" b="1" spc="5" dirty="0">
                <a:latin typeface="Times New Roman"/>
                <a:cs typeface="Times New Roman"/>
              </a:rPr>
              <a:t>60 </a:t>
            </a:r>
            <a:r>
              <a:rPr sz="2800" b="1" spc="-5" dirty="0">
                <a:latin typeface="Times New Roman"/>
                <a:cs typeface="Times New Roman"/>
              </a:rPr>
              <a:t>million images </a:t>
            </a:r>
            <a:r>
              <a:rPr sz="2800" spc="-10" dirty="0">
                <a:latin typeface="Times New Roman"/>
                <a:cs typeface="Times New Roman"/>
              </a:rPr>
              <a:t>that 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represent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the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data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collected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from their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dust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particle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aerogel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experiment.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1317F-4E97-A0F7-397C-22288030755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105</a:t>
            </a:fld>
            <a:endParaRPr spc="-5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4485" y="510920"/>
            <a:ext cx="743521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u="none" spc="-5" dirty="0">
                <a:solidFill>
                  <a:srgbClr val="1F487C"/>
                </a:solidFill>
                <a:latin typeface="Times New Roman"/>
                <a:cs typeface="Times New Roman"/>
              </a:rPr>
              <a:t>Microsoft-</a:t>
            </a:r>
            <a:r>
              <a:rPr sz="4000" b="1" u="none" spc="-130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z="4000" b="1" u="none" spc="-10" dirty="0">
                <a:solidFill>
                  <a:srgbClr val="1F487C"/>
                </a:solidFill>
                <a:latin typeface="Times New Roman"/>
                <a:cs typeface="Times New Roman"/>
              </a:rPr>
              <a:t>Windows</a:t>
            </a:r>
            <a:r>
              <a:rPr sz="4000" b="1" u="none" spc="-240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z="4000" b="1" u="none" spc="-15" dirty="0">
                <a:solidFill>
                  <a:srgbClr val="1F487C"/>
                </a:solidFill>
                <a:latin typeface="Times New Roman"/>
                <a:cs typeface="Times New Roman"/>
              </a:rPr>
              <a:t>Azure</a:t>
            </a:r>
            <a:r>
              <a:rPr sz="4000" b="1" u="none" spc="-20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z="4000" b="1" u="none" spc="5" dirty="0">
                <a:solidFill>
                  <a:srgbClr val="1F487C"/>
                </a:solidFill>
                <a:latin typeface="Times New Roman"/>
                <a:cs typeface="Times New Roman"/>
              </a:rPr>
              <a:t>(PaaS)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130" y="1367841"/>
            <a:ext cx="7519670" cy="119634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69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b="1" spc="60" dirty="0">
                <a:latin typeface="Trebuchet MS"/>
                <a:cs typeface="Trebuchet MS"/>
              </a:rPr>
              <a:t>Microsoft</a:t>
            </a:r>
            <a:r>
              <a:rPr sz="3200" b="1" spc="-45" dirty="0">
                <a:latin typeface="Trebuchet MS"/>
                <a:cs typeface="Trebuchet MS"/>
              </a:rPr>
              <a:t> </a:t>
            </a:r>
            <a:r>
              <a:rPr sz="3200" b="1" spc="50" dirty="0">
                <a:latin typeface="Trebuchet MS"/>
                <a:cs typeface="Trebuchet MS"/>
              </a:rPr>
              <a:t>cloud</a:t>
            </a:r>
            <a:r>
              <a:rPr sz="3200" b="1" spc="-35" dirty="0">
                <a:latin typeface="Trebuchet MS"/>
                <a:cs typeface="Trebuchet MS"/>
              </a:rPr>
              <a:t> </a:t>
            </a:r>
            <a:r>
              <a:rPr sz="3200" b="1" spc="85" dirty="0">
                <a:latin typeface="Trebuchet MS"/>
                <a:cs typeface="Trebuchet MS"/>
              </a:rPr>
              <a:t>computing</a:t>
            </a:r>
            <a:r>
              <a:rPr sz="3200" b="1" spc="-10" dirty="0">
                <a:latin typeface="Trebuchet MS"/>
                <a:cs typeface="Trebuchet MS"/>
              </a:rPr>
              <a:t> </a:t>
            </a:r>
            <a:r>
              <a:rPr sz="3200" b="1" spc="10" dirty="0">
                <a:latin typeface="Trebuchet MS"/>
                <a:cs typeface="Trebuchet MS"/>
              </a:rPr>
              <a:t>platform.</a:t>
            </a:r>
            <a:endParaRPr sz="3200">
              <a:latin typeface="Trebuchet MS"/>
              <a:cs typeface="Trebuchet MS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b="1" spc="125" dirty="0">
                <a:latin typeface="Trebuchet MS"/>
                <a:cs typeface="Trebuchet MS"/>
              </a:rPr>
              <a:t>Window</a:t>
            </a:r>
            <a:r>
              <a:rPr sz="3200" b="1" spc="-40" dirty="0">
                <a:latin typeface="Trebuchet MS"/>
                <a:cs typeface="Trebuchet MS"/>
              </a:rPr>
              <a:t> </a:t>
            </a:r>
            <a:r>
              <a:rPr sz="3200" b="1" spc="-30" dirty="0">
                <a:latin typeface="Trebuchet MS"/>
                <a:cs typeface="Trebuchet MS"/>
              </a:rPr>
              <a:t>Azure</a:t>
            </a:r>
            <a:r>
              <a:rPr sz="3200" b="1" spc="-55" dirty="0">
                <a:latin typeface="Trebuchet MS"/>
                <a:cs typeface="Trebuchet MS"/>
              </a:rPr>
              <a:t> </a:t>
            </a:r>
            <a:r>
              <a:rPr sz="3200" b="1" spc="50" dirty="0">
                <a:latin typeface="Trebuchet MS"/>
                <a:cs typeface="Trebuchet MS"/>
              </a:rPr>
              <a:t>is</a:t>
            </a:r>
            <a:r>
              <a:rPr sz="3200" b="1" spc="-95" dirty="0">
                <a:latin typeface="Trebuchet MS"/>
                <a:cs typeface="Trebuchet MS"/>
              </a:rPr>
              <a:t> </a:t>
            </a:r>
            <a:r>
              <a:rPr sz="3200" b="1" dirty="0">
                <a:latin typeface="Trebuchet MS"/>
                <a:cs typeface="Trebuchet MS"/>
              </a:rPr>
              <a:t>worked</a:t>
            </a:r>
            <a:r>
              <a:rPr sz="3200" b="1" spc="-35" dirty="0">
                <a:latin typeface="Trebuchet MS"/>
                <a:cs typeface="Trebuchet MS"/>
              </a:rPr>
              <a:t> </a:t>
            </a:r>
            <a:r>
              <a:rPr sz="3200" b="1" spc="20" dirty="0">
                <a:latin typeface="Trebuchet MS"/>
                <a:cs typeface="Trebuchet MS"/>
              </a:rPr>
              <a:t>as</a:t>
            </a:r>
            <a:r>
              <a:rPr sz="3200" b="1" spc="-70" dirty="0">
                <a:latin typeface="Trebuchet MS"/>
                <a:cs typeface="Trebuchet MS"/>
              </a:rPr>
              <a:t> </a:t>
            </a:r>
            <a:r>
              <a:rPr sz="3200" b="1" u="heavy" spc="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PaaS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22270" y="3090926"/>
            <a:ext cx="8568055" cy="24765"/>
          </a:xfrm>
          <a:custGeom>
            <a:avLst/>
            <a:gdLst/>
            <a:ahLst/>
            <a:cxnLst/>
            <a:rect l="l" t="t" r="r" b="b"/>
            <a:pathLst>
              <a:path w="8568055" h="24764">
                <a:moveTo>
                  <a:pt x="8567928" y="0"/>
                </a:moveTo>
                <a:lnTo>
                  <a:pt x="0" y="0"/>
                </a:lnTo>
                <a:lnTo>
                  <a:pt x="0" y="24384"/>
                </a:lnTo>
                <a:lnTo>
                  <a:pt x="8567928" y="24384"/>
                </a:lnTo>
                <a:lnTo>
                  <a:pt x="85679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9130" y="2637231"/>
            <a:ext cx="1104265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6870" algn="l"/>
                <a:tab pos="357505" algn="l"/>
                <a:tab pos="1680210" algn="l"/>
                <a:tab pos="2296160" algn="l"/>
                <a:tab pos="2463800" algn="l"/>
                <a:tab pos="3963670" algn="l"/>
                <a:tab pos="5661660" algn="l"/>
                <a:tab pos="6762750" algn="l"/>
                <a:tab pos="8667750" algn="l"/>
              </a:tabLst>
            </a:pPr>
            <a:r>
              <a:rPr sz="3200" b="1" spc="35" dirty="0">
                <a:latin typeface="Trebuchet MS"/>
                <a:cs typeface="Trebuchet MS"/>
              </a:rPr>
              <a:t>Use</a:t>
            </a:r>
            <a:r>
              <a:rPr sz="3200" b="1" spc="45" dirty="0">
                <a:latin typeface="Trebuchet MS"/>
                <a:cs typeface="Trebuchet MS"/>
              </a:rPr>
              <a:t>d</a:t>
            </a:r>
            <a:r>
              <a:rPr sz="3200" b="1" dirty="0">
                <a:latin typeface="Trebuchet MS"/>
                <a:cs typeface="Trebuchet MS"/>
              </a:rPr>
              <a:t>	</a:t>
            </a:r>
            <a:r>
              <a:rPr sz="3200" b="1" spc="55" dirty="0">
                <a:latin typeface="Trebuchet MS"/>
                <a:cs typeface="Trebuchet MS"/>
              </a:rPr>
              <a:t>to</a:t>
            </a:r>
            <a:r>
              <a:rPr sz="3200" b="1" dirty="0">
                <a:latin typeface="Trebuchet MS"/>
                <a:cs typeface="Trebuchet MS"/>
              </a:rPr>
              <a:t>		</a:t>
            </a:r>
            <a:r>
              <a:rPr sz="3200" b="1" spc="125" dirty="0">
                <a:latin typeface="Trebuchet MS"/>
                <a:cs typeface="Trebuchet MS"/>
              </a:rPr>
              <a:t>b</a:t>
            </a:r>
            <a:r>
              <a:rPr sz="3200" b="1" spc="25" dirty="0">
                <a:latin typeface="Trebuchet MS"/>
                <a:cs typeface="Trebuchet MS"/>
              </a:rPr>
              <a:t>u</a:t>
            </a:r>
            <a:r>
              <a:rPr sz="3200" b="1" spc="75" dirty="0">
                <a:latin typeface="Trebuchet MS"/>
                <a:cs typeface="Trebuchet MS"/>
              </a:rPr>
              <a:t>i</a:t>
            </a:r>
            <a:r>
              <a:rPr sz="3200" b="1" spc="85" dirty="0">
                <a:latin typeface="Trebuchet MS"/>
                <a:cs typeface="Trebuchet MS"/>
              </a:rPr>
              <a:t>l</a:t>
            </a:r>
            <a:r>
              <a:rPr sz="3200" b="1" spc="130" dirty="0">
                <a:latin typeface="Trebuchet MS"/>
                <a:cs typeface="Trebuchet MS"/>
              </a:rPr>
              <a:t>d</a:t>
            </a:r>
            <a:r>
              <a:rPr sz="3200" b="1" spc="-310" dirty="0">
                <a:latin typeface="Trebuchet MS"/>
                <a:cs typeface="Trebuchet MS"/>
              </a:rPr>
              <a:t>,</a:t>
            </a:r>
            <a:r>
              <a:rPr sz="3200" b="1" dirty="0">
                <a:latin typeface="Trebuchet MS"/>
                <a:cs typeface="Trebuchet MS"/>
              </a:rPr>
              <a:t>	</a:t>
            </a:r>
            <a:r>
              <a:rPr sz="3200" b="1" spc="-5" dirty="0">
                <a:latin typeface="Trebuchet MS"/>
                <a:cs typeface="Trebuchet MS"/>
              </a:rPr>
              <a:t>d</a:t>
            </a:r>
            <a:r>
              <a:rPr sz="3200" b="1" spc="10" dirty="0">
                <a:latin typeface="Trebuchet MS"/>
                <a:cs typeface="Trebuchet MS"/>
              </a:rPr>
              <a:t>e</a:t>
            </a:r>
            <a:r>
              <a:rPr sz="3200" b="1" spc="100" dirty="0">
                <a:latin typeface="Trebuchet MS"/>
                <a:cs typeface="Trebuchet MS"/>
              </a:rPr>
              <a:t>p</a:t>
            </a:r>
            <a:r>
              <a:rPr sz="3200" b="1" spc="75" dirty="0">
                <a:latin typeface="Trebuchet MS"/>
                <a:cs typeface="Trebuchet MS"/>
              </a:rPr>
              <a:t>loy</a:t>
            </a:r>
            <a:r>
              <a:rPr sz="3200" b="1" dirty="0">
                <a:latin typeface="Trebuchet MS"/>
                <a:cs typeface="Trebuchet MS"/>
              </a:rPr>
              <a:t>	</a:t>
            </a:r>
            <a:r>
              <a:rPr sz="3200" b="1" spc="35" dirty="0">
                <a:latin typeface="Trebuchet MS"/>
                <a:cs typeface="Trebuchet MS"/>
              </a:rPr>
              <a:t>a</a:t>
            </a:r>
            <a:r>
              <a:rPr sz="3200" b="1" spc="45" dirty="0">
                <a:latin typeface="Trebuchet MS"/>
                <a:cs typeface="Trebuchet MS"/>
              </a:rPr>
              <a:t>n</a:t>
            </a:r>
            <a:r>
              <a:rPr sz="3200" b="1" spc="120" dirty="0">
                <a:latin typeface="Trebuchet MS"/>
                <a:cs typeface="Trebuchet MS"/>
              </a:rPr>
              <a:t>d</a:t>
            </a:r>
            <a:r>
              <a:rPr sz="3200" b="1" dirty="0">
                <a:latin typeface="Trebuchet MS"/>
                <a:cs typeface="Trebuchet MS"/>
              </a:rPr>
              <a:t>	</a:t>
            </a:r>
            <a:r>
              <a:rPr sz="3200" b="1" spc="110" dirty="0">
                <a:latin typeface="Trebuchet MS"/>
                <a:cs typeface="Trebuchet MS"/>
              </a:rPr>
              <a:t>m</a:t>
            </a:r>
            <a:r>
              <a:rPr sz="3200" b="1" spc="75" dirty="0">
                <a:latin typeface="Trebuchet MS"/>
                <a:cs typeface="Trebuchet MS"/>
              </a:rPr>
              <a:t>a</a:t>
            </a:r>
            <a:r>
              <a:rPr sz="3200" b="1" spc="25" dirty="0">
                <a:latin typeface="Trebuchet MS"/>
                <a:cs typeface="Trebuchet MS"/>
              </a:rPr>
              <a:t>n</a:t>
            </a:r>
            <a:r>
              <a:rPr sz="3200" b="1" spc="35" dirty="0">
                <a:latin typeface="Trebuchet MS"/>
                <a:cs typeface="Trebuchet MS"/>
              </a:rPr>
              <a:t>a</a:t>
            </a:r>
            <a:r>
              <a:rPr sz="3200" b="1" spc="114" dirty="0">
                <a:latin typeface="Trebuchet MS"/>
                <a:cs typeface="Trebuchet MS"/>
              </a:rPr>
              <a:t>g</a:t>
            </a:r>
            <a:r>
              <a:rPr sz="3200" b="1" spc="135" dirty="0">
                <a:latin typeface="Trebuchet MS"/>
                <a:cs typeface="Trebuchet MS"/>
              </a:rPr>
              <a:t>e</a:t>
            </a:r>
            <a:r>
              <a:rPr sz="3200" b="1" dirty="0">
                <a:latin typeface="Trebuchet MS"/>
                <a:cs typeface="Trebuchet MS"/>
              </a:rPr>
              <a:t>	</a:t>
            </a:r>
            <a:r>
              <a:rPr sz="3200" b="1" spc="35" dirty="0">
                <a:latin typeface="Trebuchet MS"/>
                <a:cs typeface="Trebuchet MS"/>
              </a:rPr>
              <a:t>a</a:t>
            </a:r>
            <a:r>
              <a:rPr sz="3200" b="1" spc="120" dirty="0">
                <a:latin typeface="Trebuchet MS"/>
                <a:cs typeface="Trebuchet MS"/>
              </a:rPr>
              <a:t>pp</a:t>
            </a:r>
            <a:r>
              <a:rPr sz="3200" b="1" spc="75" dirty="0">
                <a:latin typeface="Trebuchet MS"/>
                <a:cs typeface="Trebuchet MS"/>
              </a:rPr>
              <a:t>l</a:t>
            </a:r>
            <a:r>
              <a:rPr sz="3200" b="1" spc="85" dirty="0">
                <a:latin typeface="Trebuchet MS"/>
                <a:cs typeface="Trebuchet MS"/>
              </a:rPr>
              <a:t>i</a:t>
            </a:r>
            <a:r>
              <a:rPr sz="3200" b="1" spc="-45" dirty="0">
                <a:latin typeface="Trebuchet MS"/>
                <a:cs typeface="Trebuchet MS"/>
              </a:rPr>
              <a:t>ca</a:t>
            </a:r>
            <a:r>
              <a:rPr sz="3200" b="1" spc="20" dirty="0">
                <a:latin typeface="Trebuchet MS"/>
                <a:cs typeface="Trebuchet MS"/>
              </a:rPr>
              <a:t>ti</a:t>
            </a:r>
            <a:r>
              <a:rPr sz="3200" b="1" spc="85" dirty="0">
                <a:latin typeface="Trebuchet MS"/>
                <a:cs typeface="Trebuchet MS"/>
              </a:rPr>
              <a:t>o</a:t>
            </a:r>
            <a:r>
              <a:rPr sz="3200" b="1" spc="65" dirty="0">
                <a:latin typeface="Trebuchet MS"/>
                <a:cs typeface="Trebuchet MS"/>
              </a:rPr>
              <a:t>n</a:t>
            </a:r>
            <a:r>
              <a:rPr sz="3200" b="1" spc="20" dirty="0">
                <a:latin typeface="Trebuchet MS"/>
                <a:cs typeface="Trebuchet MS"/>
              </a:rPr>
              <a:t>s  </a:t>
            </a:r>
            <a:r>
              <a:rPr sz="3200" b="1" spc="65" dirty="0">
                <a:latin typeface="Trebuchet MS"/>
                <a:cs typeface="Trebuchet MS"/>
              </a:rPr>
              <a:t>through	</a:t>
            </a:r>
            <a:r>
              <a:rPr sz="3200" b="1" spc="10" dirty="0">
                <a:latin typeface="Trebuchet MS"/>
                <a:cs typeface="Trebuchet MS"/>
              </a:rPr>
              <a:t>a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49076" y="6592121"/>
            <a:ext cx="58737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U3.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106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346196" y="3125165"/>
            <a:ext cx="815657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28139" algn="l"/>
                <a:tab pos="3597910" algn="l"/>
                <a:tab pos="4378325" algn="l"/>
              </a:tabLst>
            </a:pPr>
            <a:r>
              <a:rPr sz="3200" b="1" spc="125" dirty="0">
                <a:latin typeface="Trebuchet MS"/>
                <a:cs typeface="Trebuchet MS"/>
              </a:rPr>
              <a:t>global	</a:t>
            </a:r>
            <a:r>
              <a:rPr sz="3200" b="1" dirty="0">
                <a:latin typeface="Trebuchet MS"/>
                <a:cs typeface="Trebuchet MS"/>
              </a:rPr>
              <a:t>network	</a:t>
            </a:r>
            <a:r>
              <a:rPr sz="3200" b="1" spc="60" dirty="0">
                <a:latin typeface="Trebuchet MS"/>
                <a:cs typeface="Trebuchet MS"/>
              </a:rPr>
              <a:t>of	</a:t>
            </a:r>
            <a:r>
              <a:rPr sz="3200" b="1" spc="75" dirty="0">
                <a:latin typeface="Trebuchet MS"/>
                <a:cs typeface="Trebuchet MS"/>
              </a:rPr>
              <a:t>Microsoft-managed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9130" y="3514203"/>
            <a:ext cx="9626600" cy="119697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356870">
              <a:lnSpc>
                <a:spcPct val="100000"/>
              </a:lnSpc>
              <a:spcBef>
                <a:spcPts val="875"/>
              </a:spcBef>
            </a:pPr>
            <a:r>
              <a:rPr sz="3200" b="1" spc="-50" dirty="0">
                <a:latin typeface="Trebuchet MS"/>
                <a:cs typeface="Trebuchet MS"/>
              </a:rPr>
              <a:t>datacenters.</a:t>
            </a:r>
            <a:endParaRPr sz="3200">
              <a:latin typeface="Trebuchet MS"/>
              <a:cs typeface="Trebuchet MS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  <a:tab pos="2018664" algn="l"/>
                <a:tab pos="2945130" algn="l"/>
                <a:tab pos="5673725" algn="l"/>
                <a:tab pos="6445250" algn="l"/>
                <a:tab pos="7280909" algn="l"/>
                <a:tab pos="8561070" algn="l"/>
              </a:tabLst>
            </a:pPr>
            <a:r>
              <a:rPr sz="3200" b="1" spc="220" dirty="0">
                <a:latin typeface="Trebuchet MS"/>
                <a:cs typeface="Trebuchet MS"/>
              </a:rPr>
              <a:t>A</a:t>
            </a:r>
            <a:r>
              <a:rPr sz="3200" b="1" spc="80" dirty="0">
                <a:latin typeface="Trebuchet MS"/>
                <a:cs typeface="Trebuchet MS"/>
              </a:rPr>
              <a:t>l</a:t>
            </a:r>
            <a:r>
              <a:rPr sz="3200" b="1" spc="90" dirty="0">
                <a:latin typeface="Trebuchet MS"/>
                <a:cs typeface="Trebuchet MS"/>
              </a:rPr>
              <a:t>l</a:t>
            </a:r>
            <a:r>
              <a:rPr sz="3200" b="1" spc="70" dirty="0">
                <a:latin typeface="Trebuchet MS"/>
                <a:cs typeface="Trebuchet MS"/>
              </a:rPr>
              <a:t>ow</a:t>
            </a:r>
            <a:r>
              <a:rPr sz="3200" b="1" spc="45" dirty="0">
                <a:latin typeface="Trebuchet MS"/>
                <a:cs typeface="Trebuchet MS"/>
              </a:rPr>
              <a:t>s</a:t>
            </a:r>
            <a:r>
              <a:rPr sz="3200" b="1" dirty="0">
                <a:latin typeface="Trebuchet MS"/>
                <a:cs typeface="Trebuchet MS"/>
              </a:rPr>
              <a:t>	</a:t>
            </a:r>
            <a:r>
              <a:rPr sz="3200" b="1" spc="20" dirty="0">
                <a:latin typeface="Trebuchet MS"/>
                <a:cs typeface="Trebuchet MS"/>
              </a:rPr>
              <a:t>fo</a:t>
            </a:r>
            <a:r>
              <a:rPr sz="3200" b="1" spc="25" dirty="0">
                <a:latin typeface="Trebuchet MS"/>
                <a:cs typeface="Trebuchet MS"/>
              </a:rPr>
              <a:t>r</a:t>
            </a:r>
            <a:r>
              <a:rPr sz="3200" b="1" dirty="0">
                <a:latin typeface="Trebuchet MS"/>
                <a:cs typeface="Trebuchet MS"/>
              </a:rPr>
              <a:t>	</a:t>
            </a:r>
            <a:r>
              <a:rPr sz="3200" b="1" spc="40" dirty="0">
                <a:latin typeface="Trebuchet MS"/>
                <a:cs typeface="Trebuchet MS"/>
              </a:rPr>
              <a:t>a</a:t>
            </a:r>
            <a:r>
              <a:rPr sz="3200" b="1" spc="125" dirty="0">
                <a:latin typeface="Trebuchet MS"/>
                <a:cs typeface="Trebuchet MS"/>
              </a:rPr>
              <a:t>p</a:t>
            </a:r>
            <a:r>
              <a:rPr sz="3200" b="1" spc="30" dirty="0">
                <a:latin typeface="Trebuchet MS"/>
                <a:cs typeface="Trebuchet MS"/>
              </a:rPr>
              <a:t>pli</a:t>
            </a:r>
            <a:r>
              <a:rPr sz="3200" b="1" spc="50" dirty="0">
                <a:latin typeface="Trebuchet MS"/>
                <a:cs typeface="Trebuchet MS"/>
              </a:rPr>
              <a:t>c</a:t>
            </a:r>
            <a:r>
              <a:rPr sz="3200" b="1" spc="15" dirty="0">
                <a:latin typeface="Trebuchet MS"/>
                <a:cs typeface="Trebuchet MS"/>
              </a:rPr>
              <a:t>at</a:t>
            </a:r>
            <a:r>
              <a:rPr sz="3200" b="1" spc="20" dirty="0">
                <a:latin typeface="Trebuchet MS"/>
                <a:cs typeface="Trebuchet MS"/>
              </a:rPr>
              <a:t>i</a:t>
            </a:r>
            <a:r>
              <a:rPr sz="3200" b="1" spc="80" dirty="0">
                <a:latin typeface="Trebuchet MS"/>
                <a:cs typeface="Trebuchet MS"/>
              </a:rPr>
              <a:t>o</a:t>
            </a:r>
            <a:r>
              <a:rPr sz="3200" b="1" spc="75" dirty="0">
                <a:latin typeface="Trebuchet MS"/>
                <a:cs typeface="Trebuchet MS"/>
              </a:rPr>
              <a:t>n</a:t>
            </a:r>
            <a:r>
              <a:rPr sz="3200" b="1" spc="25" dirty="0">
                <a:latin typeface="Trebuchet MS"/>
                <a:cs typeface="Trebuchet MS"/>
              </a:rPr>
              <a:t>s</a:t>
            </a:r>
            <a:r>
              <a:rPr sz="3200" b="1" dirty="0">
                <a:latin typeface="Trebuchet MS"/>
                <a:cs typeface="Trebuchet MS"/>
              </a:rPr>
              <a:t>	</a:t>
            </a:r>
            <a:r>
              <a:rPr sz="3200" b="1" spc="50" dirty="0">
                <a:latin typeface="Trebuchet MS"/>
                <a:cs typeface="Trebuchet MS"/>
              </a:rPr>
              <a:t>t</a:t>
            </a:r>
            <a:r>
              <a:rPr sz="3200" b="1" spc="65" dirty="0">
                <a:latin typeface="Trebuchet MS"/>
                <a:cs typeface="Trebuchet MS"/>
              </a:rPr>
              <a:t>o</a:t>
            </a:r>
            <a:r>
              <a:rPr sz="3200" b="1" dirty="0">
                <a:latin typeface="Trebuchet MS"/>
                <a:cs typeface="Trebuchet MS"/>
              </a:rPr>
              <a:t>	</a:t>
            </a:r>
            <a:r>
              <a:rPr sz="3200" b="1" spc="-10" dirty="0">
                <a:latin typeface="Trebuchet MS"/>
                <a:cs typeface="Trebuchet MS"/>
              </a:rPr>
              <a:t>b</a:t>
            </a:r>
            <a:r>
              <a:rPr sz="3200" b="1" dirty="0">
                <a:latin typeface="Trebuchet MS"/>
                <a:cs typeface="Trebuchet MS"/>
              </a:rPr>
              <a:t>e	</a:t>
            </a:r>
            <a:r>
              <a:rPr sz="3200" b="1" spc="120" dirty="0">
                <a:latin typeface="Trebuchet MS"/>
                <a:cs typeface="Trebuchet MS"/>
              </a:rPr>
              <a:t>b</a:t>
            </a:r>
            <a:r>
              <a:rPr sz="3200" b="1" spc="30" dirty="0">
                <a:latin typeface="Trebuchet MS"/>
                <a:cs typeface="Trebuchet MS"/>
              </a:rPr>
              <a:t>u</a:t>
            </a:r>
            <a:r>
              <a:rPr sz="3200" b="1" spc="75" dirty="0">
                <a:latin typeface="Trebuchet MS"/>
                <a:cs typeface="Trebuchet MS"/>
              </a:rPr>
              <a:t>i</a:t>
            </a:r>
            <a:r>
              <a:rPr sz="3200" b="1" spc="80" dirty="0">
                <a:latin typeface="Trebuchet MS"/>
                <a:cs typeface="Trebuchet MS"/>
              </a:rPr>
              <a:t>l</a:t>
            </a:r>
            <a:r>
              <a:rPr sz="3200" b="1" spc="-30" dirty="0">
                <a:latin typeface="Trebuchet MS"/>
                <a:cs typeface="Trebuchet MS"/>
              </a:rPr>
              <a:t>t</a:t>
            </a:r>
            <a:r>
              <a:rPr sz="3200" b="1" dirty="0">
                <a:latin typeface="Trebuchet MS"/>
                <a:cs typeface="Trebuchet MS"/>
              </a:rPr>
              <a:t>	</a:t>
            </a:r>
            <a:r>
              <a:rPr sz="3200" b="1" spc="30" dirty="0">
                <a:latin typeface="Trebuchet MS"/>
                <a:cs typeface="Trebuchet MS"/>
              </a:rPr>
              <a:t>us</a:t>
            </a:r>
            <a:r>
              <a:rPr sz="3200" b="1" spc="35" dirty="0">
                <a:latin typeface="Trebuchet MS"/>
                <a:cs typeface="Trebuchet MS"/>
              </a:rPr>
              <a:t>i</a:t>
            </a:r>
            <a:r>
              <a:rPr sz="3200" b="1" spc="85" dirty="0">
                <a:latin typeface="Trebuchet MS"/>
                <a:cs typeface="Trebuchet MS"/>
              </a:rPr>
              <a:t>n</a:t>
            </a:r>
            <a:r>
              <a:rPr sz="3200" b="1" spc="370" dirty="0">
                <a:latin typeface="Trebuchet MS"/>
                <a:cs typeface="Trebuchet MS"/>
              </a:rPr>
              <a:t>g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22381" y="4199001"/>
            <a:ext cx="1083945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8270" marR="5080" indent="-116205">
              <a:lnSpc>
                <a:spcPct val="100000"/>
              </a:lnSpc>
              <a:spcBef>
                <a:spcPts val="90"/>
              </a:spcBef>
            </a:pPr>
            <a:r>
              <a:rPr sz="3200" b="1" spc="110" dirty="0">
                <a:latin typeface="Trebuchet MS"/>
                <a:cs typeface="Trebuchet MS"/>
              </a:rPr>
              <a:t>ma</a:t>
            </a:r>
            <a:r>
              <a:rPr sz="3200" b="1" spc="15" dirty="0">
                <a:latin typeface="Trebuchet MS"/>
                <a:cs typeface="Trebuchet MS"/>
              </a:rPr>
              <a:t>ny  </a:t>
            </a:r>
            <a:r>
              <a:rPr sz="3200" b="1" spc="-315" dirty="0">
                <a:latin typeface="Trebuchet MS"/>
                <a:cs typeface="Trebuchet MS"/>
              </a:rPr>
              <a:t>J</a:t>
            </a:r>
            <a:r>
              <a:rPr sz="3200" b="1" spc="15" dirty="0">
                <a:latin typeface="Trebuchet MS"/>
                <a:cs typeface="Trebuchet MS"/>
              </a:rPr>
              <a:t>a</a:t>
            </a:r>
            <a:r>
              <a:rPr sz="3200" b="1" spc="-15" dirty="0">
                <a:latin typeface="Trebuchet MS"/>
                <a:cs typeface="Trebuchet MS"/>
              </a:rPr>
              <a:t>v</a:t>
            </a:r>
            <a:r>
              <a:rPr sz="3200" b="1" spc="15" dirty="0">
                <a:latin typeface="Trebuchet MS"/>
                <a:cs typeface="Trebuchet MS"/>
              </a:rPr>
              <a:t>a</a:t>
            </a:r>
            <a:r>
              <a:rPr sz="3200" b="1" spc="-310" dirty="0">
                <a:latin typeface="Trebuchet MS"/>
                <a:cs typeface="Trebuchet MS"/>
              </a:rPr>
              <a:t>,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3554" y="4687061"/>
            <a:ext cx="9389110" cy="1000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896745" algn="l"/>
                <a:tab pos="4161790" algn="l"/>
                <a:tab pos="5314315" algn="l"/>
                <a:tab pos="5911850" algn="l"/>
                <a:tab pos="8371840" algn="l"/>
              </a:tabLst>
            </a:pPr>
            <a:r>
              <a:rPr sz="3200" b="1" spc="20" dirty="0">
                <a:latin typeface="Trebuchet MS"/>
                <a:cs typeface="Trebuchet MS"/>
              </a:rPr>
              <a:t>diff</a:t>
            </a:r>
            <a:r>
              <a:rPr sz="3200" b="1" spc="65" dirty="0">
                <a:latin typeface="Trebuchet MS"/>
                <a:cs typeface="Trebuchet MS"/>
              </a:rPr>
              <a:t>e</a:t>
            </a:r>
            <a:r>
              <a:rPr sz="3200" b="1" spc="-125" dirty="0">
                <a:latin typeface="Trebuchet MS"/>
                <a:cs typeface="Trebuchet MS"/>
              </a:rPr>
              <a:t>r</a:t>
            </a:r>
            <a:r>
              <a:rPr sz="3200" b="1" spc="-95" dirty="0">
                <a:latin typeface="Trebuchet MS"/>
                <a:cs typeface="Trebuchet MS"/>
              </a:rPr>
              <a:t>e</a:t>
            </a:r>
            <a:r>
              <a:rPr sz="3200" b="1" spc="30" dirty="0">
                <a:latin typeface="Trebuchet MS"/>
                <a:cs typeface="Trebuchet MS"/>
              </a:rPr>
              <a:t>n</a:t>
            </a:r>
            <a:r>
              <a:rPr sz="3200" b="1" spc="-30" dirty="0">
                <a:latin typeface="Trebuchet MS"/>
                <a:cs typeface="Trebuchet MS"/>
              </a:rPr>
              <a:t>t</a:t>
            </a:r>
            <a:r>
              <a:rPr sz="3200" b="1" dirty="0">
                <a:latin typeface="Trebuchet MS"/>
                <a:cs typeface="Trebuchet MS"/>
              </a:rPr>
              <a:t>	</a:t>
            </a:r>
            <a:r>
              <a:rPr sz="3200" b="1" spc="30" dirty="0">
                <a:latin typeface="Trebuchet MS"/>
                <a:cs typeface="Trebuchet MS"/>
              </a:rPr>
              <a:t>l</a:t>
            </a:r>
            <a:r>
              <a:rPr sz="3200" b="1" spc="90" dirty="0">
                <a:latin typeface="Trebuchet MS"/>
                <a:cs typeface="Trebuchet MS"/>
              </a:rPr>
              <a:t>a</a:t>
            </a:r>
            <a:r>
              <a:rPr sz="3200" b="1" spc="45" dirty="0">
                <a:latin typeface="Trebuchet MS"/>
                <a:cs typeface="Trebuchet MS"/>
              </a:rPr>
              <a:t>n</a:t>
            </a:r>
            <a:r>
              <a:rPr sz="3200" b="1" spc="135" dirty="0">
                <a:latin typeface="Trebuchet MS"/>
                <a:cs typeface="Trebuchet MS"/>
              </a:rPr>
              <a:t>gu</a:t>
            </a:r>
            <a:r>
              <a:rPr sz="3200" b="1" spc="145" dirty="0">
                <a:latin typeface="Trebuchet MS"/>
                <a:cs typeface="Trebuchet MS"/>
              </a:rPr>
              <a:t>a</a:t>
            </a:r>
            <a:r>
              <a:rPr sz="3200" b="1" spc="-15" dirty="0">
                <a:latin typeface="Trebuchet MS"/>
                <a:cs typeface="Trebuchet MS"/>
              </a:rPr>
              <a:t>ges</a:t>
            </a:r>
            <a:r>
              <a:rPr sz="3200" b="1" spc="-10" dirty="0">
                <a:latin typeface="Trebuchet MS"/>
                <a:cs typeface="Trebuchet MS"/>
              </a:rPr>
              <a:t>,</a:t>
            </a:r>
            <a:r>
              <a:rPr sz="3200" b="1" dirty="0">
                <a:latin typeface="Trebuchet MS"/>
                <a:cs typeface="Trebuchet MS"/>
              </a:rPr>
              <a:t>	</a:t>
            </a:r>
            <a:r>
              <a:rPr sz="3200" b="1" spc="40" dirty="0">
                <a:latin typeface="Trebuchet MS"/>
                <a:cs typeface="Trebuchet MS"/>
              </a:rPr>
              <a:t>t</a:t>
            </a:r>
            <a:r>
              <a:rPr sz="3200" b="1" spc="85" dirty="0">
                <a:latin typeface="Trebuchet MS"/>
                <a:cs typeface="Trebuchet MS"/>
              </a:rPr>
              <a:t>o</a:t>
            </a:r>
            <a:r>
              <a:rPr sz="3200" b="1" spc="75" dirty="0">
                <a:latin typeface="Trebuchet MS"/>
                <a:cs typeface="Trebuchet MS"/>
              </a:rPr>
              <a:t>ol</a:t>
            </a:r>
            <a:r>
              <a:rPr sz="3200" b="1" spc="80" dirty="0">
                <a:latin typeface="Trebuchet MS"/>
                <a:cs typeface="Trebuchet MS"/>
              </a:rPr>
              <a:t>s</a:t>
            </a:r>
            <a:r>
              <a:rPr sz="3200" b="1" dirty="0">
                <a:latin typeface="Trebuchet MS"/>
                <a:cs typeface="Trebuchet MS"/>
              </a:rPr>
              <a:t>	</a:t>
            </a:r>
            <a:r>
              <a:rPr sz="3200" b="1" spc="35" dirty="0">
                <a:latin typeface="Trebuchet MS"/>
                <a:cs typeface="Trebuchet MS"/>
              </a:rPr>
              <a:t>o</a:t>
            </a:r>
            <a:r>
              <a:rPr sz="3200" b="1" spc="15" dirty="0">
                <a:latin typeface="Trebuchet MS"/>
                <a:cs typeface="Trebuchet MS"/>
              </a:rPr>
              <a:t>r</a:t>
            </a:r>
            <a:r>
              <a:rPr sz="3200" b="1" dirty="0">
                <a:latin typeface="Trebuchet MS"/>
                <a:cs typeface="Trebuchet MS"/>
              </a:rPr>
              <a:t>	</a:t>
            </a:r>
            <a:r>
              <a:rPr sz="3200" b="1" spc="60" dirty="0">
                <a:latin typeface="Trebuchet MS"/>
                <a:cs typeface="Trebuchet MS"/>
              </a:rPr>
              <a:t>f</a:t>
            </a:r>
            <a:r>
              <a:rPr sz="3200" b="1" spc="-40" dirty="0">
                <a:latin typeface="Trebuchet MS"/>
                <a:cs typeface="Trebuchet MS"/>
              </a:rPr>
              <a:t>r</a:t>
            </a:r>
            <a:r>
              <a:rPr sz="3200" b="1" spc="-45" dirty="0">
                <a:latin typeface="Trebuchet MS"/>
                <a:cs typeface="Trebuchet MS"/>
              </a:rPr>
              <a:t>a</a:t>
            </a:r>
            <a:r>
              <a:rPr sz="3200" b="1" spc="25" dirty="0">
                <a:latin typeface="Trebuchet MS"/>
                <a:cs typeface="Trebuchet MS"/>
              </a:rPr>
              <a:t>mewo</a:t>
            </a:r>
            <a:r>
              <a:rPr sz="3200" b="1" spc="35" dirty="0">
                <a:latin typeface="Trebuchet MS"/>
                <a:cs typeface="Trebuchet MS"/>
              </a:rPr>
              <a:t>r</a:t>
            </a:r>
            <a:r>
              <a:rPr sz="3200" b="1" spc="25" dirty="0">
                <a:latin typeface="Trebuchet MS"/>
                <a:cs typeface="Trebuchet MS"/>
              </a:rPr>
              <a:t>ks</a:t>
            </a:r>
            <a:r>
              <a:rPr sz="3200" b="1" dirty="0">
                <a:latin typeface="Trebuchet MS"/>
                <a:cs typeface="Trebuchet MS"/>
              </a:rPr>
              <a:t>	</a:t>
            </a:r>
            <a:r>
              <a:rPr sz="3200" b="1" spc="95" dirty="0">
                <a:latin typeface="Trebuchet MS"/>
                <a:cs typeface="Trebuchet MS"/>
              </a:rPr>
              <a:t>(P</a:t>
            </a:r>
            <a:r>
              <a:rPr sz="3200" b="1" spc="170" dirty="0">
                <a:latin typeface="Trebuchet MS"/>
                <a:cs typeface="Trebuchet MS"/>
              </a:rPr>
              <a:t>H</a:t>
            </a:r>
            <a:r>
              <a:rPr sz="3200" b="1" spc="-465" dirty="0">
                <a:latin typeface="Trebuchet MS"/>
                <a:cs typeface="Trebuchet MS"/>
              </a:rPr>
              <a:t>P</a:t>
            </a:r>
            <a:r>
              <a:rPr sz="3200" b="1" spc="-310" dirty="0">
                <a:latin typeface="Trebuchet MS"/>
                <a:cs typeface="Trebuchet MS"/>
              </a:rPr>
              <a:t>,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200" b="1" spc="-25" dirty="0">
                <a:latin typeface="Trebuchet MS"/>
                <a:cs typeface="Trebuchet MS"/>
              </a:rPr>
              <a:t>.NET)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2C9E810-92FA-3A0E-7F72-9055CB5EEF8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106</a:t>
            </a:fld>
            <a:endParaRPr spc="-5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4554" y="195783"/>
            <a:ext cx="42119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u="none" spc="95" dirty="0"/>
              <a:t>Windows</a:t>
            </a:r>
            <a:r>
              <a:rPr sz="4800" u="none" spc="-195" dirty="0"/>
              <a:t> </a:t>
            </a:r>
            <a:r>
              <a:rPr sz="4800" u="none" spc="-30" dirty="0"/>
              <a:t>Azure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2183" y="990600"/>
            <a:ext cx="8939784" cy="40264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1530" y="5308803"/>
            <a:ext cx="10664190" cy="631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95"/>
              </a:spcBef>
            </a:pPr>
            <a:r>
              <a:rPr sz="2000" b="1" spc="-10" dirty="0">
                <a:latin typeface="Times New Roman"/>
                <a:cs typeface="Times New Roman"/>
              </a:rPr>
              <a:t>Figure</a:t>
            </a:r>
            <a:r>
              <a:rPr sz="2000" b="1" spc="254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shows</a:t>
            </a:r>
            <a:r>
              <a:rPr sz="2000" b="1" spc="24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the</a:t>
            </a:r>
            <a:r>
              <a:rPr sz="2000" b="1" spc="25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Microsoft</a:t>
            </a:r>
            <a:r>
              <a:rPr sz="2000" b="1" spc="24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Data</a:t>
            </a:r>
            <a:r>
              <a:rPr sz="2000" b="1" spc="26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Centers</a:t>
            </a:r>
            <a:r>
              <a:rPr sz="2000" b="1" spc="25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in</a:t>
            </a:r>
            <a:r>
              <a:rPr sz="2000" b="1" spc="24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which</a:t>
            </a:r>
            <a:r>
              <a:rPr sz="2000" b="1" spc="254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Times New Roman"/>
                <a:cs typeface="Times New Roman"/>
              </a:rPr>
              <a:t>Window</a:t>
            </a:r>
            <a:r>
              <a:rPr sz="2000" b="1" spc="280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Times New Roman"/>
                <a:cs typeface="Times New Roman"/>
              </a:rPr>
              <a:t>Azure</a:t>
            </a:r>
            <a:r>
              <a:rPr sz="2000" b="1" spc="254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is</a:t>
            </a:r>
            <a:r>
              <a:rPr sz="2000" b="1" spc="24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worked</a:t>
            </a:r>
            <a:r>
              <a:rPr sz="2000" b="1" spc="254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as</a:t>
            </a:r>
            <a:r>
              <a:rPr sz="2000" b="1" spc="2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PaaS,</a:t>
            </a:r>
            <a:r>
              <a:rPr sz="2000" b="1" spc="25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different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390"/>
              </a:lnSpc>
            </a:pPr>
            <a:r>
              <a:rPr sz="2000" b="1" spc="-5" dirty="0">
                <a:latin typeface="Times New Roman"/>
                <a:cs typeface="Times New Roman"/>
              </a:rPr>
              <a:t>application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can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run</a:t>
            </a:r>
            <a:r>
              <a:rPr sz="2000" b="1" spc="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on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this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platform and</a:t>
            </a:r>
            <a:r>
              <a:rPr sz="2000" b="1" spc="2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used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by</a:t>
            </a:r>
            <a:r>
              <a:rPr sz="2000" b="1" spc="2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end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user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49076" y="6592121"/>
            <a:ext cx="58737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U3.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107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54CCC-F432-E71F-7A12-D24C707CE12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107</a:t>
            </a:fld>
            <a:endParaRPr spc="-5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6200" y="1645920"/>
            <a:ext cx="8001000" cy="31546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130" y="100329"/>
            <a:ext cx="5711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none" spc="-50" dirty="0">
                <a:solidFill>
                  <a:srgbClr val="000000"/>
                </a:solidFill>
                <a:latin typeface="Times New Roman"/>
                <a:cs typeface="Times New Roman"/>
              </a:rPr>
              <a:t>W</a:t>
            </a:r>
            <a:r>
              <a:rPr sz="2400" b="1" u="none" spc="-5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sz="2400" b="1" u="none" spc="5" dirty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sz="2400" b="1" u="none" dirty="0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sz="2400" b="1" u="none" spc="-5" dirty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sz="2400" b="1" u="none" spc="10" dirty="0">
                <a:solidFill>
                  <a:srgbClr val="000000"/>
                </a:solidFill>
                <a:latin typeface="Times New Roman"/>
                <a:cs typeface="Times New Roman"/>
              </a:rPr>
              <a:t>w</a:t>
            </a:r>
            <a:r>
              <a:rPr sz="2400" b="1" u="none" spc="-5" dirty="0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sz="2400" b="1" u="none" spc="-1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u="none" spc="-5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400" b="1" u="none" spc="-20" dirty="0">
                <a:solidFill>
                  <a:srgbClr val="000000"/>
                </a:solidFill>
                <a:latin typeface="Times New Roman"/>
                <a:cs typeface="Times New Roman"/>
              </a:rPr>
              <a:t>z</a:t>
            </a:r>
            <a:r>
              <a:rPr sz="2400" b="1" u="none" dirty="0">
                <a:solidFill>
                  <a:srgbClr val="000000"/>
                </a:solidFill>
                <a:latin typeface="Times New Roman"/>
                <a:cs typeface="Times New Roman"/>
              </a:rPr>
              <a:t>u</a:t>
            </a:r>
            <a:r>
              <a:rPr sz="2400" b="1" u="none" spc="-60" dirty="0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sz="2400" b="1" u="none" dirty="0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sz="2400" b="1" u="none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u="none" dirty="0">
                <a:solidFill>
                  <a:srgbClr val="000000"/>
                </a:solidFill>
                <a:latin typeface="Times New Roman"/>
                <a:cs typeface="Times New Roman"/>
              </a:rPr>
              <a:t>h</a:t>
            </a:r>
            <a:r>
              <a:rPr sz="2400" b="1" u="none" spc="-5" dirty="0">
                <a:solidFill>
                  <a:srgbClr val="000000"/>
                </a:solidFill>
                <a:latin typeface="Times New Roman"/>
                <a:cs typeface="Times New Roman"/>
              </a:rPr>
              <a:t>as</a:t>
            </a:r>
            <a:r>
              <a:rPr sz="2400" b="1" u="none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u="none" spc="-5" dirty="0">
                <a:solidFill>
                  <a:srgbClr val="000000"/>
                </a:solidFill>
                <a:latin typeface="Times New Roman"/>
                <a:cs typeface="Times New Roman"/>
              </a:rPr>
              <a:t>th</a:t>
            </a:r>
            <a:r>
              <a:rPr sz="2400" b="1" u="none" spc="-60" dirty="0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sz="2400" b="1" u="none" spc="-10" dirty="0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sz="2400" b="1" u="none" dirty="0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sz="2400" b="1" u="none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u="none" spc="-10" dirty="0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sz="2400" b="1" u="none" dirty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sz="2400" b="1" u="none" spc="-60" dirty="0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sz="2400" b="1" u="none" dirty="0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sz="2400" b="1" u="none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u="none" spc="-10" dirty="0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sz="2400" b="1" u="none" dirty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sz="2400" b="1" u="none" spc="-35" dirty="0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sz="2400" b="1" u="none" dirty="0">
                <a:solidFill>
                  <a:srgbClr val="000000"/>
                </a:solidFill>
                <a:latin typeface="Times New Roman"/>
                <a:cs typeface="Times New Roman"/>
              </a:rPr>
              <a:t>p</a:t>
            </a:r>
            <a:r>
              <a:rPr sz="2400" b="1" u="none" spc="-5" dirty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sz="2400" b="1" u="none" dirty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sz="2400" b="1" u="none" spc="-10" dirty="0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sz="2400" b="1" u="none" dirty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sz="2400" b="1" u="none" spc="-5" dirty="0">
                <a:solidFill>
                  <a:srgbClr val="000000"/>
                </a:solidFill>
                <a:latin typeface="Times New Roman"/>
                <a:cs typeface="Times New Roman"/>
              </a:rPr>
              <a:t>ts: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49076" y="6592121"/>
            <a:ext cx="58737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U3.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108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40130" y="465785"/>
            <a:ext cx="3082925" cy="1114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0" indent="-29908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11785" algn="l"/>
              </a:tabLst>
            </a:pP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Compute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service</a:t>
            </a:r>
            <a:endParaRPr sz="2400">
              <a:latin typeface="Times New Roman"/>
              <a:cs typeface="Times New Roman"/>
            </a:endParaRPr>
          </a:p>
          <a:p>
            <a:pPr marL="317500" indent="-304800">
              <a:lnSpc>
                <a:spcPts val="2845"/>
              </a:lnSpc>
              <a:spcBef>
                <a:spcPts val="5"/>
              </a:spcBef>
              <a:buAutoNum type="arabicPeriod"/>
              <a:tabLst>
                <a:tab pos="3175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Storage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service</a:t>
            </a:r>
            <a:endParaRPr sz="2400">
              <a:latin typeface="Times New Roman"/>
              <a:cs typeface="Times New Roman"/>
            </a:endParaRPr>
          </a:p>
          <a:p>
            <a:pPr marL="317500" indent="-305435">
              <a:lnSpc>
                <a:spcPts val="2845"/>
              </a:lnSpc>
              <a:buAutoNum type="arabicPeriod"/>
              <a:tabLst>
                <a:tab pos="318135" algn="l"/>
              </a:tabLst>
            </a:pPr>
            <a:r>
              <a:rPr sz="2400" b="1" spc="-10" dirty="0">
                <a:latin typeface="Times New Roman"/>
                <a:cs typeface="Times New Roman"/>
              </a:rPr>
              <a:t>Fabric.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2930" y="4826889"/>
            <a:ext cx="10515600" cy="160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5" dirty="0">
                <a:latin typeface="Times New Roman"/>
                <a:cs typeface="Times New Roman"/>
              </a:rPr>
              <a:t>Figure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shows the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Times New Roman"/>
                <a:cs typeface="Times New Roman"/>
              </a:rPr>
              <a:t>core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components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Windows</a:t>
            </a:r>
            <a:r>
              <a:rPr sz="2000" b="1" spc="-100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Times New Roman"/>
                <a:cs typeface="Times New Roman"/>
              </a:rPr>
              <a:t>Azure</a:t>
            </a:r>
            <a:endParaRPr sz="20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000" b="1" spc="-15" dirty="0">
                <a:latin typeface="Times New Roman"/>
                <a:cs typeface="Times New Roman"/>
              </a:rPr>
              <a:t>Compute</a:t>
            </a:r>
            <a:r>
              <a:rPr sz="2000" b="1" spc="4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: Runs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applications</a:t>
            </a:r>
            <a:endParaRPr sz="20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000" b="1" dirty="0">
                <a:latin typeface="Times New Roman"/>
                <a:cs typeface="Times New Roman"/>
              </a:rPr>
              <a:t>Storage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: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Stores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the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data</a:t>
            </a:r>
            <a:endParaRPr sz="2000">
              <a:latin typeface="Times New Roman"/>
              <a:cs typeface="Times New Roman"/>
            </a:endParaRPr>
          </a:p>
          <a:p>
            <a:pPr marL="356870" indent="-344805">
              <a:lnSpc>
                <a:spcPts val="2865"/>
              </a:lnSpc>
              <a:spcBef>
                <a:spcPts val="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Fabric :</a:t>
            </a:r>
            <a:r>
              <a:rPr sz="2000" b="1" spc="-10" dirty="0">
                <a:latin typeface="Times New Roman"/>
                <a:cs typeface="Times New Roman"/>
              </a:rPr>
              <a:t> Provides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a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common</a:t>
            </a:r>
            <a:r>
              <a:rPr sz="2000" b="1" spc="95" dirty="0">
                <a:latin typeface="Times New Roman"/>
                <a:cs typeface="Times New Roman"/>
              </a:rPr>
              <a:t> </a:t>
            </a:r>
            <a:r>
              <a:rPr sz="2000" b="1" spc="5" dirty="0">
                <a:latin typeface="Times New Roman"/>
                <a:cs typeface="Times New Roman"/>
              </a:rPr>
              <a:t>way</a:t>
            </a:r>
            <a:r>
              <a:rPr sz="2000" b="1" spc="30" dirty="0">
                <a:latin typeface="Times New Roman"/>
                <a:cs typeface="Times New Roman"/>
              </a:rPr>
              <a:t> </a:t>
            </a:r>
            <a:r>
              <a:rPr sz="2000" b="1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</a:t>
            </a:r>
            <a:r>
              <a:rPr sz="2000" b="1" i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manage</a:t>
            </a:r>
            <a:r>
              <a:rPr sz="2400" b="1" i="1" u="heavy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</a:t>
            </a:r>
            <a:r>
              <a:rPr sz="2400" b="1" i="1" u="heavy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monitor</a:t>
            </a:r>
            <a:r>
              <a:rPr sz="2400" b="1" i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applications</a:t>
            </a:r>
            <a:r>
              <a:rPr sz="2400" b="1" i="1" u="heavy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that </a:t>
            </a:r>
            <a:r>
              <a:rPr sz="20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use</a:t>
            </a:r>
            <a:r>
              <a:rPr sz="2000" b="1" u="heavy" spc="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this</a:t>
            </a:r>
            <a:r>
              <a:rPr sz="20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 marL="356870">
              <a:lnSpc>
                <a:spcPts val="2385"/>
              </a:lnSpc>
            </a:pPr>
            <a:r>
              <a:rPr sz="20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platform</a:t>
            </a:r>
            <a:r>
              <a:rPr sz="2000" b="1" spc="-1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8FF743-D83E-7F35-B4C8-6805D7E85D4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108</a:t>
            </a:fld>
            <a:endParaRPr spc="-5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5073" y="127761"/>
            <a:ext cx="46043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u="none" spc="35" dirty="0"/>
              <a:t>Compute</a:t>
            </a:r>
            <a:r>
              <a:rPr sz="4800" u="none" spc="-180" dirty="0"/>
              <a:t> </a:t>
            </a:r>
            <a:r>
              <a:rPr sz="4800" u="none" spc="-50" dirty="0"/>
              <a:t>Service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11149076" y="6592121"/>
            <a:ext cx="58737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U3.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109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97230" y="931341"/>
            <a:ext cx="11200130" cy="441706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19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Windows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Azure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b="1" spc="-5" dirty="0">
                <a:latin typeface="Arial"/>
                <a:cs typeface="Arial"/>
              </a:rPr>
              <a:t>Compute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service </a:t>
            </a:r>
            <a:r>
              <a:rPr sz="2000" b="1" spc="-10" dirty="0">
                <a:latin typeface="Arial"/>
                <a:cs typeface="Arial"/>
              </a:rPr>
              <a:t>can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run</a:t>
            </a:r>
            <a:r>
              <a:rPr sz="2000" b="1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many</a:t>
            </a:r>
            <a:r>
              <a:rPr sz="2000" b="1" u="heavy" spc="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different kinds</a:t>
            </a:r>
            <a:r>
              <a:rPr sz="20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</a:t>
            </a:r>
            <a:r>
              <a:rPr sz="2000" b="1" u="heavy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applications</a:t>
            </a:r>
            <a:r>
              <a:rPr sz="2000" spc="-5" dirty="0"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  <a:p>
            <a:pPr marL="356870" marR="8255" indent="-344805">
              <a:lnSpc>
                <a:spcPct val="110000"/>
              </a:lnSpc>
              <a:spcBef>
                <a:spcPts val="484"/>
              </a:spcBef>
              <a:buChar char="•"/>
              <a:tabLst>
                <a:tab pos="356870" algn="l"/>
                <a:tab pos="357505" algn="l"/>
              </a:tabLst>
            </a:pPr>
            <a:r>
              <a:rPr sz="2000" spc="-10" dirty="0">
                <a:latin typeface="Arial MT"/>
                <a:cs typeface="Arial MT"/>
              </a:rPr>
              <a:t>A</a:t>
            </a:r>
            <a:r>
              <a:rPr sz="2000" spc="60" dirty="0">
                <a:latin typeface="Arial MT"/>
                <a:cs typeface="Arial MT"/>
              </a:rPr>
              <a:t> </a:t>
            </a:r>
            <a:r>
              <a:rPr sz="2000" spc="5" dirty="0">
                <a:latin typeface="Arial MT"/>
                <a:cs typeface="Arial MT"/>
              </a:rPr>
              <a:t>primary</a:t>
            </a:r>
            <a:r>
              <a:rPr sz="2000" spc="1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goal</a:t>
            </a:r>
            <a:r>
              <a:rPr sz="2000" spc="19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of</a:t>
            </a:r>
            <a:r>
              <a:rPr sz="2000" spc="21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this</a:t>
            </a:r>
            <a:r>
              <a:rPr sz="2000" spc="2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platform</a:t>
            </a:r>
            <a:r>
              <a:rPr sz="2000" spc="240" dirty="0">
                <a:latin typeface="Arial MT"/>
                <a:cs typeface="Arial MT"/>
              </a:rPr>
              <a:t> </a:t>
            </a:r>
            <a:r>
              <a:rPr sz="2000" u="heavy" spc="-1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is</a:t>
            </a:r>
            <a:r>
              <a:rPr sz="2000" u="heavy" spc="204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to</a:t>
            </a:r>
            <a:r>
              <a:rPr sz="2000" u="heavy" spc="19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0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support</a:t>
            </a:r>
            <a:r>
              <a:rPr sz="2000" b="1" u="heavy" spc="2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applications</a:t>
            </a:r>
            <a:r>
              <a:rPr sz="2000" b="1" u="heavy" spc="2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that</a:t>
            </a:r>
            <a:r>
              <a:rPr sz="2000" b="1" u="heavy" spc="2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have</a:t>
            </a:r>
            <a:r>
              <a:rPr sz="2000" b="1" u="heavy" spc="1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2000" b="1" u="heavy" spc="1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very</a:t>
            </a:r>
            <a:r>
              <a:rPr sz="2000" b="1" u="heavy" spc="1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large</a:t>
            </a:r>
            <a:r>
              <a:rPr sz="2000" b="1" u="heavy" spc="1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number</a:t>
            </a:r>
            <a:r>
              <a:rPr sz="2000" b="1" u="heavy" spc="1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 </a:t>
            </a:r>
            <a:r>
              <a:rPr sz="2000" b="1" spc="-540" dirty="0">
                <a:latin typeface="Arial"/>
                <a:cs typeface="Arial"/>
              </a:rPr>
              <a:t>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simultaneous</a:t>
            </a:r>
            <a:r>
              <a:rPr sz="2000" b="1" u="heavy" spc="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users.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000" b="1" spc="-65" dirty="0">
                <a:latin typeface="Arial"/>
                <a:cs typeface="Arial"/>
              </a:rPr>
              <a:t>To</a:t>
            </a:r>
            <a:r>
              <a:rPr sz="2000" b="1" spc="17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allow</a:t>
            </a:r>
            <a:r>
              <a:rPr sz="2000" b="1" spc="17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this,</a:t>
            </a:r>
            <a:r>
              <a:rPr sz="2000" b="1" spc="14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</a:t>
            </a:r>
            <a:r>
              <a:rPr sz="2000" b="1" spc="16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Windows</a:t>
            </a:r>
            <a:r>
              <a:rPr sz="2000" b="1" spc="170" dirty="0">
                <a:latin typeface="Arial"/>
                <a:cs typeface="Arial"/>
              </a:rPr>
              <a:t> </a:t>
            </a:r>
            <a:r>
              <a:rPr sz="2000" b="1" spc="-15" dirty="0">
                <a:latin typeface="Arial"/>
                <a:cs typeface="Arial"/>
              </a:rPr>
              <a:t>Azure</a:t>
            </a:r>
            <a:r>
              <a:rPr sz="2000" b="1" spc="17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application</a:t>
            </a:r>
            <a:r>
              <a:rPr sz="2000" b="1" spc="18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can</a:t>
            </a:r>
            <a:r>
              <a:rPr sz="2000" b="1" spc="170" dirty="0">
                <a:latin typeface="Arial"/>
                <a:cs typeface="Arial"/>
              </a:rPr>
              <a:t> </a:t>
            </a:r>
            <a:r>
              <a:rPr sz="2000" b="1" spc="5" dirty="0">
                <a:latin typeface="Arial"/>
                <a:cs typeface="Arial"/>
              </a:rPr>
              <a:t>have</a:t>
            </a:r>
            <a:r>
              <a:rPr sz="2000" b="1" spc="17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multiple</a:t>
            </a:r>
            <a:r>
              <a:rPr sz="2000" b="1" spc="17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instances,</a:t>
            </a:r>
            <a:r>
              <a:rPr sz="2000" b="1" spc="17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each</a:t>
            </a:r>
            <a:r>
              <a:rPr sz="2000" b="1" spc="17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executing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240"/>
              </a:spcBef>
            </a:pPr>
            <a:r>
              <a:rPr sz="2000" b="1" spc="-5" dirty="0">
                <a:latin typeface="Arial"/>
                <a:cs typeface="Arial"/>
              </a:rPr>
              <a:t>in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its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5" dirty="0">
                <a:latin typeface="Arial"/>
                <a:cs typeface="Arial"/>
              </a:rPr>
              <a:t>own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virtual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machine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spc="5" dirty="0">
                <a:latin typeface="Arial"/>
                <a:cs typeface="Arial"/>
              </a:rPr>
              <a:t>(VM).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000" b="1" spc="-65" dirty="0">
                <a:latin typeface="Arial"/>
                <a:cs typeface="Arial"/>
              </a:rPr>
              <a:t>To</a:t>
            </a:r>
            <a:r>
              <a:rPr sz="2000" b="1" spc="14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run</a:t>
            </a:r>
            <a:r>
              <a:rPr sz="2000" b="1" spc="15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an</a:t>
            </a:r>
            <a:r>
              <a:rPr sz="2000" b="1" spc="15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application,</a:t>
            </a:r>
            <a:r>
              <a:rPr sz="2000" b="1" spc="15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</a:t>
            </a:r>
            <a:r>
              <a:rPr sz="2000" b="1" spc="16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developer</a:t>
            </a:r>
            <a:r>
              <a:rPr sz="2000" b="1" spc="14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accesses</a:t>
            </a:r>
            <a:r>
              <a:rPr sz="2000" b="1" spc="15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the</a:t>
            </a:r>
            <a:r>
              <a:rPr sz="2000" b="1" spc="17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Windows</a:t>
            </a:r>
            <a:r>
              <a:rPr sz="2000" b="1" spc="175" dirty="0">
                <a:latin typeface="Arial"/>
                <a:cs typeface="Arial"/>
              </a:rPr>
              <a:t> </a:t>
            </a:r>
            <a:r>
              <a:rPr sz="2000" b="1" spc="-15" dirty="0">
                <a:latin typeface="Arial"/>
                <a:cs typeface="Arial"/>
              </a:rPr>
              <a:t>Azure</a:t>
            </a:r>
            <a:r>
              <a:rPr sz="2000" b="1" spc="14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portal</a:t>
            </a:r>
            <a:r>
              <a:rPr sz="2000" b="1" spc="14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through</a:t>
            </a:r>
            <a:r>
              <a:rPr sz="2000" b="1" spc="16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her</a:t>
            </a:r>
            <a:r>
              <a:rPr sz="2000" b="1" spc="160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Web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240"/>
              </a:spcBef>
            </a:pPr>
            <a:r>
              <a:rPr sz="2000" b="1" spc="-20" dirty="0">
                <a:latin typeface="Arial"/>
                <a:cs typeface="Arial"/>
              </a:rPr>
              <a:t>browser,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signing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in </a:t>
            </a:r>
            <a:r>
              <a:rPr sz="2000" b="1" dirty="0">
                <a:latin typeface="Arial"/>
                <a:cs typeface="Arial"/>
              </a:rPr>
              <a:t>with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Windows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Live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ID.</a:t>
            </a:r>
            <a:endParaRPr sz="20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356870" algn="l"/>
                <a:tab pos="357505" algn="l"/>
                <a:tab pos="972819" algn="l"/>
                <a:tab pos="1661795" algn="l"/>
                <a:tab pos="2844800" algn="l"/>
                <a:tab pos="3972560" algn="l"/>
                <a:tab pos="4366260" algn="l"/>
                <a:tab pos="5262245" algn="l"/>
                <a:tab pos="5554980" algn="l"/>
                <a:tab pos="6628130" algn="l"/>
                <a:tab pos="7753350" algn="l"/>
                <a:tab pos="8244205" algn="l"/>
                <a:tab pos="9341485" algn="l"/>
                <a:tab pos="11045825" algn="l"/>
              </a:tabLst>
            </a:pPr>
            <a:r>
              <a:rPr sz="2000" b="1" spc="-20" dirty="0">
                <a:latin typeface="Arial"/>
                <a:cs typeface="Arial"/>
              </a:rPr>
              <a:t>S</a:t>
            </a:r>
            <a:r>
              <a:rPr sz="2000" b="1" spc="-5" dirty="0">
                <a:latin typeface="Arial"/>
                <a:cs typeface="Arial"/>
              </a:rPr>
              <a:t>he</a:t>
            </a:r>
            <a:r>
              <a:rPr sz="2000" b="1" dirty="0">
                <a:latin typeface="Arial"/>
                <a:cs typeface="Arial"/>
              </a:rPr>
              <a:t>	t</a:t>
            </a:r>
            <a:r>
              <a:rPr sz="2000" b="1" spc="-5" dirty="0">
                <a:latin typeface="Arial"/>
                <a:cs typeface="Arial"/>
              </a:rPr>
              <a:t>hen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" dirty="0">
                <a:latin typeface="Arial"/>
                <a:cs typeface="Arial"/>
              </a:rPr>
              <a:t>ch</a:t>
            </a:r>
            <a:r>
              <a:rPr sz="2000" b="1" dirty="0">
                <a:latin typeface="Arial"/>
                <a:cs typeface="Arial"/>
              </a:rPr>
              <a:t>o</a:t>
            </a:r>
            <a:r>
              <a:rPr sz="2000" b="1" spc="25" dirty="0">
                <a:latin typeface="Arial"/>
                <a:cs typeface="Arial"/>
              </a:rPr>
              <a:t>o</a:t>
            </a:r>
            <a:r>
              <a:rPr sz="2000" b="1" spc="-5" dirty="0">
                <a:latin typeface="Arial"/>
                <a:cs typeface="Arial"/>
              </a:rPr>
              <a:t>s</a:t>
            </a:r>
            <a:r>
              <a:rPr sz="2000" b="1" spc="-15" dirty="0">
                <a:latin typeface="Arial"/>
                <a:cs typeface="Arial"/>
              </a:rPr>
              <a:t>e</a:t>
            </a:r>
            <a:r>
              <a:rPr sz="2000" b="1" spc="-5" dirty="0">
                <a:latin typeface="Arial"/>
                <a:cs typeface="Arial"/>
              </a:rPr>
              <a:t>s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20" dirty="0">
                <a:latin typeface="Arial"/>
                <a:cs typeface="Arial"/>
              </a:rPr>
              <a:t>w</a:t>
            </a:r>
            <a:r>
              <a:rPr sz="2000" b="1" spc="-5" dirty="0">
                <a:latin typeface="Arial"/>
                <a:cs typeface="Arial"/>
              </a:rPr>
              <a:t>het</a:t>
            </a:r>
            <a:r>
              <a:rPr sz="2000" b="1" spc="5" dirty="0">
                <a:latin typeface="Arial"/>
                <a:cs typeface="Arial"/>
              </a:rPr>
              <a:t>h</a:t>
            </a:r>
            <a:r>
              <a:rPr sz="2000" b="1" spc="-5" dirty="0">
                <a:latin typeface="Arial"/>
                <a:cs typeface="Arial"/>
              </a:rPr>
              <a:t>er</a:t>
            </a:r>
            <a:r>
              <a:rPr sz="2000" b="1" dirty="0">
                <a:latin typeface="Arial"/>
                <a:cs typeface="Arial"/>
              </a:rPr>
              <a:t>	t</a:t>
            </a:r>
            <a:r>
              <a:rPr sz="2000" b="1" spc="-5" dirty="0">
                <a:latin typeface="Arial"/>
                <a:cs typeface="Arial"/>
              </a:rPr>
              <a:t>o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" dirty="0">
                <a:latin typeface="Arial"/>
                <a:cs typeface="Arial"/>
              </a:rPr>
              <a:t>c</a:t>
            </a:r>
            <a:r>
              <a:rPr sz="2000" b="1" spc="-15" dirty="0">
                <a:latin typeface="Arial"/>
                <a:cs typeface="Arial"/>
              </a:rPr>
              <a:t>r</a:t>
            </a:r>
            <a:r>
              <a:rPr sz="2000" b="1" spc="-5" dirty="0">
                <a:latin typeface="Arial"/>
                <a:cs typeface="Arial"/>
              </a:rPr>
              <a:t>e</a:t>
            </a:r>
            <a:r>
              <a:rPr sz="2000" b="1" spc="-15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-5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" dirty="0">
                <a:latin typeface="Arial"/>
                <a:cs typeface="Arial"/>
              </a:rPr>
              <a:t>h</a:t>
            </a:r>
            <a:r>
              <a:rPr sz="2000" b="1" spc="25" dirty="0">
                <a:latin typeface="Arial"/>
                <a:cs typeface="Arial"/>
              </a:rPr>
              <a:t>o</a:t>
            </a:r>
            <a:r>
              <a:rPr sz="2000" b="1" spc="-5" dirty="0">
                <a:latin typeface="Arial"/>
                <a:cs typeface="Arial"/>
              </a:rPr>
              <a:t>sti</a:t>
            </a:r>
            <a:r>
              <a:rPr sz="2000" b="1" dirty="0">
                <a:latin typeface="Arial"/>
                <a:cs typeface="Arial"/>
              </a:rPr>
              <a:t>n</a:t>
            </a:r>
            <a:r>
              <a:rPr sz="2000" b="1" spc="-5" dirty="0">
                <a:latin typeface="Arial"/>
                <a:cs typeface="Arial"/>
              </a:rPr>
              <a:t>g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" dirty="0">
                <a:latin typeface="Arial"/>
                <a:cs typeface="Arial"/>
              </a:rPr>
              <a:t>a</a:t>
            </a:r>
            <a:r>
              <a:rPr sz="2000" b="1" spc="-15" dirty="0">
                <a:latin typeface="Arial"/>
                <a:cs typeface="Arial"/>
              </a:rPr>
              <a:t>c</a:t>
            </a:r>
            <a:r>
              <a:rPr sz="2000" b="1" spc="-5" dirty="0">
                <a:latin typeface="Arial"/>
                <a:cs typeface="Arial"/>
              </a:rPr>
              <a:t>co</a:t>
            </a:r>
            <a:r>
              <a:rPr sz="2000" b="1" dirty="0">
                <a:latin typeface="Arial"/>
                <a:cs typeface="Arial"/>
              </a:rPr>
              <a:t>u</a:t>
            </a:r>
            <a:r>
              <a:rPr sz="2000" b="1" spc="-5" dirty="0">
                <a:latin typeface="Arial"/>
                <a:cs typeface="Arial"/>
              </a:rPr>
              <a:t>nt</a:t>
            </a:r>
            <a:r>
              <a:rPr sz="2000" b="1" dirty="0">
                <a:latin typeface="Arial"/>
                <a:cs typeface="Arial"/>
              </a:rPr>
              <a:t>	f</a:t>
            </a:r>
            <a:r>
              <a:rPr sz="2000" b="1" spc="-5" dirty="0">
                <a:latin typeface="Arial"/>
                <a:cs typeface="Arial"/>
              </a:rPr>
              <a:t>or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15" dirty="0">
                <a:latin typeface="Arial"/>
                <a:cs typeface="Arial"/>
              </a:rPr>
              <a:t>r</a:t>
            </a:r>
            <a:r>
              <a:rPr sz="2000" b="1" spc="-5" dirty="0">
                <a:latin typeface="Arial"/>
                <a:cs typeface="Arial"/>
              </a:rPr>
              <a:t>unning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10" dirty="0">
                <a:latin typeface="Arial"/>
                <a:cs typeface="Arial"/>
              </a:rPr>
              <a:t>a</a:t>
            </a:r>
            <a:r>
              <a:rPr sz="2000" b="1" spc="-5" dirty="0">
                <a:latin typeface="Arial"/>
                <a:cs typeface="Arial"/>
              </a:rPr>
              <a:t>ppli</a:t>
            </a:r>
            <a:r>
              <a:rPr sz="2000" b="1" spc="-15" dirty="0">
                <a:latin typeface="Arial"/>
                <a:cs typeface="Arial"/>
              </a:rPr>
              <a:t>c</a:t>
            </a:r>
            <a:r>
              <a:rPr sz="2000" b="1" spc="-5" dirty="0">
                <a:latin typeface="Arial"/>
                <a:cs typeface="Arial"/>
              </a:rPr>
              <a:t>ations,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240"/>
              </a:spcBef>
            </a:pPr>
            <a:r>
              <a:rPr sz="2000" b="1" spc="-5" dirty="0">
                <a:latin typeface="Arial"/>
                <a:cs typeface="Arial"/>
              </a:rPr>
              <a:t>storage</a:t>
            </a:r>
            <a:r>
              <a:rPr sz="2000" b="1" spc="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account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for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storing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data,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or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both.</a:t>
            </a:r>
            <a:endParaRPr sz="2000">
              <a:latin typeface="Arial"/>
              <a:cs typeface="Arial"/>
            </a:endParaRPr>
          </a:p>
          <a:p>
            <a:pPr marL="356870" marR="5715" indent="-344805" algn="just">
              <a:lnSpc>
                <a:spcPct val="110000"/>
              </a:lnSpc>
              <a:spcBef>
                <a:spcPts val="484"/>
              </a:spcBef>
              <a:buChar char="•"/>
              <a:tabLst>
                <a:tab pos="357505" algn="l"/>
              </a:tabLst>
            </a:pPr>
            <a:r>
              <a:rPr sz="2000" spc="-5" dirty="0">
                <a:latin typeface="Arial MT"/>
                <a:cs typeface="Arial MT"/>
              </a:rPr>
              <a:t>Once the developer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has</a:t>
            </a:r>
            <a:r>
              <a:rPr sz="2000" spc="-5" dirty="0">
                <a:latin typeface="Arial MT"/>
                <a:cs typeface="Arial MT"/>
              </a:rPr>
              <a:t> a hosting account, she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5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upload </a:t>
            </a:r>
            <a:r>
              <a:rPr sz="2000" dirty="0">
                <a:latin typeface="Arial MT"/>
                <a:cs typeface="Arial MT"/>
              </a:rPr>
              <a:t>her </a:t>
            </a:r>
            <a:r>
              <a:rPr sz="2000" spc="-5" dirty="0">
                <a:latin typeface="Arial MT"/>
                <a:cs typeface="Arial MT"/>
              </a:rPr>
              <a:t>application, specifying</a:t>
            </a:r>
            <a:r>
              <a:rPr sz="2000" spc="5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how 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5" dirty="0">
                <a:latin typeface="Arial MT"/>
                <a:cs typeface="Arial MT"/>
              </a:rPr>
              <a:t>many </a:t>
            </a:r>
            <a:r>
              <a:rPr sz="2000" spc="-5" dirty="0">
                <a:latin typeface="Arial MT"/>
                <a:cs typeface="Arial MT"/>
              </a:rPr>
              <a:t>instances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the </a:t>
            </a:r>
            <a:r>
              <a:rPr sz="2000" spc="-5" dirty="0">
                <a:latin typeface="Arial MT"/>
                <a:cs typeface="Arial MT"/>
              </a:rPr>
              <a:t>application needs. </a:t>
            </a:r>
            <a:r>
              <a:rPr sz="2000" dirty="0">
                <a:latin typeface="Arial MT"/>
                <a:cs typeface="Arial MT"/>
              </a:rPr>
              <a:t>Windows Azure </a:t>
            </a:r>
            <a:r>
              <a:rPr sz="2000" spc="-10" dirty="0">
                <a:latin typeface="Arial MT"/>
                <a:cs typeface="Arial MT"/>
              </a:rPr>
              <a:t>then </a:t>
            </a:r>
            <a:r>
              <a:rPr sz="2000" spc="-5" dirty="0">
                <a:latin typeface="Arial MT"/>
                <a:cs typeface="Arial MT"/>
              </a:rPr>
              <a:t>creates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the </a:t>
            </a:r>
            <a:r>
              <a:rPr sz="2000" dirty="0">
                <a:latin typeface="Arial MT"/>
                <a:cs typeface="Arial MT"/>
              </a:rPr>
              <a:t>necessary </a:t>
            </a:r>
            <a:r>
              <a:rPr sz="2000" spc="-10" dirty="0">
                <a:latin typeface="Arial MT"/>
                <a:cs typeface="Arial MT"/>
              </a:rPr>
              <a:t>VMs</a:t>
            </a:r>
            <a:r>
              <a:rPr sz="2000" spc="5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 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runs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application.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8A4DE-2445-BB96-DBE1-23743EDAE9E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109</a:t>
            </a:fld>
            <a:endParaRPr spc="-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330" y="106425"/>
            <a:ext cx="6894830" cy="99695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3820"/>
              </a:lnSpc>
              <a:spcBef>
                <a:spcPts val="204"/>
              </a:spcBef>
            </a:pPr>
            <a:r>
              <a:rPr sz="3200" b="1" u="none" spc="-5" dirty="0">
                <a:solidFill>
                  <a:srgbClr val="FF0000"/>
                </a:solidFill>
                <a:latin typeface="Arial"/>
                <a:cs typeface="Arial"/>
              </a:rPr>
              <a:t>Major</a:t>
            </a:r>
            <a:r>
              <a:rPr sz="3200" b="1" u="none" spc="-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u="none" spc="-25" dirty="0">
                <a:solidFill>
                  <a:srgbClr val="FF0000"/>
                </a:solidFill>
                <a:latin typeface="Arial"/>
                <a:cs typeface="Arial"/>
              </a:rPr>
              <a:t>Actors</a:t>
            </a:r>
            <a:r>
              <a:rPr sz="3200" b="1" u="none" spc="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u="none" spc="-5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3200" b="1" u="none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u="none" spc="-10" dirty="0">
                <a:solidFill>
                  <a:srgbClr val="000000"/>
                </a:solidFill>
                <a:latin typeface="Calibri"/>
                <a:cs typeface="Calibri"/>
              </a:rPr>
              <a:t>NIST</a:t>
            </a:r>
            <a:r>
              <a:rPr sz="3200" b="1" u="none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b="1" u="none" spc="-25" dirty="0">
                <a:solidFill>
                  <a:srgbClr val="000000"/>
                </a:solidFill>
                <a:latin typeface="Calibri"/>
                <a:cs typeface="Calibri"/>
              </a:rPr>
              <a:t>CLOUD</a:t>
            </a:r>
            <a:r>
              <a:rPr sz="3200" b="1" u="none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b="1" u="none" spc="-5" dirty="0">
                <a:solidFill>
                  <a:srgbClr val="000000"/>
                </a:solidFill>
                <a:latin typeface="Calibri"/>
                <a:cs typeface="Calibri"/>
              </a:rPr>
              <a:t>REFERENCE </a:t>
            </a:r>
            <a:r>
              <a:rPr sz="3200" b="1" u="none" spc="-7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b="1" u="none" spc="-15" dirty="0">
                <a:solidFill>
                  <a:srgbClr val="000000"/>
                </a:solidFill>
                <a:latin typeface="Calibri"/>
                <a:cs typeface="Calibri"/>
              </a:rPr>
              <a:t>ARCHITECTURE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14400"/>
            <a:ext cx="11277600" cy="5486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4440" y="399745"/>
            <a:ext cx="4642485" cy="838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u="none" spc="15" dirty="0"/>
              <a:t>Storage</a:t>
            </a:r>
            <a:r>
              <a:rPr u="none" spc="-160" dirty="0"/>
              <a:t> </a:t>
            </a:r>
            <a:r>
              <a:rPr u="none" spc="-45" dirty="0"/>
              <a:t>Service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0" y="1499616"/>
            <a:ext cx="8743038" cy="452018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149076" y="6592121"/>
            <a:ext cx="58737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U3.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110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800A8-C2E2-4C90-9FBE-F334663362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110</a:t>
            </a:fld>
            <a:endParaRPr spc="-5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3082" y="131140"/>
            <a:ext cx="34886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u="none" spc="10" dirty="0"/>
              <a:t>Storage</a:t>
            </a:r>
            <a:r>
              <a:rPr sz="4000" u="none" spc="-240" dirty="0"/>
              <a:t> </a:t>
            </a:r>
            <a:r>
              <a:rPr sz="4000" u="none" spc="-45" dirty="0"/>
              <a:t>Service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11149076" y="6592121"/>
            <a:ext cx="58737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U3.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111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59130" y="862457"/>
            <a:ext cx="9518650" cy="346519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400" b="1" u="heavy" spc="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BLOBS</a:t>
            </a:r>
            <a:endParaRPr sz="2400">
              <a:latin typeface="Trebuchet MS"/>
              <a:cs typeface="Trebuchet MS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Font typeface="Arial MT"/>
              <a:buChar char="–"/>
              <a:tabLst>
                <a:tab pos="756920" algn="l"/>
              </a:tabLst>
            </a:pPr>
            <a:r>
              <a:rPr sz="2400" b="1" u="heavy" spc="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Binary</a:t>
            </a:r>
            <a:r>
              <a:rPr sz="2400" b="1" u="heavy" spc="-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b="1" u="heavy" spc="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Large</a:t>
            </a:r>
            <a:r>
              <a:rPr sz="2400" b="1" u="heavy" spc="-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b="1" u="heavy" spc="-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Objects</a:t>
            </a:r>
            <a:r>
              <a:rPr sz="2400" b="1" u="heavy" spc="-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spc="315" dirty="0">
                <a:latin typeface="Trebuchet MS"/>
                <a:cs typeface="Trebuchet MS"/>
              </a:rPr>
              <a:t>–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-15" dirty="0">
                <a:latin typeface="Trebuchet MS"/>
                <a:cs typeface="Trebuchet MS"/>
              </a:rPr>
              <a:t>Fundamental</a:t>
            </a:r>
            <a:r>
              <a:rPr sz="2400" spc="-7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storage</a:t>
            </a:r>
            <a:r>
              <a:rPr sz="2400" spc="-75" dirty="0">
                <a:latin typeface="Trebuchet MS"/>
                <a:cs typeface="Trebuchet MS"/>
              </a:rPr>
              <a:t> </a:t>
            </a:r>
            <a:r>
              <a:rPr sz="2400" spc="-20" dirty="0">
                <a:latin typeface="Trebuchet MS"/>
                <a:cs typeface="Trebuchet MS"/>
              </a:rPr>
              <a:t>in</a:t>
            </a:r>
            <a:r>
              <a:rPr sz="2400" spc="-4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Azure</a:t>
            </a:r>
            <a:endParaRPr sz="2400">
              <a:latin typeface="Trebuchet MS"/>
              <a:cs typeface="Trebuchet MS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Arial MT"/>
              <a:buChar char="–"/>
              <a:tabLst>
                <a:tab pos="756920" algn="l"/>
              </a:tabLst>
            </a:pPr>
            <a:r>
              <a:rPr sz="2400" spc="-35" dirty="0">
                <a:latin typeface="Trebuchet MS"/>
                <a:cs typeface="Trebuchet MS"/>
              </a:rPr>
              <a:t>Store</a:t>
            </a:r>
            <a:r>
              <a:rPr sz="2400" spc="-11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binary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-35" dirty="0">
                <a:latin typeface="Trebuchet MS"/>
                <a:cs typeface="Trebuchet MS"/>
              </a:rPr>
              <a:t>data</a:t>
            </a:r>
            <a:endParaRPr sz="2400">
              <a:latin typeface="Trebuchet MS"/>
              <a:cs typeface="Trebuchet MS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Font typeface="Arial MT"/>
              <a:buChar char="–"/>
              <a:tabLst>
                <a:tab pos="756920" algn="l"/>
              </a:tabLst>
            </a:pPr>
            <a:r>
              <a:rPr sz="2400" spc="15" dirty="0">
                <a:latin typeface="Trebuchet MS"/>
                <a:cs typeface="Trebuchet MS"/>
              </a:rPr>
              <a:t>Can</a:t>
            </a:r>
            <a:r>
              <a:rPr sz="2400" spc="-75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be</a:t>
            </a:r>
            <a:r>
              <a:rPr sz="2400" spc="-6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as</a:t>
            </a:r>
            <a:r>
              <a:rPr sz="2400" spc="-65" dirty="0">
                <a:latin typeface="Trebuchet MS"/>
                <a:cs typeface="Trebuchet MS"/>
              </a:rPr>
              <a:t> </a:t>
            </a:r>
            <a:r>
              <a:rPr sz="2400" spc="65" dirty="0">
                <a:latin typeface="Trebuchet MS"/>
                <a:cs typeface="Trebuchet MS"/>
              </a:rPr>
              <a:t>big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as</a:t>
            </a:r>
            <a:r>
              <a:rPr sz="2400" spc="-95" dirty="0">
                <a:latin typeface="Trebuchet MS"/>
                <a:cs typeface="Trebuchet MS"/>
              </a:rPr>
              <a:t> </a:t>
            </a:r>
            <a:r>
              <a:rPr sz="2400" b="1" u="heavy" spc="-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50</a:t>
            </a:r>
            <a:r>
              <a:rPr sz="2400" b="1" u="heavy" spc="-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b="1" u="heavy" spc="1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GB</a:t>
            </a:r>
            <a:r>
              <a:rPr sz="2400" b="1" u="heavy" spc="-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b="1" u="heavy" spc="-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each</a:t>
            </a:r>
            <a:endParaRPr sz="2400">
              <a:latin typeface="Trebuchet MS"/>
              <a:cs typeface="Trebuchet MS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Arial MT"/>
              <a:buChar char="–"/>
              <a:tabLst>
                <a:tab pos="756920" algn="l"/>
              </a:tabLst>
            </a:pPr>
            <a:r>
              <a:rPr sz="2400" spc="65" dirty="0">
                <a:latin typeface="Trebuchet MS"/>
                <a:cs typeface="Trebuchet MS"/>
              </a:rPr>
              <a:t>May</a:t>
            </a:r>
            <a:r>
              <a:rPr sz="2400" spc="-75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have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associated</a:t>
            </a:r>
            <a:r>
              <a:rPr sz="2400" spc="-60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metadata</a:t>
            </a:r>
            <a:endParaRPr sz="2400">
              <a:latin typeface="Trebuchet MS"/>
              <a:cs typeface="Trebuchet MS"/>
            </a:endParaRPr>
          </a:p>
          <a:p>
            <a:pPr marL="356870" indent="-34480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400" b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TABLES</a:t>
            </a:r>
            <a:endParaRPr sz="2400">
              <a:latin typeface="Trebuchet MS"/>
              <a:cs typeface="Trebuchet MS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Arial MT"/>
              <a:buChar char="–"/>
              <a:tabLst>
                <a:tab pos="756920" algn="l"/>
              </a:tabLst>
            </a:pPr>
            <a:r>
              <a:rPr sz="2400" spc="-135" dirty="0">
                <a:latin typeface="Trebuchet MS"/>
                <a:cs typeface="Trebuchet MS"/>
              </a:rPr>
              <a:t>To</a:t>
            </a:r>
            <a:r>
              <a:rPr sz="2400" spc="31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let</a:t>
            </a:r>
            <a:r>
              <a:rPr sz="2400" spc="285" dirty="0">
                <a:latin typeface="Trebuchet MS"/>
                <a:cs typeface="Trebuchet MS"/>
              </a:rPr>
              <a:t> </a:t>
            </a:r>
            <a:r>
              <a:rPr sz="2400" spc="-15" dirty="0">
                <a:latin typeface="Trebuchet MS"/>
                <a:cs typeface="Trebuchet MS"/>
              </a:rPr>
              <a:t>applications</a:t>
            </a:r>
            <a:r>
              <a:rPr sz="2400" spc="31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work</a:t>
            </a:r>
            <a:r>
              <a:rPr sz="2400" spc="300" dirty="0">
                <a:latin typeface="Trebuchet MS"/>
                <a:cs typeface="Trebuchet MS"/>
              </a:rPr>
              <a:t> </a:t>
            </a:r>
            <a:r>
              <a:rPr sz="2400" spc="-60" dirty="0">
                <a:latin typeface="Trebuchet MS"/>
                <a:cs typeface="Trebuchet MS"/>
              </a:rPr>
              <a:t>with</a:t>
            </a:r>
            <a:r>
              <a:rPr sz="2400" spc="315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data</a:t>
            </a:r>
            <a:r>
              <a:rPr sz="2400" spc="310" dirty="0">
                <a:latin typeface="Trebuchet MS"/>
                <a:cs typeface="Trebuchet MS"/>
              </a:rPr>
              <a:t> </a:t>
            </a:r>
            <a:r>
              <a:rPr sz="2400" spc="-20" dirty="0">
                <a:latin typeface="Trebuchet MS"/>
                <a:cs typeface="Trebuchet MS"/>
              </a:rPr>
              <a:t>in</a:t>
            </a:r>
            <a:r>
              <a:rPr sz="2400" spc="295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a</a:t>
            </a:r>
            <a:r>
              <a:rPr sz="2400" spc="310" dirty="0">
                <a:latin typeface="Trebuchet MS"/>
                <a:cs typeface="Trebuchet MS"/>
              </a:rPr>
              <a:t> </a:t>
            </a:r>
            <a:r>
              <a:rPr sz="2400" spc="10" dirty="0">
                <a:latin typeface="Trebuchet MS"/>
                <a:cs typeface="Trebuchet MS"/>
              </a:rPr>
              <a:t>more</a:t>
            </a:r>
            <a:r>
              <a:rPr sz="2400" spc="28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fine-grained</a:t>
            </a:r>
            <a:r>
              <a:rPr sz="2400" spc="315" dirty="0">
                <a:latin typeface="Trebuchet MS"/>
                <a:cs typeface="Trebuchet MS"/>
              </a:rPr>
              <a:t> </a:t>
            </a:r>
            <a:r>
              <a:rPr sz="2400" spc="-155" dirty="0">
                <a:latin typeface="Trebuchet MS"/>
                <a:cs typeface="Trebuchet MS"/>
              </a:rPr>
              <a:t>way,</a:t>
            </a:r>
            <a:endParaRPr sz="2400">
              <a:latin typeface="Trebuchet MS"/>
              <a:cs typeface="Trebuchet MS"/>
            </a:endParaRPr>
          </a:p>
          <a:p>
            <a:pPr marL="756285">
              <a:lnSpc>
                <a:spcPct val="100000"/>
              </a:lnSpc>
            </a:pPr>
            <a:r>
              <a:rPr sz="2400" b="1" spc="-20" dirty="0">
                <a:latin typeface="Trebuchet MS"/>
                <a:cs typeface="Trebuchet MS"/>
              </a:rPr>
              <a:t>Azure</a:t>
            </a:r>
            <a:r>
              <a:rPr sz="2400" b="1" spc="-60" dirty="0">
                <a:latin typeface="Trebuchet MS"/>
                <a:cs typeface="Trebuchet MS"/>
              </a:rPr>
              <a:t> </a:t>
            </a:r>
            <a:r>
              <a:rPr sz="2400" b="1" spc="35" dirty="0">
                <a:latin typeface="Trebuchet MS"/>
                <a:cs typeface="Trebuchet MS"/>
              </a:rPr>
              <a:t>storage</a:t>
            </a:r>
            <a:r>
              <a:rPr sz="2400" b="1" spc="-105" dirty="0">
                <a:latin typeface="Trebuchet MS"/>
                <a:cs typeface="Trebuchet MS"/>
              </a:rPr>
              <a:t> </a:t>
            </a:r>
            <a:r>
              <a:rPr sz="2400" b="1" spc="25" dirty="0">
                <a:latin typeface="Trebuchet MS"/>
                <a:cs typeface="Trebuchet MS"/>
              </a:rPr>
              <a:t>provides</a:t>
            </a:r>
            <a:r>
              <a:rPr sz="2400" b="1" spc="-85" dirty="0">
                <a:latin typeface="Trebuchet MS"/>
                <a:cs typeface="Trebuchet MS"/>
              </a:rPr>
              <a:t> </a:t>
            </a:r>
            <a:r>
              <a:rPr sz="2400" b="1" spc="-25" dirty="0">
                <a:latin typeface="Trebuchet MS"/>
                <a:cs typeface="Trebuchet MS"/>
              </a:rPr>
              <a:t>tables.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18166" y="3570478"/>
            <a:ext cx="1363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75" dirty="0">
                <a:latin typeface="Trebuchet MS"/>
                <a:cs typeface="Trebuchet MS"/>
              </a:rPr>
              <a:t>W</a:t>
            </a:r>
            <a:r>
              <a:rPr sz="2400" b="1" spc="25" dirty="0">
                <a:latin typeface="Trebuchet MS"/>
                <a:cs typeface="Trebuchet MS"/>
              </a:rPr>
              <a:t>i</a:t>
            </a:r>
            <a:r>
              <a:rPr sz="2400" b="1" spc="40" dirty="0">
                <a:latin typeface="Trebuchet MS"/>
                <a:cs typeface="Trebuchet MS"/>
              </a:rPr>
              <a:t>n</a:t>
            </a:r>
            <a:r>
              <a:rPr sz="2400" b="1" spc="60" dirty="0">
                <a:latin typeface="Trebuchet MS"/>
                <a:cs typeface="Trebuchet MS"/>
              </a:rPr>
              <a:t>do</a:t>
            </a:r>
            <a:r>
              <a:rPr sz="2400" b="1" spc="95" dirty="0">
                <a:latin typeface="Trebuchet MS"/>
                <a:cs typeface="Trebuchet MS"/>
              </a:rPr>
              <a:t>w</a:t>
            </a:r>
            <a:r>
              <a:rPr sz="2400" b="1" spc="20" dirty="0">
                <a:latin typeface="Trebuchet MS"/>
                <a:cs typeface="Trebuchet MS"/>
              </a:rPr>
              <a:t>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330" y="4375226"/>
            <a:ext cx="1066355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– </a:t>
            </a:r>
            <a:r>
              <a:rPr sz="2400" spc="-35" dirty="0">
                <a:latin typeface="Trebuchet MS"/>
                <a:cs typeface="Trebuchet MS"/>
              </a:rPr>
              <a:t>These </a:t>
            </a:r>
            <a:r>
              <a:rPr sz="2400" spc="-110" dirty="0">
                <a:latin typeface="Trebuchet MS"/>
                <a:cs typeface="Trebuchet MS"/>
              </a:rPr>
              <a:t>aren’t </a:t>
            </a:r>
            <a:r>
              <a:rPr sz="2400" spc="-50" dirty="0">
                <a:latin typeface="Trebuchet MS"/>
                <a:cs typeface="Trebuchet MS"/>
              </a:rPr>
              <a:t>relational </a:t>
            </a:r>
            <a:r>
              <a:rPr sz="2400" spc="-85" dirty="0">
                <a:latin typeface="Trebuchet MS"/>
                <a:cs typeface="Trebuchet MS"/>
              </a:rPr>
              <a:t>tables. </a:t>
            </a:r>
            <a:r>
              <a:rPr sz="2400" spc="10" dirty="0">
                <a:latin typeface="Trebuchet MS"/>
                <a:cs typeface="Trebuchet MS"/>
              </a:rPr>
              <a:t>In </a:t>
            </a:r>
            <a:r>
              <a:rPr sz="2400" spc="-155" dirty="0">
                <a:latin typeface="Trebuchet MS"/>
                <a:cs typeface="Trebuchet MS"/>
              </a:rPr>
              <a:t>fact, </a:t>
            </a:r>
            <a:r>
              <a:rPr sz="2400" spc="-35" dirty="0">
                <a:latin typeface="Trebuchet MS"/>
                <a:cs typeface="Trebuchet MS"/>
              </a:rPr>
              <a:t>even </a:t>
            </a:r>
            <a:r>
              <a:rPr sz="2400" spc="60" dirty="0">
                <a:latin typeface="Trebuchet MS"/>
                <a:cs typeface="Trebuchet MS"/>
              </a:rPr>
              <a:t>though </a:t>
            </a:r>
            <a:r>
              <a:rPr sz="2400" spc="-100" dirty="0">
                <a:latin typeface="Trebuchet MS"/>
                <a:cs typeface="Trebuchet MS"/>
              </a:rPr>
              <a:t>they’re </a:t>
            </a:r>
            <a:r>
              <a:rPr sz="2400" spc="-55" dirty="0">
                <a:latin typeface="Trebuchet MS"/>
                <a:cs typeface="Trebuchet MS"/>
              </a:rPr>
              <a:t>called </a:t>
            </a:r>
            <a:r>
              <a:rPr sz="2400" spc="-160" dirty="0">
                <a:latin typeface="Trebuchet MS"/>
                <a:cs typeface="Trebuchet MS"/>
              </a:rPr>
              <a:t>“tables”, </a:t>
            </a:r>
            <a:r>
              <a:rPr sz="2400" spc="-50" dirty="0">
                <a:latin typeface="Trebuchet MS"/>
                <a:cs typeface="Trebuchet MS"/>
              </a:rPr>
              <a:t>the </a:t>
            </a:r>
            <a:r>
              <a:rPr sz="2400" spc="-45" dirty="0">
                <a:latin typeface="Trebuchet MS"/>
                <a:cs typeface="Trebuchet MS"/>
              </a:rPr>
              <a:t> </a:t>
            </a:r>
            <a:r>
              <a:rPr sz="2400" spc="-35" dirty="0">
                <a:latin typeface="Trebuchet MS"/>
                <a:cs typeface="Trebuchet MS"/>
              </a:rPr>
              <a:t>data </a:t>
            </a:r>
            <a:r>
              <a:rPr sz="2400" spc="-45" dirty="0">
                <a:latin typeface="Trebuchet MS"/>
                <a:cs typeface="Trebuchet MS"/>
              </a:rPr>
              <a:t>they </a:t>
            </a:r>
            <a:r>
              <a:rPr sz="2400" spc="35" dirty="0">
                <a:latin typeface="Trebuchet MS"/>
                <a:cs typeface="Trebuchet MS"/>
              </a:rPr>
              <a:t>hold </a:t>
            </a:r>
            <a:r>
              <a:rPr sz="2400" spc="-20" dirty="0">
                <a:latin typeface="Trebuchet MS"/>
                <a:cs typeface="Trebuchet MS"/>
              </a:rPr>
              <a:t>is </a:t>
            </a:r>
            <a:r>
              <a:rPr sz="2400" spc="-60" dirty="0">
                <a:latin typeface="Trebuchet MS"/>
                <a:cs typeface="Trebuchet MS"/>
              </a:rPr>
              <a:t>actually </a:t>
            </a:r>
            <a:r>
              <a:rPr sz="2400" spc="-20" dirty="0">
                <a:latin typeface="Trebuchet MS"/>
                <a:cs typeface="Trebuchet MS"/>
              </a:rPr>
              <a:t>stored in </a:t>
            </a:r>
            <a:r>
              <a:rPr sz="2400" spc="-40" dirty="0">
                <a:latin typeface="Trebuchet MS"/>
                <a:cs typeface="Trebuchet MS"/>
              </a:rPr>
              <a:t>a </a:t>
            </a:r>
            <a:r>
              <a:rPr sz="2400" b="1" u="heavy" spc="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simple </a:t>
            </a:r>
            <a:r>
              <a:rPr sz="2400" b="1" u="heavy" spc="-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hierarchy </a:t>
            </a:r>
            <a:r>
              <a:rPr sz="2400" b="1" u="heavy" spc="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of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entities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that </a:t>
            </a:r>
            <a:r>
              <a:rPr sz="2400" b="1" spc="5" dirty="0">
                <a:latin typeface="Trebuchet MS"/>
                <a:cs typeface="Trebuchet MS"/>
              </a:rPr>
              <a:t> </a:t>
            </a:r>
            <a:r>
              <a:rPr sz="2400" b="1" u="heavy" spc="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contain</a:t>
            </a:r>
            <a:r>
              <a:rPr sz="2400" b="1" u="heavy" spc="-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b="1" u="heavy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properties.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8BBD494-1B49-7CE1-8A8B-61253D8820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111</a:t>
            </a:fld>
            <a:endParaRPr spc="-5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0617" y="309194"/>
            <a:ext cx="374777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u="none" dirty="0"/>
              <a:t>Storage</a:t>
            </a:r>
            <a:r>
              <a:rPr sz="4300" u="none" spc="-165" dirty="0"/>
              <a:t> </a:t>
            </a:r>
            <a:r>
              <a:rPr sz="4300" u="none" spc="-50" dirty="0"/>
              <a:t>Service</a:t>
            </a:r>
            <a:endParaRPr sz="4300"/>
          </a:p>
        </p:txBody>
      </p:sp>
      <p:sp>
        <p:nvSpPr>
          <p:cNvPr id="4" name="object 4"/>
          <p:cNvSpPr txBox="1"/>
          <p:nvPr/>
        </p:nvSpPr>
        <p:spPr>
          <a:xfrm>
            <a:off x="11149076" y="6592121"/>
            <a:ext cx="58737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U3.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112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40130" y="1084910"/>
            <a:ext cx="10669905" cy="36988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800" b="1" u="heavy" spc="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Binary</a:t>
            </a:r>
            <a:r>
              <a:rPr sz="2800" b="1" u="heavy" spc="1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800" b="1" u="heavy" spc="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Large</a:t>
            </a:r>
            <a:r>
              <a:rPr sz="2800" b="1" u="heavy" spc="1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800" b="1" u="heavy" spc="-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Objects</a:t>
            </a:r>
            <a:r>
              <a:rPr sz="2800" b="1" u="heavy" spc="1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800" b="1" u="heavy" spc="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(Blobs)</a:t>
            </a:r>
            <a:r>
              <a:rPr sz="2800" b="1" u="heavy" spc="1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800" b="1" u="heavy" spc="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and</a:t>
            </a:r>
            <a:r>
              <a:rPr sz="2800" b="1" u="heavy" spc="1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800" b="1" u="heavy" spc="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tables</a:t>
            </a:r>
            <a:r>
              <a:rPr sz="2800" b="1" u="heavy" spc="1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800" b="1" u="heavy" spc="-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are</a:t>
            </a:r>
            <a:r>
              <a:rPr sz="2800" b="1" u="heavy" spc="1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800" b="1" u="heavy" spc="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both</a:t>
            </a:r>
            <a:r>
              <a:rPr sz="2800" b="1" u="heavy" spc="1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800" b="1" u="heavy" spc="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focused</a:t>
            </a:r>
            <a:r>
              <a:rPr sz="2800" b="1" u="heavy" spc="1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800" b="1" u="heavy" spc="9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on </a:t>
            </a:r>
            <a:r>
              <a:rPr sz="2800" b="1" spc="-830" dirty="0">
                <a:latin typeface="Trebuchet MS"/>
                <a:cs typeface="Trebuchet MS"/>
              </a:rPr>
              <a:t> </a:t>
            </a:r>
            <a:r>
              <a:rPr sz="2800" b="1" u="heavy" spc="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storing</a:t>
            </a:r>
            <a:r>
              <a:rPr sz="2800" b="1" u="heavy" spc="-1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800" b="1" u="heavy" spc="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and</a:t>
            </a:r>
            <a:r>
              <a:rPr sz="2800" b="1" u="heavy" spc="-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800" b="1" u="heavy" spc="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accessing</a:t>
            </a:r>
            <a:r>
              <a:rPr sz="2800" b="1" u="heavy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800" b="1" u="heavy" spc="-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data.</a:t>
            </a:r>
            <a:endParaRPr sz="2800">
              <a:latin typeface="Trebuchet MS"/>
              <a:cs typeface="Trebuchet MS"/>
            </a:endParaRPr>
          </a:p>
          <a:p>
            <a:pPr marL="356870" marR="5715" indent="-34480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6870" algn="l"/>
                <a:tab pos="357505" algn="l"/>
                <a:tab pos="2125345" algn="l"/>
                <a:tab pos="3411854" algn="l"/>
                <a:tab pos="3905885" algn="l"/>
                <a:tab pos="5637530" algn="l"/>
                <a:tab pos="6768465" algn="l"/>
                <a:tab pos="8286750" algn="l"/>
                <a:tab pos="9741535" algn="l"/>
              </a:tabLst>
            </a:pPr>
            <a:r>
              <a:rPr sz="2800" b="1" spc="-45" dirty="0">
                <a:latin typeface="Trebuchet MS"/>
                <a:cs typeface="Trebuchet MS"/>
              </a:rPr>
              <a:t>The</a:t>
            </a:r>
            <a:r>
              <a:rPr sz="2800" b="1" spc="430" dirty="0">
                <a:latin typeface="Trebuchet MS"/>
                <a:cs typeface="Trebuchet MS"/>
              </a:rPr>
              <a:t> </a:t>
            </a:r>
            <a:r>
              <a:rPr sz="2800" b="1" spc="15" dirty="0">
                <a:latin typeface="Trebuchet MS"/>
                <a:cs typeface="Trebuchet MS"/>
              </a:rPr>
              <a:t>third	</a:t>
            </a:r>
            <a:r>
              <a:rPr sz="2800" b="1" spc="70" dirty="0">
                <a:latin typeface="Trebuchet MS"/>
                <a:cs typeface="Trebuchet MS"/>
              </a:rPr>
              <a:t>option	</a:t>
            </a:r>
            <a:r>
              <a:rPr sz="2800" b="1" spc="60" dirty="0">
                <a:latin typeface="Trebuchet MS"/>
                <a:cs typeface="Trebuchet MS"/>
              </a:rPr>
              <a:t>in	</a:t>
            </a:r>
            <a:r>
              <a:rPr sz="2800" b="1" spc="105" dirty="0">
                <a:latin typeface="Trebuchet MS"/>
                <a:cs typeface="Trebuchet MS"/>
              </a:rPr>
              <a:t>Windows	</a:t>
            </a:r>
            <a:r>
              <a:rPr sz="2800" b="1" spc="-25" dirty="0">
                <a:latin typeface="Trebuchet MS"/>
                <a:cs typeface="Trebuchet MS"/>
              </a:rPr>
              <a:t>Azure	</a:t>
            </a:r>
            <a:r>
              <a:rPr sz="2800" b="1" dirty="0">
                <a:latin typeface="Trebuchet MS"/>
                <a:cs typeface="Trebuchet MS"/>
              </a:rPr>
              <a:t>storage,	</a:t>
            </a:r>
            <a:r>
              <a:rPr sz="2800" b="1" spc="-40" dirty="0">
                <a:latin typeface="Trebuchet MS"/>
                <a:cs typeface="Trebuchet MS"/>
              </a:rPr>
              <a:t>queues,	</a:t>
            </a:r>
            <a:r>
              <a:rPr sz="2800" b="1" spc="15" dirty="0">
                <a:latin typeface="Trebuchet MS"/>
                <a:cs typeface="Trebuchet MS"/>
              </a:rPr>
              <a:t>has</a:t>
            </a:r>
            <a:r>
              <a:rPr sz="2800" b="1" spc="340" dirty="0">
                <a:latin typeface="Trebuchet MS"/>
                <a:cs typeface="Trebuchet MS"/>
              </a:rPr>
              <a:t> </a:t>
            </a:r>
            <a:r>
              <a:rPr sz="2800" b="1" spc="15" dirty="0">
                <a:latin typeface="Trebuchet MS"/>
                <a:cs typeface="Trebuchet MS"/>
              </a:rPr>
              <a:t>a </a:t>
            </a:r>
            <a:r>
              <a:rPr sz="2800" b="1" spc="-830" dirty="0">
                <a:latin typeface="Trebuchet MS"/>
                <a:cs typeface="Trebuchet MS"/>
              </a:rPr>
              <a:t> </a:t>
            </a:r>
            <a:r>
              <a:rPr sz="2800" b="1" spc="25" dirty="0">
                <a:latin typeface="Trebuchet MS"/>
                <a:cs typeface="Trebuchet MS"/>
              </a:rPr>
              <a:t>quite</a:t>
            </a:r>
            <a:r>
              <a:rPr sz="2800" b="1" spc="-145" dirty="0">
                <a:latin typeface="Trebuchet MS"/>
                <a:cs typeface="Trebuchet MS"/>
              </a:rPr>
              <a:t> </a:t>
            </a:r>
            <a:r>
              <a:rPr sz="2800" b="1" dirty="0">
                <a:latin typeface="Trebuchet MS"/>
                <a:cs typeface="Trebuchet MS"/>
              </a:rPr>
              <a:t>different</a:t>
            </a:r>
            <a:r>
              <a:rPr sz="2800" b="1" spc="-105" dirty="0">
                <a:latin typeface="Trebuchet MS"/>
                <a:cs typeface="Trebuchet MS"/>
              </a:rPr>
              <a:t> </a:t>
            </a:r>
            <a:r>
              <a:rPr sz="2800" b="1" dirty="0">
                <a:latin typeface="Trebuchet MS"/>
                <a:cs typeface="Trebuchet MS"/>
              </a:rPr>
              <a:t>purpose.</a:t>
            </a:r>
            <a:endParaRPr sz="2800">
              <a:latin typeface="Trebuchet MS"/>
              <a:cs typeface="Trebuchet MS"/>
            </a:endParaRPr>
          </a:p>
          <a:p>
            <a:pPr marL="356870" marR="5080" indent="-34480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800" spc="160" dirty="0">
                <a:latin typeface="Trebuchet MS"/>
                <a:cs typeface="Trebuchet MS"/>
              </a:rPr>
              <a:t>A</a:t>
            </a:r>
            <a:r>
              <a:rPr sz="2800" spc="105" dirty="0">
                <a:latin typeface="Trebuchet MS"/>
                <a:cs typeface="Trebuchet MS"/>
              </a:rPr>
              <a:t> </a:t>
            </a:r>
            <a:r>
              <a:rPr sz="2800" spc="-20" dirty="0">
                <a:latin typeface="Trebuchet MS"/>
                <a:cs typeface="Trebuchet MS"/>
              </a:rPr>
              <a:t>primary</a:t>
            </a:r>
            <a:r>
              <a:rPr sz="2800" spc="110" dirty="0">
                <a:latin typeface="Trebuchet MS"/>
                <a:cs typeface="Trebuchet MS"/>
              </a:rPr>
              <a:t> </a:t>
            </a:r>
            <a:r>
              <a:rPr sz="2800" spc="-25" dirty="0">
                <a:latin typeface="Trebuchet MS"/>
                <a:cs typeface="Trebuchet MS"/>
              </a:rPr>
              <a:t>function</a:t>
            </a:r>
            <a:r>
              <a:rPr sz="2800" spc="95" dirty="0">
                <a:latin typeface="Trebuchet MS"/>
                <a:cs typeface="Trebuchet MS"/>
              </a:rPr>
              <a:t> </a:t>
            </a:r>
            <a:r>
              <a:rPr sz="2800" spc="-30" dirty="0">
                <a:latin typeface="Trebuchet MS"/>
                <a:cs typeface="Trebuchet MS"/>
              </a:rPr>
              <a:t>of</a:t>
            </a:r>
            <a:r>
              <a:rPr sz="2800" spc="100" dirty="0">
                <a:latin typeface="Trebuchet MS"/>
                <a:cs typeface="Trebuchet MS"/>
              </a:rPr>
              <a:t> </a:t>
            </a:r>
            <a:r>
              <a:rPr sz="2800" spc="20" dirty="0">
                <a:latin typeface="Trebuchet MS"/>
                <a:cs typeface="Trebuchet MS"/>
              </a:rPr>
              <a:t>queues</a:t>
            </a:r>
            <a:r>
              <a:rPr sz="2800" spc="95" dirty="0">
                <a:latin typeface="Trebuchet MS"/>
                <a:cs typeface="Trebuchet MS"/>
              </a:rPr>
              <a:t> </a:t>
            </a:r>
            <a:r>
              <a:rPr sz="2800" spc="-15" dirty="0">
                <a:latin typeface="Trebuchet MS"/>
                <a:cs typeface="Trebuchet MS"/>
              </a:rPr>
              <a:t>is</a:t>
            </a:r>
            <a:r>
              <a:rPr sz="2800" spc="100" dirty="0">
                <a:latin typeface="Trebuchet MS"/>
                <a:cs typeface="Trebuchet MS"/>
              </a:rPr>
              <a:t> </a:t>
            </a:r>
            <a:r>
              <a:rPr sz="2800" spc="-30" dirty="0">
                <a:latin typeface="Trebuchet MS"/>
                <a:cs typeface="Trebuchet MS"/>
              </a:rPr>
              <a:t>to</a:t>
            </a:r>
            <a:r>
              <a:rPr sz="2800" spc="100" dirty="0">
                <a:latin typeface="Trebuchet MS"/>
                <a:cs typeface="Trebuchet MS"/>
              </a:rPr>
              <a:t> </a:t>
            </a:r>
            <a:r>
              <a:rPr sz="2800" b="1" spc="35" dirty="0">
                <a:latin typeface="Trebuchet MS"/>
                <a:cs typeface="Trebuchet MS"/>
              </a:rPr>
              <a:t>provide</a:t>
            </a:r>
            <a:r>
              <a:rPr sz="2800" b="1" spc="120" dirty="0">
                <a:latin typeface="Trebuchet MS"/>
                <a:cs typeface="Trebuchet MS"/>
              </a:rPr>
              <a:t> </a:t>
            </a:r>
            <a:r>
              <a:rPr sz="2800" b="1" spc="20" dirty="0">
                <a:latin typeface="Trebuchet MS"/>
                <a:cs typeface="Trebuchet MS"/>
              </a:rPr>
              <a:t>a</a:t>
            </a:r>
            <a:r>
              <a:rPr sz="2800" b="1" spc="114" dirty="0">
                <a:latin typeface="Trebuchet MS"/>
                <a:cs typeface="Trebuchet MS"/>
              </a:rPr>
              <a:t> </a:t>
            </a:r>
            <a:r>
              <a:rPr sz="2800" b="1" spc="25" dirty="0">
                <a:latin typeface="Trebuchet MS"/>
                <a:cs typeface="Trebuchet MS"/>
              </a:rPr>
              <a:t>way</a:t>
            </a:r>
            <a:r>
              <a:rPr sz="2800" b="1" spc="105" dirty="0">
                <a:latin typeface="Trebuchet MS"/>
                <a:cs typeface="Trebuchet MS"/>
              </a:rPr>
              <a:t> </a:t>
            </a:r>
            <a:r>
              <a:rPr sz="2800" b="1" spc="25" dirty="0">
                <a:latin typeface="Trebuchet MS"/>
                <a:cs typeface="Trebuchet MS"/>
              </a:rPr>
              <a:t>for</a:t>
            </a:r>
            <a:r>
              <a:rPr sz="2800" b="1" spc="95" dirty="0">
                <a:latin typeface="Trebuchet MS"/>
                <a:cs typeface="Trebuchet MS"/>
              </a:rPr>
              <a:t> </a:t>
            </a:r>
            <a:r>
              <a:rPr sz="2800" b="1" spc="90" dirty="0">
                <a:latin typeface="Trebuchet MS"/>
                <a:cs typeface="Trebuchet MS"/>
              </a:rPr>
              <a:t>Web</a:t>
            </a:r>
            <a:r>
              <a:rPr sz="2800" b="1" spc="105" dirty="0">
                <a:latin typeface="Trebuchet MS"/>
                <a:cs typeface="Trebuchet MS"/>
              </a:rPr>
              <a:t> </a:t>
            </a:r>
            <a:r>
              <a:rPr sz="2800" b="1" dirty="0">
                <a:latin typeface="Trebuchet MS"/>
                <a:cs typeface="Trebuchet MS"/>
              </a:rPr>
              <a:t>role </a:t>
            </a:r>
            <a:r>
              <a:rPr sz="2800" b="1" spc="-830" dirty="0">
                <a:latin typeface="Trebuchet MS"/>
                <a:cs typeface="Trebuchet MS"/>
              </a:rPr>
              <a:t> </a:t>
            </a:r>
            <a:r>
              <a:rPr sz="2800" b="1" spc="5" dirty="0">
                <a:latin typeface="Trebuchet MS"/>
                <a:cs typeface="Trebuchet MS"/>
              </a:rPr>
              <a:t>instances</a:t>
            </a:r>
            <a:r>
              <a:rPr sz="2800" b="1" spc="-100" dirty="0">
                <a:latin typeface="Trebuchet MS"/>
                <a:cs typeface="Trebuchet MS"/>
              </a:rPr>
              <a:t> </a:t>
            </a:r>
            <a:r>
              <a:rPr sz="2800" b="1" spc="60" dirty="0">
                <a:latin typeface="Trebuchet MS"/>
                <a:cs typeface="Trebuchet MS"/>
              </a:rPr>
              <a:t>to</a:t>
            </a:r>
            <a:r>
              <a:rPr sz="2800" b="1" spc="-114" dirty="0">
                <a:latin typeface="Trebuchet MS"/>
                <a:cs typeface="Trebuchet MS"/>
              </a:rPr>
              <a:t> </a:t>
            </a:r>
            <a:r>
              <a:rPr sz="2800" b="1" spc="30" dirty="0">
                <a:latin typeface="Trebuchet MS"/>
                <a:cs typeface="Trebuchet MS"/>
              </a:rPr>
              <a:t>communicate</a:t>
            </a:r>
            <a:r>
              <a:rPr sz="2800" b="1" spc="-150" dirty="0">
                <a:latin typeface="Trebuchet MS"/>
                <a:cs typeface="Trebuchet MS"/>
              </a:rPr>
              <a:t> </a:t>
            </a:r>
            <a:r>
              <a:rPr sz="2800" b="1" spc="30" dirty="0">
                <a:latin typeface="Trebuchet MS"/>
                <a:cs typeface="Trebuchet MS"/>
              </a:rPr>
              <a:t>with</a:t>
            </a:r>
            <a:r>
              <a:rPr sz="2800" b="1" spc="-110" dirty="0">
                <a:latin typeface="Trebuchet MS"/>
                <a:cs typeface="Trebuchet MS"/>
              </a:rPr>
              <a:t> </a:t>
            </a:r>
            <a:r>
              <a:rPr sz="2800" b="1" spc="25" dirty="0">
                <a:latin typeface="Trebuchet MS"/>
                <a:cs typeface="Trebuchet MS"/>
              </a:rPr>
              <a:t>Worker</a:t>
            </a:r>
            <a:r>
              <a:rPr sz="2800" b="1" spc="-135" dirty="0">
                <a:latin typeface="Trebuchet MS"/>
                <a:cs typeface="Trebuchet MS"/>
              </a:rPr>
              <a:t> </a:t>
            </a:r>
            <a:r>
              <a:rPr sz="2800" b="1" spc="10" dirty="0">
                <a:latin typeface="Trebuchet MS"/>
                <a:cs typeface="Trebuchet MS"/>
              </a:rPr>
              <a:t>role</a:t>
            </a:r>
            <a:r>
              <a:rPr sz="2800" b="1" spc="-125" dirty="0">
                <a:latin typeface="Trebuchet MS"/>
                <a:cs typeface="Trebuchet MS"/>
              </a:rPr>
              <a:t> </a:t>
            </a:r>
            <a:r>
              <a:rPr sz="2800" b="1" spc="-25" dirty="0">
                <a:latin typeface="Trebuchet MS"/>
                <a:cs typeface="Trebuchet MS"/>
              </a:rPr>
              <a:t>instances.</a:t>
            </a:r>
            <a:endParaRPr sz="2800">
              <a:latin typeface="Trebuchet MS"/>
              <a:cs typeface="Trebuchet MS"/>
            </a:endParaRPr>
          </a:p>
          <a:p>
            <a:pPr marL="356870" marR="5080" indent="-34480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800" b="1" u="heavy" spc="1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All </a:t>
            </a:r>
            <a:r>
              <a:rPr sz="2800" b="1" u="heavy" spc="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information</a:t>
            </a:r>
            <a:r>
              <a:rPr sz="2800" b="1" u="heavy" spc="1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800" b="1" u="heavy" spc="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held</a:t>
            </a:r>
            <a:r>
              <a:rPr sz="2800" b="1" u="heavy" spc="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800" b="1" u="heavy" spc="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in</a:t>
            </a:r>
            <a:r>
              <a:rPr sz="2800" b="1" u="heavy" spc="10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800" b="1" u="heavy" spc="1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Windows</a:t>
            </a:r>
            <a:r>
              <a:rPr sz="2800" b="1" u="heavy" spc="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800" b="1" u="heavy" spc="-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Azure</a:t>
            </a:r>
            <a:r>
              <a:rPr sz="2800" b="1" u="heavy" spc="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800" b="1" u="heavy" spc="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storage</a:t>
            </a:r>
            <a:r>
              <a:rPr sz="2800" b="1" u="heavy" spc="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800" b="1" u="heavy" spc="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is</a:t>
            </a:r>
            <a:r>
              <a:rPr sz="2800" b="1" u="heavy" spc="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replicated </a:t>
            </a:r>
            <a:r>
              <a:rPr sz="2800" b="1" spc="-825" dirty="0">
                <a:latin typeface="Trebuchet MS"/>
                <a:cs typeface="Trebuchet MS"/>
              </a:rPr>
              <a:t> </a:t>
            </a:r>
            <a:r>
              <a:rPr sz="2800" b="1" u="heavy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three</a:t>
            </a:r>
            <a:r>
              <a:rPr sz="2800" b="1" u="heavy" spc="-1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800" b="1" u="heavy" spc="-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times.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D7E5D-A028-3D13-8688-D76C7A04914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112</a:t>
            </a:fld>
            <a:endParaRPr spc="-5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7385" y="230581"/>
            <a:ext cx="16217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u="none" spc="-335" dirty="0"/>
              <a:t>F</a:t>
            </a:r>
            <a:r>
              <a:rPr sz="4800" u="none" spc="-50" dirty="0"/>
              <a:t>ab</a:t>
            </a:r>
            <a:r>
              <a:rPr sz="4800" u="none" spc="-20" dirty="0"/>
              <a:t>r</a:t>
            </a:r>
            <a:r>
              <a:rPr sz="4800" u="none" spc="-160" dirty="0"/>
              <a:t>ic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1219200"/>
            <a:ext cx="9498452" cy="49258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149076" y="6592121"/>
            <a:ext cx="58737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U3.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113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537AF-1C5D-3ABA-0AE5-0D3941DF1E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113</a:t>
            </a:fld>
            <a:endParaRPr spc="-5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70578" y="197307"/>
            <a:ext cx="144653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u="none" spc="-340" dirty="0"/>
              <a:t>F</a:t>
            </a:r>
            <a:r>
              <a:rPr sz="4300" u="none" spc="-45" dirty="0"/>
              <a:t>ab</a:t>
            </a:r>
            <a:r>
              <a:rPr sz="4300" u="none" spc="-55" dirty="0"/>
              <a:t>r</a:t>
            </a:r>
            <a:r>
              <a:rPr sz="4300" u="none" spc="-150" dirty="0"/>
              <a:t>ic</a:t>
            </a:r>
            <a:endParaRPr sz="4300"/>
          </a:p>
        </p:txBody>
      </p:sp>
      <p:sp>
        <p:nvSpPr>
          <p:cNvPr id="4" name="object 4"/>
          <p:cNvSpPr txBox="1"/>
          <p:nvPr/>
        </p:nvSpPr>
        <p:spPr>
          <a:xfrm>
            <a:off x="11149076" y="6592121"/>
            <a:ext cx="58737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U3.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114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11530" y="1112342"/>
            <a:ext cx="10972165" cy="465963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56870" marR="5080" indent="-344805" algn="just">
              <a:lnSpc>
                <a:spcPts val="3460"/>
              </a:lnSpc>
              <a:spcBef>
                <a:spcPts val="52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u="heavy" spc="-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The </a:t>
            </a:r>
            <a:r>
              <a:rPr sz="3200" u="heavy" spc="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Windows </a:t>
            </a:r>
            <a:r>
              <a:rPr sz="3200" u="heavy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Azure </a:t>
            </a:r>
            <a:r>
              <a:rPr sz="3200" u="heavy" spc="-9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Fabric </a:t>
            </a:r>
            <a:r>
              <a:rPr sz="3200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consists </a:t>
            </a:r>
            <a:r>
              <a:rPr sz="3200" u="heavy" spc="-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of </a:t>
            </a:r>
            <a:r>
              <a:rPr sz="3200" u="heavy" spc="-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 </a:t>
            </a:r>
            <a:r>
              <a:rPr sz="3200" u="heavy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(large) </a:t>
            </a:r>
            <a:r>
              <a:rPr sz="3200" b="1" u="heavy" spc="11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group </a:t>
            </a:r>
            <a:r>
              <a:rPr sz="3200" b="1" u="heavy" spc="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of </a:t>
            </a:r>
            <a:r>
              <a:rPr sz="3200" b="1" spc="35" dirty="0">
                <a:latin typeface="Trebuchet MS"/>
                <a:cs typeface="Trebuchet MS"/>
              </a:rPr>
              <a:t> </a:t>
            </a:r>
            <a:r>
              <a:rPr sz="3200" b="1" u="heavy" spc="-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machines, </a:t>
            </a:r>
            <a:r>
              <a:rPr sz="3200" b="1" u="heavy" spc="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all of </a:t>
            </a:r>
            <a:r>
              <a:rPr sz="3200" b="1" u="heavy" spc="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which </a:t>
            </a:r>
            <a:r>
              <a:rPr sz="3200" b="1" u="heavy" spc="-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are </a:t>
            </a:r>
            <a:r>
              <a:rPr sz="3200" b="1" u="heavy" spc="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managed </a:t>
            </a:r>
            <a:r>
              <a:rPr sz="3200" b="1" u="heavy" spc="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by </a:t>
            </a:r>
            <a:r>
              <a:rPr sz="3200" b="1" u="heavy" spc="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software </a:t>
            </a:r>
            <a:r>
              <a:rPr sz="3200" b="1" u="heavy" spc="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called </a:t>
            </a:r>
            <a:r>
              <a:rPr sz="3200" b="1" spc="-950" dirty="0">
                <a:latin typeface="Trebuchet MS"/>
                <a:cs typeface="Trebuchet MS"/>
              </a:rPr>
              <a:t> </a:t>
            </a:r>
            <a:r>
              <a:rPr sz="3200" b="1" u="heavy" spc="-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the</a:t>
            </a:r>
            <a:r>
              <a:rPr sz="3200" b="1" u="heavy" spc="-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3200" b="1" u="heavy" spc="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fabric</a:t>
            </a:r>
            <a:r>
              <a:rPr sz="3200" b="1" u="heavy" spc="-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3200" b="1" u="heavy" spc="-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controller.</a:t>
            </a:r>
            <a:endParaRPr sz="3200">
              <a:latin typeface="Trebuchet MS"/>
              <a:cs typeface="Trebuchet MS"/>
            </a:endParaRPr>
          </a:p>
          <a:p>
            <a:pPr marL="356870" marR="7620" indent="-344805" algn="just">
              <a:lnSpc>
                <a:spcPct val="90000"/>
              </a:lnSpc>
              <a:spcBef>
                <a:spcPts val="71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70" dirty="0">
                <a:latin typeface="Trebuchet MS"/>
                <a:cs typeface="Trebuchet MS"/>
              </a:rPr>
              <a:t>The </a:t>
            </a:r>
            <a:r>
              <a:rPr sz="3200" b="1" spc="10" dirty="0">
                <a:latin typeface="Trebuchet MS"/>
                <a:cs typeface="Trebuchet MS"/>
              </a:rPr>
              <a:t>fabric </a:t>
            </a:r>
            <a:r>
              <a:rPr sz="3200" b="1" spc="5" dirty="0">
                <a:latin typeface="Trebuchet MS"/>
                <a:cs typeface="Trebuchet MS"/>
              </a:rPr>
              <a:t>controller </a:t>
            </a:r>
            <a:r>
              <a:rPr sz="3200" spc="-10" dirty="0">
                <a:latin typeface="Trebuchet MS"/>
                <a:cs typeface="Trebuchet MS"/>
              </a:rPr>
              <a:t>is </a:t>
            </a:r>
            <a:r>
              <a:rPr sz="3200" spc="-75" dirty="0">
                <a:latin typeface="Trebuchet MS"/>
                <a:cs typeface="Trebuchet MS"/>
              </a:rPr>
              <a:t>replicated </a:t>
            </a:r>
            <a:r>
              <a:rPr sz="3200" spc="-10" dirty="0">
                <a:latin typeface="Trebuchet MS"/>
                <a:cs typeface="Trebuchet MS"/>
              </a:rPr>
              <a:t>across </a:t>
            </a:r>
            <a:r>
              <a:rPr sz="3200" spc="-60" dirty="0">
                <a:latin typeface="Trebuchet MS"/>
                <a:cs typeface="Trebuchet MS"/>
              </a:rPr>
              <a:t>a</a:t>
            </a:r>
            <a:r>
              <a:rPr sz="3200" spc="840" dirty="0">
                <a:latin typeface="Trebuchet MS"/>
                <a:cs typeface="Trebuchet MS"/>
              </a:rPr>
              <a:t> </a:t>
            </a:r>
            <a:r>
              <a:rPr sz="3200" spc="80" dirty="0">
                <a:latin typeface="Trebuchet MS"/>
                <a:cs typeface="Trebuchet MS"/>
              </a:rPr>
              <a:t>group </a:t>
            </a:r>
            <a:r>
              <a:rPr sz="3200" spc="-40" dirty="0">
                <a:latin typeface="Trebuchet MS"/>
                <a:cs typeface="Trebuchet MS"/>
              </a:rPr>
              <a:t>of </a:t>
            </a:r>
            <a:r>
              <a:rPr sz="3200" spc="-105" dirty="0">
                <a:latin typeface="Trebuchet MS"/>
                <a:cs typeface="Trebuchet MS"/>
              </a:rPr>
              <a:t>five </a:t>
            </a:r>
            <a:r>
              <a:rPr sz="3200" spc="-100" dirty="0">
                <a:latin typeface="Trebuchet MS"/>
                <a:cs typeface="Trebuchet MS"/>
              </a:rPr>
              <a:t> </a:t>
            </a:r>
            <a:r>
              <a:rPr sz="3200" spc="-35" dirty="0">
                <a:latin typeface="Trebuchet MS"/>
                <a:cs typeface="Trebuchet MS"/>
              </a:rPr>
              <a:t>to </a:t>
            </a:r>
            <a:r>
              <a:rPr sz="3200" spc="-20" dirty="0">
                <a:latin typeface="Trebuchet MS"/>
                <a:cs typeface="Trebuchet MS"/>
              </a:rPr>
              <a:t>seven </a:t>
            </a:r>
            <a:r>
              <a:rPr sz="3200" spc="-60" dirty="0">
                <a:latin typeface="Trebuchet MS"/>
                <a:cs typeface="Trebuchet MS"/>
              </a:rPr>
              <a:t>machines, </a:t>
            </a:r>
            <a:r>
              <a:rPr sz="3200" spc="40" dirty="0">
                <a:latin typeface="Trebuchet MS"/>
                <a:cs typeface="Trebuchet MS"/>
              </a:rPr>
              <a:t>and </a:t>
            </a:r>
            <a:r>
              <a:rPr sz="3200" spc="-145" dirty="0">
                <a:latin typeface="Trebuchet MS"/>
                <a:cs typeface="Trebuchet MS"/>
              </a:rPr>
              <a:t>it </a:t>
            </a:r>
            <a:r>
              <a:rPr sz="3200" b="1" u="heavy" spc="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maintains </a:t>
            </a:r>
            <a:r>
              <a:rPr sz="3200" b="1" u="heavy" spc="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all of </a:t>
            </a:r>
            <a:r>
              <a:rPr sz="3200" b="1" u="heavy" spc="-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the </a:t>
            </a:r>
            <a:r>
              <a:rPr sz="3200" b="1" u="heavy" spc="-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resources </a:t>
            </a:r>
            <a:r>
              <a:rPr sz="3200" b="1" spc="-30" dirty="0">
                <a:latin typeface="Trebuchet MS"/>
                <a:cs typeface="Trebuchet MS"/>
              </a:rPr>
              <a:t> </a:t>
            </a:r>
            <a:r>
              <a:rPr sz="3200" spc="-25" dirty="0">
                <a:latin typeface="Trebuchet MS"/>
                <a:cs typeface="Trebuchet MS"/>
              </a:rPr>
              <a:t>in</a:t>
            </a:r>
            <a:r>
              <a:rPr sz="3200" spc="-20" dirty="0">
                <a:latin typeface="Trebuchet MS"/>
                <a:cs typeface="Trebuchet MS"/>
              </a:rPr>
              <a:t> </a:t>
            </a:r>
            <a:r>
              <a:rPr sz="3200" spc="-70" dirty="0">
                <a:latin typeface="Trebuchet MS"/>
                <a:cs typeface="Trebuchet MS"/>
              </a:rPr>
              <a:t>the</a:t>
            </a:r>
            <a:r>
              <a:rPr sz="3200" spc="-65" dirty="0">
                <a:latin typeface="Trebuchet MS"/>
                <a:cs typeface="Trebuchet MS"/>
              </a:rPr>
              <a:t> </a:t>
            </a:r>
            <a:r>
              <a:rPr sz="3200" spc="-140" dirty="0">
                <a:latin typeface="Trebuchet MS"/>
                <a:cs typeface="Trebuchet MS"/>
              </a:rPr>
              <a:t>fabric:</a:t>
            </a:r>
            <a:r>
              <a:rPr sz="3200" spc="-135" dirty="0">
                <a:latin typeface="Trebuchet MS"/>
                <a:cs typeface="Trebuchet MS"/>
              </a:rPr>
              <a:t> </a:t>
            </a:r>
            <a:r>
              <a:rPr sz="3200" spc="-55" dirty="0">
                <a:latin typeface="Trebuchet MS"/>
                <a:cs typeface="Trebuchet MS"/>
              </a:rPr>
              <a:t>computers,</a:t>
            </a:r>
            <a:r>
              <a:rPr sz="3200" spc="-50" dirty="0">
                <a:latin typeface="Trebuchet MS"/>
                <a:cs typeface="Trebuchet MS"/>
              </a:rPr>
              <a:t> </a:t>
            </a:r>
            <a:r>
              <a:rPr sz="3200" spc="-100" dirty="0">
                <a:latin typeface="Trebuchet MS"/>
                <a:cs typeface="Trebuchet MS"/>
              </a:rPr>
              <a:t>switches,</a:t>
            </a:r>
            <a:r>
              <a:rPr sz="3200" spc="-95" dirty="0">
                <a:latin typeface="Trebuchet MS"/>
                <a:cs typeface="Trebuchet MS"/>
              </a:rPr>
              <a:t> </a:t>
            </a:r>
            <a:r>
              <a:rPr sz="3200" spc="5" dirty="0">
                <a:latin typeface="Trebuchet MS"/>
                <a:cs typeface="Trebuchet MS"/>
              </a:rPr>
              <a:t>load</a:t>
            </a:r>
            <a:r>
              <a:rPr sz="3200" spc="10" dirty="0">
                <a:latin typeface="Trebuchet MS"/>
                <a:cs typeface="Trebuchet MS"/>
              </a:rPr>
              <a:t> </a:t>
            </a:r>
            <a:r>
              <a:rPr sz="3200" spc="-90" dirty="0">
                <a:latin typeface="Trebuchet MS"/>
                <a:cs typeface="Trebuchet MS"/>
              </a:rPr>
              <a:t>balancers,</a:t>
            </a:r>
            <a:r>
              <a:rPr sz="3200" spc="780" dirty="0">
                <a:latin typeface="Trebuchet MS"/>
                <a:cs typeface="Trebuchet MS"/>
              </a:rPr>
              <a:t> </a:t>
            </a:r>
            <a:r>
              <a:rPr sz="3200" spc="40" dirty="0">
                <a:latin typeface="Trebuchet MS"/>
                <a:cs typeface="Trebuchet MS"/>
              </a:rPr>
              <a:t>and </a:t>
            </a:r>
            <a:r>
              <a:rPr sz="3200" spc="45" dirty="0">
                <a:latin typeface="Trebuchet MS"/>
                <a:cs typeface="Trebuchet MS"/>
              </a:rPr>
              <a:t> </a:t>
            </a:r>
            <a:r>
              <a:rPr sz="3200" spc="-100" dirty="0">
                <a:latin typeface="Trebuchet MS"/>
                <a:cs typeface="Trebuchet MS"/>
              </a:rPr>
              <a:t>more.</a:t>
            </a:r>
            <a:endParaRPr sz="3200">
              <a:latin typeface="Trebuchet MS"/>
              <a:cs typeface="Trebuchet MS"/>
            </a:endParaRPr>
          </a:p>
          <a:p>
            <a:pPr marL="356870" marR="8255" indent="-344805" algn="just">
              <a:lnSpc>
                <a:spcPts val="3460"/>
              </a:lnSpc>
              <a:spcBef>
                <a:spcPts val="81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30" dirty="0">
                <a:latin typeface="Trebuchet MS"/>
                <a:cs typeface="Trebuchet MS"/>
              </a:rPr>
              <a:t>Because </a:t>
            </a:r>
            <a:r>
              <a:rPr sz="3200" spc="-145" dirty="0">
                <a:latin typeface="Trebuchet MS"/>
                <a:cs typeface="Trebuchet MS"/>
              </a:rPr>
              <a:t>it </a:t>
            </a:r>
            <a:r>
              <a:rPr sz="3200" spc="-35" dirty="0">
                <a:latin typeface="Trebuchet MS"/>
                <a:cs typeface="Trebuchet MS"/>
              </a:rPr>
              <a:t>can </a:t>
            </a:r>
            <a:r>
              <a:rPr sz="3200" spc="-20" dirty="0">
                <a:latin typeface="Trebuchet MS"/>
                <a:cs typeface="Trebuchet MS"/>
              </a:rPr>
              <a:t>communicate </a:t>
            </a:r>
            <a:r>
              <a:rPr sz="3200" spc="-75" dirty="0">
                <a:latin typeface="Trebuchet MS"/>
                <a:cs typeface="Trebuchet MS"/>
              </a:rPr>
              <a:t>with </a:t>
            </a:r>
            <a:r>
              <a:rPr sz="3200" spc="-60" dirty="0">
                <a:latin typeface="Trebuchet MS"/>
                <a:cs typeface="Trebuchet MS"/>
              </a:rPr>
              <a:t>a </a:t>
            </a:r>
            <a:r>
              <a:rPr sz="3200" spc="-85" dirty="0">
                <a:latin typeface="Trebuchet MS"/>
                <a:cs typeface="Trebuchet MS"/>
              </a:rPr>
              <a:t>fabric </a:t>
            </a:r>
            <a:r>
              <a:rPr sz="3200" spc="5" dirty="0">
                <a:latin typeface="Trebuchet MS"/>
                <a:cs typeface="Trebuchet MS"/>
              </a:rPr>
              <a:t>agent </a:t>
            </a:r>
            <a:r>
              <a:rPr sz="3200" spc="105" dirty="0">
                <a:latin typeface="Trebuchet MS"/>
                <a:cs typeface="Trebuchet MS"/>
              </a:rPr>
              <a:t>on </a:t>
            </a:r>
            <a:r>
              <a:rPr sz="3200" spc="-45" dirty="0">
                <a:latin typeface="Trebuchet MS"/>
                <a:cs typeface="Trebuchet MS"/>
              </a:rPr>
              <a:t>every </a:t>
            </a:r>
            <a:r>
              <a:rPr sz="3200" spc="-40" dirty="0">
                <a:latin typeface="Trebuchet MS"/>
                <a:cs typeface="Trebuchet MS"/>
              </a:rPr>
              <a:t> </a:t>
            </a:r>
            <a:r>
              <a:rPr sz="3200" spc="-95" dirty="0">
                <a:latin typeface="Trebuchet MS"/>
                <a:cs typeface="Trebuchet MS"/>
              </a:rPr>
              <a:t>computer,</a:t>
            </a:r>
            <a:r>
              <a:rPr sz="3200" spc="-90" dirty="0">
                <a:latin typeface="Trebuchet MS"/>
                <a:cs typeface="Trebuchet MS"/>
              </a:rPr>
              <a:t> </a:t>
            </a:r>
            <a:r>
              <a:rPr sz="3200" spc="-210" dirty="0">
                <a:latin typeface="Trebuchet MS"/>
                <a:cs typeface="Trebuchet MS"/>
              </a:rPr>
              <a:t>it’s</a:t>
            </a:r>
            <a:r>
              <a:rPr sz="3200" spc="-204" dirty="0">
                <a:latin typeface="Trebuchet MS"/>
                <a:cs typeface="Trebuchet MS"/>
              </a:rPr>
              <a:t> </a:t>
            </a:r>
            <a:r>
              <a:rPr sz="3200" dirty="0">
                <a:latin typeface="Trebuchet MS"/>
                <a:cs typeface="Trebuchet MS"/>
              </a:rPr>
              <a:t>also</a:t>
            </a:r>
            <a:r>
              <a:rPr sz="3200" spc="5" dirty="0">
                <a:latin typeface="Trebuchet MS"/>
                <a:cs typeface="Trebuchet MS"/>
              </a:rPr>
              <a:t> </a:t>
            </a:r>
            <a:r>
              <a:rPr sz="3200" spc="-85" dirty="0">
                <a:latin typeface="Trebuchet MS"/>
                <a:cs typeface="Trebuchet MS"/>
              </a:rPr>
              <a:t>aware</a:t>
            </a:r>
            <a:r>
              <a:rPr sz="3200" spc="-80" dirty="0">
                <a:latin typeface="Trebuchet MS"/>
                <a:cs typeface="Trebuchet MS"/>
              </a:rPr>
              <a:t> </a:t>
            </a:r>
            <a:r>
              <a:rPr sz="3200" spc="-40" dirty="0">
                <a:latin typeface="Trebuchet MS"/>
                <a:cs typeface="Trebuchet MS"/>
              </a:rPr>
              <a:t>of</a:t>
            </a:r>
            <a:r>
              <a:rPr sz="3200" spc="-35" dirty="0">
                <a:latin typeface="Trebuchet MS"/>
                <a:cs typeface="Trebuchet MS"/>
              </a:rPr>
              <a:t> </a:t>
            </a:r>
            <a:r>
              <a:rPr sz="3200" spc="-45" dirty="0">
                <a:latin typeface="Trebuchet MS"/>
                <a:cs typeface="Trebuchet MS"/>
              </a:rPr>
              <a:t>every</a:t>
            </a:r>
            <a:r>
              <a:rPr sz="3200" spc="-40" dirty="0">
                <a:latin typeface="Trebuchet MS"/>
                <a:cs typeface="Trebuchet MS"/>
              </a:rPr>
              <a:t> </a:t>
            </a:r>
            <a:r>
              <a:rPr sz="3200" spc="65" dirty="0">
                <a:latin typeface="Trebuchet MS"/>
                <a:cs typeface="Trebuchet MS"/>
              </a:rPr>
              <a:t>Windows</a:t>
            </a:r>
            <a:r>
              <a:rPr sz="3200" spc="70" dirty="0">
                <a:latin typeface="Trebuchet MS"/>
                <a:cs typeface="Trebuchet MS"/>
              </a:rPr>
              <a:t> </a:t>
            </a:r>
            <a:r>
              <a:rPr sz="3200" spc="-20" dirty="0">
                <a:latin typeface="Trebuchet MS"/>
                <a:cs typeface="Trebuchet MS"/>
              </a:rPr>
              <a:t>Azure </a:t>
            </a:r>
            <a:r>
              <a:rPr sz="3200" spc="-15" dirty="0">
                <a:latin typeface="Trebuchet MS"/>
                <a:cs typeface="Trebuchet MS"/>
              </a:rPr>
              <a:t> </a:t>
            </a:r>
            <a:r>
              <a:rPr sz="3200" spc="-35" dirty="0">
                <a:latin typeface="Trebuchet MS"/>
                <a:cs typeface="Trebuchet MS"/>
              </a:rPr>
              <a:t>application</a:t>
            </a:r>
            <a:r>
              <a:rPr sz="3200" spc="-60" dirty="0">
                <a:latin typeface="Trebuchet MS"/>
                <a:cs typeface="Trebuchet MS"/>
              </a:rPr>
              <a:t> </a:t>
            </a:r>
            <a:r>
              <a:rPr sz="3200" spc="-25" dirty="0">
                <a:latin typeface="Trebuchet MS"/>
                <a:cs typeface="Trebuchet MS"/>
              </a:rPr>
              <a:t>in</a:t>
            </a:r>
            <a:r>
              <a:rPr sz="3200" spc="-85" dirty="0">
                <a:latin typeface="Trebuchet MS"/>
                <a:cs typeface="Trebuchet MS"/>
              </a:rPr>
              <a:t> </a:t>
            </a:r>
            <a:r>
              <a:rPr sz="3200" spc="-45" dirty="0">
                <a:latin typeface="Trebuchet MS"/>
                <a:cs typeface="Trebuchet MS"/>
              </a:rPr>
              <a:t>this</a:t>
            </a:r>
            <a:r>
              <a:rPr sz="3200" spc="-65" dirty="0">
                <a:latin typeface="Trebuchet MS"/>
                <a:cs typeface="Trebuchet MS"/>
              </a:rPr>
              <a:t> </a:t>
            </a:r>
            <a:r>
              <a:rPr sz="3200" spc="-145" dirty="0">
                <a:latin typeface="Trebuchet MS"/>
                <a:cs typeface="Trebuchet MS"/>
              </a:rPr>
              <a:t>fabric.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96F8A-2951-2FAC-1620-69DAC588D0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114</a:t>
            </a:fld>
            <a:endParaRPr spc="-5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5944" y="399745"/>
            <a:ext cx="4964430" cy="838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u="none" spc="-135" dirty="0"/>
              <a:t>Fabric</a:t>
            </a:r>
            <a:r>
              <a:rPr u="none" spc="-190" dirty="0"/>
              <a:t> </a:t>
            </a:r>
            <a:r>
              <a:rPr u="none" spc="-55" dirty="0"/>
              <a:t>Controller</a:t>
            </a:r>
          </a:p>
        </p:txBody>
      </p:sp>
      <p:sp>
        <p:nvSpPr>
          <p:cNvPr id="3" name="object 3"/>
          <p:cNvSpPr/>
          <p:nvPr/>
        </p:nvSpPr>
        <p:spPr>
          <a:xfrm>
            <a:off x="1120876" y="1920494"/>
            <a:ext cx="7580630" cy="24765"/>
          </a:xfrm>
          <a:custGeom>
            <a:avLst/>
            <a:gdLst/>
            <a:ahLst/>
            <a:cxnLst/>
            <a:rect l="l" t="t" r="r" b="b"/>
            <a:pathLst>
              <a:path w="7580630" h="24764">
                <a:moveTo>
                  <a:pt x="7580401" y="0"/>
                </a:moveTo>
                <a:lnTo>
                  <a:pt x="0" y="0"/>
                </a:lnTo>
                <a:lnTo>
                  <a:pt x="0" y="24383"/>
                </a:lnTo>
                <a:lnTo>
                  <a:pt x="7580401" y="24383"/>
                </a:lnTo>
                <a:lnTo>
                  <a:pt x="75804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3930" y="1466850"/>
            <a:ext cx="269621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356870" algn="l"/>
                <a:tab pos="357505" algn="l"/>
                <a:tab pos="935990" algn="l"/>
              </a:tabLst>
            </a:pPr>
            <a:r>
              <a:rPr sz="3200" b="1" spc="40" dirty="0">
                <a:latin typeface="Trebuchet MS"/>
                <a:cs typeface="Trebuchet MS"/>
              </a:rPr>
              <a:t>It	</a:t>
            </a:r>
            <a:r>
              <a:rPr sz="3200" b="1" spc="60" dirty="0">
                <a:latin typeface="Trebuchet MS"/>
                <a:cs typeface="Trebuchet MS"/>
              </a:rPr>
              <a:t>monitors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49076" y="6592121"/>
            <a:ext cx="58737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U3.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115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3730497" y="1466850"/>
            <a:ext cx="799909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86765" algn="l"/>
                <a:tab pos="2609850" algn="l"/>
                <a:tab pos="5377815" algn="l"/>
                <a:tab pos="6237605" algn="l"/>
              </a:tabLst>
            </a:pPr>
            <a:r>
              <a:rPr sz="3200" b="1" spc="55" dirty="0">
                <a:latin typeface="Trebuchet MS"/>
                <a:cs typeface="Trebuchet MS"/>
              </a:rPr>
              <a:t>all	</a:t>
            </a:r>
            <a:r>
              <a:rPr sz="3200" b="1" spc="75" dirty="0">
                <a:latin typeface="Trebuchet MS"/>
                <a:cs typeface="Trebuchet MS"/>
              </a:rPr>
              <a:t>running	</a:t>
            </a:r>
            <a:r>
              <a:rPr sz="3200" b="1" spc="20" dirty="0">
                <a:latin typeface="Trebuchet MS"/>
                <a:cs typeface="Trebuchet MS"/>
              </a:rPr>
              <a:t>applications,	for	</a:t>
            </a:r>
            <a:r>
              <a:rPr sz="3200" b="1" spc="-20" dirty="0">
                <a:latin typeface="Trebuchet MS"/>
                <a:cs typeface="Trebuchet MS"/>
              </a:rPr>
              <a:t>example,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3930" y="1954225"/>
            <a:ext cx="10972800" cy="41230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10160" algn="just">
              <a:lnSpc>
                <a:spcPct val="100000"/>
              </a:lnSpc>
              <a:spcBef>
                <a:spcPts val="95"/>
              </a:spcBef>
            </a:pPr>
            <a:r>
              <a:rPr sz="3200" b="1" spc="160" dirty="0">
                <a:latin typeface="Trebuchet MS"/>
                <a:cs typeface="Trebuchet MS"/>
              </a:rPr>
              <a:t>giving</a:t>
            </a:r>
            <a:r>
              <a:rPr sz="3200" b="1" spc="165" dirty="0">
                <a:latin typeface="Trebuchet MS"/>
                <a:cs typeface="Trebuchet MS"/>
              </a:rPr>
              <a:t> </a:t>
            </a:r>
            <a:r>
              <a:rPr sz="3200" b="1" spc="20" dirty="0">
                <a:latin typeface="Trebuchet MS"/>
                <a:cs typeface="Trebuchet MS"/>
              </a:rPr>
              <a:t>it</a:t>
            </a:r>
            <a:r>
              <a:rPr sz="3200" b="1" spc="25" dirty="0">
                <a:latin typeface="Trebuchet MS"/>
                <a:cs typeface="Trebuchet MS"/>
              </a:rPr>
              <a:t> </a:t>
            </a:r>
            <a:r>
              <a:rPr sz="3200" b="1" spc="45" dirty="0">
                <a:latin typeface="Trebuchet MS"/>
                <a:cs typeface="Trebuchet MS"/>
              </a:rPr>
              <a:t>an</a:t>
            </a:r>
            <a:r>
              <a:rPr sz="3200" b="1" spc="50" dirty="0">
                <a:latin typeface="Trebuchet MS"/>
                <a:cs typeface="Trebuchet MS"/>
              </a:rPr>
              <a:t> </a:t>
            </a:r>
            <a:r>
              <a:rPr sz="3200" b="1" spc="45" dirty="0">
                <a:latin typeface="Trebuchet MS"/>
                <a:cs typeface="Trebuchet MS"/>
              </a:rPr>
              <a:t>up-to-the-minute</a:t>
            </a:r>
            <a:r>
              <a:rPr sz="3200" b="1" spc="50" dirty="0">
                <a:latin typeface="Trebuchet MS"/>
                <a:cs typeface="Trebuchet MS"/>
              </a:rPr>
              <a:t> </a:t>
            </a:r>
            <a:r>
              <a:rPr sz="3200" b="1" spc="-15" dirty="0">
                <a:latin typeface="Trebuchet MS"/>
                <a:cs typeface="Trebuchet MS"/>
              </a:rPr>
              <a:t>picture</a:t>
            </a:r>
            <a:r>
              <a:rPr sz="3200" b="1" spc="-10" dirty="0">
                <a:latin typeface="Trebuchet MS"/>
                <a:cs typeface="Trebuchet MS"/>
              </a:rPr>
              <a:t> </a:t>
            </a:r>
            <a:r>
              <a:rPr sz="3200" b="1" spc="60" dirty="0">
                <a:latin typeface="Trebuchet MS"/>
                <a:cs typeface="Trebuchet MS"/>
              </a:rPr>
              <a:t>of</a:t>
            </a:r>
            <a:r>
              <a:rPr sz="3200" b="1" spc="65" dirty="0">
                <a:latin typeface="Trebuchet MS"/>
                <a:cs typeface="Trebuchet MS"/>
              </a:rPr>
              <a:t> </a:t>
            </a:r>
            <a:r>
              <a:rPr sz="3200" b="1" spc="-75" dirty="0">
                <a:latin typeface="Trebuchet MS"/>
                <a:cs typeface="Trebuchet MS"/>
              </a:rPr>
              <a:t>what’s </a:t>
            </a:r>
            <a:r>
              <a:rPr sz="3200" b="1" spc="-70" dirty="0">
                <a:latin typeface="Trebuchet MS"/>
                <a:cs typeface="Trebuchet MS"/>
              </a:rPr>
              <a:t> </a:t>
            </a:r>
            <a:r>
              <a:rPr sz="3200" b="1" spc="70" dirty="0">
                <a:latin typeface="Trebuchet MS"/>
                <a:cs typeface="Trebuchet MS"/>
              </a:rPr>
              <a:t>happening</a:t>
            </a:r>
            <a:r>
              <a:rPr sz="3200" b="1" spc="-20" dirty="0">
                <a:latin typeface="Trebuchet MS"/>
                <a:cs typeface="Trebuchet MS"/>
              </a:rPr>
              <a:t> </a:t>
            </a:r>
            <a:r>
              <a:rPr sz="3200" b="1" spc="55" dirty="0">
                <a:latin typeface="Trebuchet MS"/>
                <a:cs typeface="Trebuchet MS"/>
              </a:rPr>
              <a:t>in</a:t>
            </a:r>
            <a:r>
              <a:rPr sz="3200" b="1" spc="-114" dirty="0">
                <a:latin typeface="Trebuchet MS"/>
                <a:cs typeface="Trebuchet MS"/>
              </a:rPr>
              <a:t> </a:t>
            </a:r>
            <a:r>
              <a:rPr sz="3200" b="1" spc="-45" dirty="0">
                <a:latin typeface="Trebuchet MS"/>
                <a:cs typeface="Trebuchet MS"/>
              </a:rPr>
              <a:t>the</a:t>
            </a:r>
            <a:r>
              <a:rPr sz="3200" b="1" spc="-50" dirty="0">
                <a:latin typeface="Trebuchet MS"/>
                <a:cs typeface="Trebuchet MS"/>
              </a:rPr>
              <a:t> </a:t>
            </a:r>
            <a:r>
              <a:rPr sz="3200" b="1" spc="-35" dirty="0">
                <a:latin typeface="Trebuchet MS"/>
                <a:cs typeface="Trebuchet MS"/>
              </a:rPr>
              <a:t>fabric.</a:t>
            </a:r>
            <a:endParaRPr sz="3200">
              <a:latin typeface="Trebuchet MS"/>
              <a:cs typeface="Trebuchet MS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b="1" u="heavy" spc="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It </a:t>
            </a:r>
            <a:r>
              <a:rPr sz="3200" b="1" u="heavy" spc="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manages </a:t>
            </a:r>
            <a:r>
              <a:rPr sz="3200" b="1" u="heavy" spc="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operating </a:t>
            </a:r>
            <a:r>
              <a:rPr sz="3200" b="1" u="heavy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systems</a:t>
            </a:r>
            <a:r>
              <a:rPr sz="3200" b="1" spc="-15" dirty="0">
                <a:latin typeface="Trebuchet MS"/>
                <a:cs typeface="Trebuchet MS"/>
              </a:rPr>
              <a:t>, </a:t>
            </a:r>
            <a:r>
              <a:rPr sz="3200" b="1" spc="85" dirty="0">
                <a:latin typeface="Trebuchet MS"/>
                <a:cs typeface="Trebuchet MS"/>
              </a:rPr>
              <a:t>taking </a:t>
            </a:r>
            <a:r>
              <a:rPr sz="3200" b="1" spc="-75" dirty="0">
                <a:latin typeface="Trebuchet MS"/>
                <a:cs typeface="Trebuchet MS"/>
              </a:rPr>
              <a:t>care </a:t>
            </a:r>
            <a:r>
              <a:rPr sz="3200" b="1" spc="70" dirty="0">
                <a:latin typeface="Trebuchet MS"/>
                <a:cs typeface="Trebuchet MS"/>
              </a:rPr>
              <a:t>of </a:t>
            </a:r>
            <a:r>
              <a:rPr sz="3200" b="1" spc="80" dirty="0">
                <a:latin typeface="Trebuchet MS"/>
                <a:cs typeface="Trebuchet MS"/>
              </a:rPr>
              <a:t>things </a:t>
            </a:r>
            <a:r>
              <a:rPr sz="3200" b="1" spc="85" dirty="0">
                <a:latin typeface="Trebuchet MS"/>
                <a:cs typeface="Trebuchet MS"/>
              </a:rPr>
              <a:t> </a:t>
            </a:r>
            <a:r>
              <a:rPr sz="3200" b="1" spc="5" dirty="0">
                <a:latin typeface="Trebuchet MS"/>
                <a:cs typeface="Trebuchet MS"/>
              </a:rPr>
              <a:t>like </a:t>
            </a:r>
            <a:r>
              <a:rPr sz="3200" b="1" spc="60" dirty="0">
                <a:latin typeface="Trebuchet MS"/>
                <a:cs typeface="Trebuchet MS"/>
              </a:rPr>
              <a:t>patching </a:t>
            </a:r>
            <a:r>
              <a:rPr sz="3200" b="1" spc="-35" dirty="0">
                <a:latin typeface="Trebuchet MS"/>
                <a:cs typeface="Trebuchet MS"/>
              </a:rPr>
              <a:t>the </a:t>
            </a:r>
            <a:r>
              <a:rPr sz="3200" b="1" spc="20" dirty="0">
                <a:latin typeface="Trebuchet MS"/>
                <a:cs typeface="Trebuchet MS"/>
              </a:rPr>
              <a:t>version </a:t>
            </a:r>
            <a:r>
              <a:rPr sz="3200" b="1" spc="60" dirty="0">
                <a:latin typeface="Trebuchet MS"/>
                <a:cs typeface="Trebuchet MS"/>
              </a:rPr>
              <a:t>of </a:t>
            </a:r>
            <a:r>
              <a:rPr sz="3200" b="1" spc="120" dirty="0">
                <a:latin typeface="Trebuchet MS"/>
                <a:cs typeface="Trebuchet MS"/>
              </a:rPr>
              <a:t>Windows </a:t>
            </a:r>
            <a:r>
              <a:rPr sz="3200" b="1" spc="-15" dirty="0">
                <a:latin typeface="Trebuchet MS"/>
                <a:cs typeface="Trebuchet MS"/>
              </a:rPr>
              <a:t>Server </a:t>
            </a:r>
            <a:r>
              <a:rPr sz="3200" b="1" spc="-30" dirty="0">
                <a:latin typeface="Trebuchet MS"/>
                <a:cs typeface="Trebuchet MS"/>
              </a:rPr>
              <a:t>2008 </a:t>
            </a:r>
            <a:r>
              <a:rPr sz="3200" b="1" spc="-5" dirty="0">
                <a:latin typeface="Trebuchet MS"/>
                <a:cs typeface="Trebuchet MS"/>
              </a:rPr>
              <a:t>that </a:t>
            </a:r>
            <a:r>
              <a:rPr sz="3200" b="1" spc="-950" dirty="0">
                <a:latin typeface="Trebuchet MS"/>
                <a:cs typeface="Trebuchet MS"/>
              </a:rPr>
              <a:t> </a:t>
            </a:r>
            <a:r>
              <a:rPr sz="3200" b="1" spc="-5" dirty="0">
                <a:latin typeface="Trebuchet MS"/>
                <a:cs typeface="Trebuchet MS"/>
              </a:rPr>
              <a:t>runs</a:t>
            </a:r>
            <a:r>
              <a:rPr sz="3200" b="1" spc="-55" dirty="0">
                <a:latin typeface="Trebuchet MS"/>
                <a:cs typeface="Trebuchet MS"/>
              </a:rPr>
              <a:t> </a:t>
            </a:r>
            <a:r>
              <a:rPr sz="3200" b="1" spc="55" dirty="0">
                <a:latin typeface="Trebuchet MS"/>
                <a:cs typeface="Trebuchet MS"/>
              </a:rPr>
              <a:t>in</a:t>
            </a:r>
            <a:r>
              <a:rPr sz="3200" b="1" spc="-90" dirty="0">
                <a:latin typeface="Trebuchet MS"/>
                <a:cs typeface="Trebuchet MS"/>
              </a:rPr>
              <a:t> </a:t>
            </a:r>
            <a:r>
              <a:rPr sz="3200" b="1" spc="110" dirty="0">
                <a:latin typeface="Trebuchet MS"/>
                <a:cs typeface="Trebuchet MS"/>
              </a:rPr>
              <a:t>Windows</a:t>
            </a:r>
            <a:r>
              <a:rPr sz="3200" b="1" spc="-20" dirty="0">
                <a:latin typeface="Trebuchet MS"/>
                <a:cs typeface="Trebuchet MS"/>
              </a:rPr>
              <a:t> </a:t>
            </a:r>
            <a:r>
              <a:rPr sz="3200" b="1" spc="-30" dirty="0">
                <a:latin typeface="Trebuchet MS"/>
                <a:cs typeface="Trebuchet MS"/>
              </a:rPr>
              <a:t>Azure</a:t>
            </a:r>
            <a:r>
              <a:rPr sz="3200" b="1" spc="-50" dirty="0">
                <a:latin typeface="Trebuchet MS"/>
                <a:cs typeface="Trebuchet MS"/>
              </a:rPr>
              <a:t> </a:t>
            </a:r>
            <a:r>
              <a:rPr sz="3200" b="1" spc="65" dirty="0">
                <a:latin typeface="Trebuchet MS"/>
                <a:cs typeface="Trebuchet MS"/>
              </a:rPr>
              <a:t>VMs.</a:t>
            </a:r>
            <a:endParaRPr sz="3200">
              <a:latin typeface="Trebuchet MS"/>
              <a:cs typeface="Trebuchet MS"/>
            </a:endParaRPr>
          </a:p>
          <a:p>
            <a:pPr marL="356870" marR="9525" indent="-344805" algn="just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b="1" u="heavy" spc="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It </a:t>
            </a:r>
            <a:r>
              <a:rPr sz="3200" b="1" u="heavy" spc="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also </a:t>
            </a:r>
            <a:r>
              <a:rPr sz="3200" b="1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decides</a:t>
            </a:r>
            <a:r>
              <a:rPr sz="3200" b="1" u="heavy" spc="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3200" b="1" u="heavy" spc="-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where</a:t>
            </a:r>
            <a:r>
              <a:rPr sz="3200" b="1" u="heavy" spc="-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3200" b="1" u="heavy" spc="-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new</a:t>
            </a: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3200" b="1" u="heavy" spc="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applications </a:t>
            </a:r>
            <a:r>
              <a:rPr sz="3200" b="1" u="heavy" spc="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should </a:t>
            </a:r>
            <a:r>
              <a:rPr sz="3200" b="1" u="heavy" spc="-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run</a:t>
            </a:r>
            <a:r>
              <a:rPr sz="3200" b="1" spc="-80" dirty="0">
                <a:latin typeface="Trebuchet MS"/>
                <a:cs typeface="Trebuchet MS"/>
              </a:rPr>
              <a:t>, </a:t>
            </a:r>
            <a:r>
              <a:rPr sz="3200" b="1" spc="-75" dirty="0">
                <a:latin typeface="Trebuchet MS"/>
                <a:cs typeface="Trebuchet MS"/>
              </a:rPr>
              <a:t> </a:t>
            </a:r>
            <a:r>
              <a:rPr sz="3200" b="1" spc="90" dirty="0">
                <a:latin typeface="Trebuchet MS"/>
                <a:cs typeface="Trebuchet MS"/>
              </a:rPr>
              <a:t>choosing</a:t>
            </a:r>
            <a:r>
              <a:rPr sz="3200" b="1" spc="95" dirty="0">
                <a:latin typeface="Trebuchet MS"/>
                <a:cs typeface="Trebuchet MS"/>
              </a:rPr>
              <a:t> </a:t>
            </a:r>
            <a:r>
              <a:rPr sz="3200" b="1" spc="30" dirty="0">
                <a:latin typeface="Trebuchet MS"/>
                <a:cs typeface="Trebuchet MS"/>
              </a:rPr>
              <a:t>physical</a:t>
            </a:r>
            <a:r>
              <a:rPr sz="3200" b="1" spc="35" dirty="0">
                <a:latin typeface="Trebuchet MS"/>
                <a:cs typeface="Trebuchet MS"/>
              </a:rPr>
              <a:t> </a:t>
            </a:r>
            <a:r>
              <a:rPr sz="3200" b="1" spc="-30" dirty="0">
                <a:latin typeface="Trebuchet MS"/>
                <a:cs typeface="Trebuchet MS"/>
              </a:rPr>
              <a:t>servers</a:t>
            </a:r>
            <a:r>
              <a:rPr sz="3200" b="1" spc="-25" dirty="0">
                <a:latin typeface="Trebuchet MS"/>
                <a:cs typeface="Trebuchet MS"/>
              </a:rPr>
              <a:t> </a:t>
            </a:r>
            <a:r>
              <a:rPr sz="3200" b="1" spc="60" dirty="0">
                <a:latin typeface="Trebuchet MS"/>
                <a:cs typeface="Trebuchet MS"/>
              </a:rPr>
              <a:t>to</a:t>
            </a:r>
            <a:r>
              <a:rPr sz="3200" b="1" spc="65" dirty="0">
                <a:latin typeface="Trebuchet MS"/>
                <a:cs typeface="Trebuchet MS"/>
              </a:rPr>
              <a:t> </a:t>
            </a:r>
            <a:r>
              <a:rPr sz="3200" b="1" spc="30" dirty="0">
                <a:latin typeface="Trebuchet MS"/>
                <a:cs typeface="Trebuchet MS"/>
              </a:rPr>
              <a:t>optimize</a:t>
            </a:r>
            <a:r>
              <a:rPr sz="3200" b="1" spc="35" dirty="0">
                <a:latin typeface="Trebuchet MS"/>
                <a:cs typeface="Trebuchet MS"/>
              </a:rPr>
              <a:t> </a:t>
            </a:r>
            <a:r>
              <a:rPr sz="3200" b="1" spc="-15" dirty="0">
                <a:latin typeface="Trebuchet MS"/>
                <a:cs typeface="Trebuchet MS"/>
              </a:rPr>
              <a:t>hardware </a:t>
            </a:r>
            <a:r>
              <a:rPr sz="3200" b="1" spc="-10" dirty="0">
                <a:latin typeface="Trebuchet MS"/>
                <a:cs typeface="Trebuchet MS"/>
              </a:rPr>
              <a:t> </a:t>
            </a:r>
            <a:r>
              <a:rPr sz="3200" b="1" dirty="0">
                <a:latin typeface="Trebuchet MS"/>
                <a:cs typeface="Trebuchet MS"/>
              </a:rPr>
              <a:t>utilization.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587ED6-16D7-966D-0E5A-71546FEB7B9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115</a:t>
            </a:fld>
            <a:endParaRPr spc="-5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1221" y="201625"/>
            <a:ext cx="5845810" cy="838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u="none" spc="125" dirty="0"/>
              <a:t>Google</a:t>
            </a:r>
            <a:r>
              <a:rPr u="none" spc="-160" dirty="0"/>
              <a:t> </a:t>
            </a:r>
            <a:r>
              <a:rPr u="none" spc="220" dirty="0"/>
              <a:t>App</a:t>
            </a:r>
            <a:r>
              <a:rPr u="none" spc="-165" dirty="0"/>
              <a:t> </a:t>
            </a:r>
            <a:r>
              <a:rPr u="none" spc="50" dirty="0"/>
              <a:t>Engine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49076" y="6592121"/>
            <a:ext cx="58737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U3.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116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82930" y="1319860"/>
            <a:ext cx="11202035" cy="4385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10160" indent="-344805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7505" algn="l"/>
              </a:tabLst>
            </a:pPr>
            <a:r>
              <a:rPr sz="2600" spc="-10" dirty="0">
                <a:latin typeface="Times New Roman"/>
                <a:cs typeface="Times New Roman"/>
              </a:rPr>
              <a:t>Google</a:t>
            </a:r>
            <a:r>
              <a:rPr sz="2600" spc="21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App</a:t>
            </a:r>
            <a:r>
              <a:rPr sz="2600" spc="8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Engine</a:t>
            </a:r>
            <a:r>
              <a:rPr sz="2600" spc="86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(often</a:t>
            </a:r>
            <a:r>
              <a:rPr sz="2600" spc="84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referred</a:t>
            </a:r>
            <a:r>
              <a:rPr sz="2600" spc="844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to</a:t>
            </a:r>
            <a:r>
              <a:rPr sz="2600" spc="8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as</a:t>
            </a:r>
            <a:r>
              <a:rPr sz="2600" spc="81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GAE</a:t>
            </a:r>
            <a:r>
              <a:rPr sz="2600" b="1" spc="8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or</a:t>
            </a:r>
            <a:r>
              <a:rPr sz="2600" spc="844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simply </a:t>
            </a:r>
            <a:r>
              <a:rPr sz="2600" spc="1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App</a:t>
            </a:r>
            <a:r>
              <a:rPr sz="2600" spc="86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Engine)</a:t>
            </a:r>
            <a:r>
              <a:rPr sz="2600" spc="83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is </a:t>
            </a:r>
            <a:r>
              <a:rPr sz="2600" spc="-64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a </a:t>
            </a:r>
            <a:r>
              <a:rPr sz="2600" b="1" dirty="0">
                <a:latin typeface="Times New Roman"/>
                <a:cs typeface="Times New Roman"/>
              </a:rPr>
              <a:t>platform </a:t>
            </a:r>
            <a:r>
              <a:rPr sz="2600" b="1" spc="-5" dirty="0">
                <a:latin typeface="Times New Roman"/>
                <a:cs typeface="Times New Roman"/>
              </a:rPr>
              <a:t>as a service </a:t>
            </a:r>
            <a:r>
              <a:rPr sz="2600" b="1" spc="-10" dirty="0">
                <a:latin typeface="Times New Roman"/>
                <a:cs typeface="Times New Roman"/>
              </a:rPr>
              <a:t>(PaaS) </a:t>
            </a:r>
            <a:r>
              <a:rPr sz="2600" b="1" dirty="0">
                <a:latin typeface="Times New Roman"/>
                <a:cs typeface="Times New Roman"/>
              </a:rPr>
              <a:t>cloud computing </a:t>
            </a:r>
            <a:r>
              <a:rPr sz="2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platform for developing </a:t>
            </a:r>
            <a:r>
              <a:rPr sz="26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 </a:t>
            </a:r>
            <a:r>
              <a:rPr sz="2600" b="1" spc="5" dirty="0">
                <a:latin typeface="Times New Roman"/>
                <a:cs typeface="Times New Roman"/>
              </a:rPr>
              <a:t> </a:t>
            </a:r>
            <a:r>
              <a:rPr sz="2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hosting</a:t>
            </a:r>
            <a:r>
              <a:rPr sz="2600" b="1" u="heavy" spc="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b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web</a:t>
            </a:r>
            <a:r>
              <a:rPr sz="2600" b="1" u="heavy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applications</a:t>
            </a:r>
            <a:r>
              <a:rPr sz="2600" b="1" u="heavy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b="1" spc="-10" dirty="0">
                <a:latin typeface="Times New Roman"/>
                <a:cs typeface="Times New Roman"/>
              </a:rPr>
              <a:t>in</a:t>
            </a:r>
            <a:r>
              <a:rPr sz="2600" b="1" spc="-5" dirty="0">
                <a:latin typeface="Times New Roman"/>
                <a:cs typeface="Times New Roman"/>
              </a:rPr>
              <a:t> </a:t>
            </a:r>
            <a:r>
              <a:rPr sz="2600" b="1" spc="-10" dirty="0">
                <a:latin typeface="Times New Roman"/>
                <a:cs typeface="Times New Roman"/>
              </a:rPr>
              <a:t>Google-managed</a:t>
            </a:r>
            <a:r>
              <a:rPr sz="2600" b="1" spc="9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data centers.</a:t>
            </a:r>
            <a:endParaRPr sz="2600">
              <a:latin typeface="Times New Roman"/>
              <a:cs typeface="Times New Roman"/>
            </a:endParaRPr>
          </a:p>
          <a:p>
            <a:pPr marL="356870" marR="10795" indent="-344805" algn="just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7505" algn="l"/>
              </a:tabLst>
            </a:pPr>
            <a:r>
              <a:rPr sz="2600" b="1" spc="-5" dirty="0">
                <a:latin typeface="Times New Roman"/>
                <a:cs typeface="Times New Roman"/>
              </a:rPr>
              <a:t>App Engine offers automatic scaling for </a:t>
            </a:r>
            <a:r>
              <a:rPr sz="2600" b="1" dirty="0">
                <a:latin typeface="Times New Roman"/>
                <a:cs typeface="Times New Roman"/>
              </a:rPr>
              <a:t>web </a:t>
            </a:r>
            <a:r>
              <a:rPr sz="2600" b="1" spc="-5" dirty="0">
                <a:latin typeface="Times New Roman"/>
                <a:cs typeface="Times New Roman"/>
              </a:rPr>
              <a:t>applications—as </a:t>
            </a:r>
            <a:r>
              <a:rPr sz="2600" b="1" spc="5" dirty="0">
                <a:latin typeface="Times New Roman"/>
                <a:cs typeface="Times New Roman"/>
              </a:rPr>
              <a:t>the </a:t>
            </a:r>
            <a:r>
              <a:rPr sz="2600" b="1" spc="-5" dirty="0">
                <a:latin typeface="Times New Roman"/>
                <a:cs typeface="Times New Roman"/>
              </a:rPr>
              <a:t>number </a:t>
            </a:r>
            <a:r>
              <a:rPr sz="2600" b="1" spc="-10" dirty="0">
                <a:latin typeface="Times New Roman"/>
                <a:cs typeface="Times New Roman"/>
              </a:rPr>
              <a:t>of </a:t>
            </a:r>
            <a:r>
              <a:rPr sz="2600" b="1" spc="-5" dirty="0">
                <a:latin typeface="Times New Roman"/>
                <a:cs typeface="Times New Roman"/>
              </a:rPr>
              <a:t> </a:t>
            </a:r>
            <a:r>
              <a:rPr sz="2600" b="1" spc="-10" dirty="0">
                <a:latin typeface="Times New Roman"/>
                <a:cs typeface="Times New Roman"/>
              </a:rPr>
              <a:t>requests</a:t>
            </a:r>
            <a:r>
              <a:rPr sz="2600" b="1" spc="15" dirty="0">
                <a:latin typeface="Times New Roman"/>
                <a:cs typeface="Times New Roman"/>
              </a:rPr>
              <a:t> </a:t>
            </a:r>
            <a:r>
              <a:rPr sz="2600" b="1" spc="-10" dirty="0">
                <a:latin typeface="Times New Roman"/>
                <a:cs typeface="Times New Roman"/>
              </a:rPr>
              <a:t>increases</a:t>
            </a:r>
            <a:r>
              <a:rPr sz="2600" b="1" spc="2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for</a:t>
            </a:r>
            <a:r>
              <a:rPr sz="2600" b="1" spc="-5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an</a:t>
            </a:r>
            <a:r>
              <a:rPr sz="2600" b="1" spc="2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application.</a:t>
            </a:r>
            <a:endParaRPr sz="2600">
              <a:latin typeface="Times New Roman"/>
              <a:cs typeface="Times New Roman"/>
            </a:endParaRPr>
          </a:p>
          <a:p>
            <a:pPr marL="356870" marR="10795" indent="-344805" algn="just">
              <a:lnSpc>
                <a:spcPct val="100000"/>
              </a:lnSpc>
              <a:buFont typeface="Arial MT"/>
              <a:buChar char="•"/>
              <a:tabLst>
                <a:tab pos="357505" algn="l"/>
              </a:tabLst>
            </a:pPr>
            <a:r>
              <a:rPr sz="2600" b="1" spc="-5" dirty="0">
                <a:latin typeface="Times New Roman"/>
                <a:cs typeface="Times New Roman"/>
              </a:rPr>
              <a:t>Automatically allocates </a:t>
            </a:r>
            <a:r>
              <a:rPr sz="2600" b="1" spc="-25" dirty="0">
                <a:latin typeface="Times New Roman"/>
                <a:cs typeface="Times New Roman"/>
              </a:rPr>
              <a:t>more </a:t>
            </a:r>
            <a:r>
              <a:rPr sz="2600" b="1" spc="-15" dirty="0">
                <a:latin typeface="Times New Roman"/>
                <a:cs typeface="Times New Roman"/>
              </a:rPr>
              <a:t>resources </a:t>
            </a:r>
            <a:r>
              <a:rPr sz="2600" b="1" spc="-5" dirty="0">
                <a:latin typeface="Times New Roman"/>
                <a:cs typeface="Times New Roman"/>
              </a:rPr>
              <a:t>for the </a:t>
            </a:r>
            <a:r>
              <a:rPr sz="2600" b="1" spc="5" dirty="0">
                <a:latin typeface="Times New Roman"/>
                <a:cs typeface="Times New Roman"/>
              </a:rPr>
              <a:t>web </a:t>
            </a:r>
            <a:r>
              <a:rPr sz="2600" b="1" spc="-5" dirty="0">
                <a:latin typeface="Times New Roman"/>
                <a:cs typeface="Times New Roman"/>
              </a:rPr>
              <a:t>application </a:t>
            </a:r>
            <a:r>
              <a:rPr sz="2600" b="1" spc="5" dirty="0">
                <a:latin typeface="Times New Roman"/>
                <a:cs typeface="Times New Roman"/>
              </a:rPr>
              <a:t>to </a:t>
            </a:r>
            <a:r>
              <a:rPr sz="2600" b="1" spc="-5" dirty="0">
                <a:latin typeface="Times New Roman"/>
                <a:cs typeface="Times New Roman"/>
              </a:rPr>
              <a:t>handle </a:t>
            </a:r>
            <a:r>
              <a:rPr sz="2600" b="1" dirty="0">
                <a:latin typeface="Times New Roman"/>
                <a:cs typeface="Times New Roman"/>
              </a:rPr>
              <a:t>the </a:t>
            </a:r>
            <a:r>
              <a:rPr sz="2600" b="1" spc="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additional</a:t>
            </a:r>
            <a:r>
              <a:rPr sz="2600" b="1" spc="35" dirty="0">
                <a:latin typeface="Times New Roman"/>
                <a:cs typeface="Times New Roman"/>
              </a:rPr>
              <a:t> </a:t>
            </a:r>
            <a:r>
              <a:rPr sz="2600" b="1" spc="-10" dirty="0">
                <a:latin typeface="Times New Roman"/>
                <a:cs typeface="Times New Roman"/>
              </a:rPr>
              <a:t>demand.</a:t>
            </a:r>
            <a:endParaRPr sz="260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7505" algn="l"/>
              </a:tabLst>
            </a:pPr>
            <a:r>
              <a:rPr sz="2600" b="1" spc="-10" dirty="0">
                <a:latin typeface="Times New Roman"/>
                <a:cs typeface="Times New Roman"/>
              </a:rPr>
              <a:t>If </a:t>
            </a:r>
            <a:r>
              <a:rPr sz="2600" b="1" dirty="0">
                <a:latin typeface="Times New Roman"/>
                <a:cs typeface="Times New Roman"/>
              </a:rPr>
              <a:t>you </a:t>
            </a:r>
            <a:r>
              <a:rPr sz="2600" b="1" spc="5" dirty="0">
                <a:latin typeface="Times New Roman"/>
                <a:cs typeface="Times New Roman"/>
              </a:rPr>
              <a:t>want </a:t>
            </a:r>
            <a:r>
              <a:rPr sz="2600" b="1" spc="-5" dirty="0">
                <a:latin typeface="Times New Roman"/>
                <a:cs typeface="Times New Roman"/>
              </a:rPr>
              <a:t>to get an app on </a:t>
            </a:r>
            <a:r>
              <a:rPr sz="2600" b="1" dirty="0">
                <a:latin typeface="Times New Roman"/>
                <a:cs typeface="Times New Roman"/>
              </a:rPr>
              <a:t>the </a:t>
            </a:r>
            <a:r>
              <a:rPr sz="2600" b="1" spc="-5" dirty="0">
                <a:latin typeface="Times New Roman"/>
                <a:cs typeface="Times New Roman"/>
              </a:rPr>
              <a:t>cloud, </a:t>
            </a:r>
            <a:r>
              <a:rPr sz="2600" b="1" dirty="0">
                <a:latin typeface="Times New Roman"/>
                <a:cs typeface="Times New Roman"/>
              </a:rPr>
              <a:t>the </a:t>
            </a:r>
            <a:r>
              <a:rPr sz="2600" b="1" spc="-5" dirty="0">
                <a:latin typeface="Times New Roman"/>
                <a:cs typeface="Times New Roman"/>
              </a:rPr>
              <a:t>Google </a:t>
            </a:r>
            <a:r>
              <a:rPr sz="2600" b="1" dirty="0">
                <a:latin typeface="Times New Roman"/>
                <a:cs typeface="Times New Roman"/>
              </a:rPr>
              <a:t>App </a:t>
            </a:r>
            <a:r>
              <a:rPr sz="2600" b="1" spc="-5" dirty="0">
                <a:latin typeface="Times New Roman"/>
                <a:cs typeface="Times New Roman"/>
              </a:rPr>
              <a:t>Engine </a:t>
            </a:r>
            <a:r>
              <a:rPr sz="2600" b="1" spc="-10" dirty="0">
                <a:latin typeface="Times New Roman"/>
                <a:cs typeface="Times New Roman"/>
              </a:rPr>
              <a:t>is </a:t>
            </a:r>
            <a:r>
              <a:rPr sz="2600" b="1" spc="-5" dirty="0">
                <a:latin typeface="Times New Roman"/>
                <a:cs typeface="Times New Roman"/>
              </a:rPr>
              <a:t>the perfect </a:t>
            </a:r>
            <a:r>
              <a:rPr sz="2600" b="1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tool</a:t>
            </a:r>
            <a:r>
              <a:rPr sz="2600" b="1" spc="38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to</a:t>
            </a:r>
            <a:r>
              <a:rPr sz="2600" b="1" spc="38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use</a:t>
            </a:r>
            <a:r>
              <a:rPr sz="2600" b="1" spc="38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to</a:t>
            </a:r>
            <a:r>
              <a:rPr sz="2600" b="1" spc="385" dirty="0">
                <a:latin typeface="Times New Roman"/>
                <a:cs typeface="Times New Roman"/>
              </a:rPr>
              <a:t> </a:t>
            </a:r>
            <a:r>
              <a:rPr sz="2600" b="1" spc="-15" dirty="0">
                <a:latin typeface="Times New Roman"/>
                <a:cs typeface="Times New Roman"/>
              </a:rPr>
              <a:t>make</a:t>
            </a:r>
            <a:r>
              <a:rPr sz="2600" b="1" spc="38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this</a:t>
            </a:r>
            <a:r>
              <a:rPr sz="2600" b="1" spc="385" dirty="0">
                <a:latin typeface="Times New Roman"/>
                <a:cs typeface="Times New Roman"/>
              </a:rPr>
              <a:t> </a:t>
            </a:r>
            <a:r>
              <a:rPr sz="2600" b="1" spc="-10" dirty="0">
                <a:latin typeface="Times New Roman"/>
                <a:cs typeface="Times New Roman"/>
              </a:rPr>
              <a:t>dream</a:t>
            </a:r>
            <a:r>
              <a:rPr sz="2600" b="1" spc="365" dirty="0">
                <a:latin typeface="Times New Roman"/>
                <a:cs typeface="Times New Roman"/>
              </a:rPr>
              <a:t> </a:t>
            </a:r>
            <a:r>
              <a:rPr sz="2600" b="1" spc="-10" dirty="0">
                <a:latin typeface="Times New Roman"/>
                <a:cs typeface="Times New Roman"/>
              </a:rPr>
              <a:t>become</a:t>
            </a:r>
            <a:r>
              <a:rPr sz="2600" b="1" spc="390" dirty="0">
                <a:latin typeface="Times New Roman"/>
                <a:cs typeface="Times New Roman"/>
              </a:rPr>
              <a:t> </a:t>
            </a:r>
            <a:r>
              <a:rPr sz="2600" b="1" spc="-25" dirty="0">
                <a:latin typeface="Times New Roman"/>
                <a:cs typeface="Times New Roman"/>
              </a:rPr>
              <a:t>reality.</a:t>
            </a:r>
            <a:r>
              <a:rPr sz="2600" b="1" spc="385" dirty="0">
                <a:latin typeface="Times New Roman"/>
                <a:cs typeface="Times New Roman"/>
              </a:rPr>
              <a:t> </a:t>
            </a:r>
            <a:r>
              <a:rPr sz="26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</a:t>
            </a:r>
            <a:r>
              <a:rPr sz="2600" b="1" u="heavy" spc="3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crux,</a:t>
            </a:r>
            <a:r>
              <a:rPr sz="2600" b="1" u="heavy" spc="3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you</a:t>
            </a:r>
            <a:r>
              <a:rPr sz="2600" b="1" u="heavy" spc="3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write</a:t>
            </a:r>
            <a:r>
              <a:rPr sz="2600" b="1" u="heavy" spc="3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600" b="1" u="heavy" spc="3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bit</a:t>
            </a:r>
            <a:r>
              <a:rPr sz="2600" b="1" u="heavy" spc="3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 </a:t>
            </a:r>
            <a:r>
              <a:rPr sz="2600" b="1" spc="-635" dirty="0">
                <a:latin typeface="Times New Roman"/>
                <a:cs typeface="Times New Roman"/>
              </a:rPr>
              <a:t> </a:t>
            </a:r>
            <a:r>
              <a:rPr sz="2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code </a:t>
            </a:r>
            <a:r>
              <a:rPr sz="26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 </a:t>
            </a:r>
            <a:r>
              <a:rPr sz="2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Python, </a:t>
            </a:r>
            <a:r>
              <a:rPr sz="26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change </a:t>
            </a:r>
            <a:r>
              <a:rPr sz="26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some</a:t>
            </a:r>
            <a:r>
              <a:rPr sz="2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HTML </a:t>
            </a:r>
            <a:r>
              <a:rPr sz="26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code, </a:t>
            </a:r>
            <a:r>
              <a:rPr sz="2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 then you’ve </a:t>
            </a:r>
            <a:r>
              <a:rPr sz="26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got your </a:t>
            </a:r>
            <a:r>
              <a:rPr sz="2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app </a:t>
            </a:r>
            <a:r>
              <a:rPr sz="2600" b="1" dirty="0">
                <a:latin typeface="Times New Roman"/>
                <a:cs typeface="Times New Roman"/>
              </a:rPr>
              <a:t> </a:t>
            </a:r>
            <a:r>
              <a:rPr sz="2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built,</a:t>
            </a:r>
            <a:r>
              <a:rPr sz="2600" b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</a:t>
            </a:r>
            <a:r>
              <a:rPr sz="2600" b="1" u="heavy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it</a:t>
            </a:r>
            <a:r>
              <a:rPr sz="2600" b="1" u="heavy" spc="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only</a:t>
            </a:r>
            <a:r>
              <a:rPr sz="2600" b="1" u="heavy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takes a</a:t>
            </a:r>
            <a:r>
              <a:rPr sz="2600" b="1" u="heavy" spc="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few</a:t>
            </a:r>
            <a:r>
              <a:rPr sz="26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minutes.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837AF-7187-59EB-62E5-5E1F44CEDE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116</a:t>
            </a:fld>
            <a:endParaRPr spc="-5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1282" y="370713"/>
            <a:ext cx="3959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none" spc="70" dirty="0"/>
              <a:t>Google</a:t>
            </a:r>
            <a:r>
              <a:rPr sz="3600" u="none" spc="-105" dirty="0"/>
              <a:t> </a:t>
            </a:r>
            <a:r>
              <a:rPr sz="3600" u="none" spc="135" dirty="0"/>
              <a:t>App</a:t>
            </a:r>
            <a:r>
              <a:rPr sz="3600" u="none" spc="-130" dirty="0"/>
              <a:t> </a:t>
            </a:r>
            <a:r>
              <a:rPr sz="3600" u="none" spc="25" dirty="0"/>
              <a:t>Engine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7268" y="24383"/>
            <a:ext cx="2436174" cy="10667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7730" y="1333576"/>
            <a:ext cx="9520555" cy="2953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Easy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build.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Times New Roman"/>
                <a:cs typeface="Times New Roman"/>
              </a:rPr>
              <a:t>Easy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maintain.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Easy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" dirty="0">
                <a:latin typeface="Times New Roman"/>
                <a:cs typeface="Times New Roman"/>
              </a:rPr>
              <a:t> scale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traffic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 storage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needs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grow.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ts val="2595"/>
              </a:lnSpc>
              <a:spcBef>
                <a:spcPts val="230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35" dirty="0">
                <a:latin typeface="Times New Roman"/>
                <a:cs typeface="Times New Roman"/>
              </a:rPr>
              <a:t>Tools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you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know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love: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Python,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Java,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PHP,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Go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</a:t>
            </a:r>
            <a:r>
              <a:rPr sz="2400" dirty="0">
                <a:latin typeface="Times New Roman"/>
                <a:cs typeface="Times New Roman"/>
              </a:rPr>
              <a:t> Cloud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SQL.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ts val="2305"/>
              </a:lnSpc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Used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millions: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Snapchat,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Rovio,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 Khan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Academy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run </a:t>
            </a:r>
            <a:r>
              <a:rPr sz="2400" spc="-5" dirty="0">
                <a:latin typeface="Times New Roman"/>
                <a:cs typeface="Times New Roman"/>
              </a:rPr>
              <a:t>on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</a:t>
            </a:r>
            <a:r>
              <a:rPr sz="2400" spc="-5" dirty="0">
                <a:latin typeface="Times New Roman"/>
                <a:cs typeface="Times New Roman"/>
              </a:rPr>
              <a:t> Engine.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ts val="2305"/>
              </a:lnSpc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Build</a:t>
            </a:r>
            <a:r>
              <a:rPr sz="2400" dirty="0">
                <a:latin typeface="Times New Roman"/>
                <a:cs typeface="Times New Roman"/>
              </a:rPr>
              <a:t> 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deploy: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worrying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about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DBAs,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servers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load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balancers.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ts val="2305"/>
              </a:lnSpc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ca</a:t>
            </a:r>
            <a:r>
              <a:rPr sz="2400" dirty="0">
                <a:latin typeface="Times New Roman"/>
                <a:cs typeface="Times New Roman"/>
              </a:rPr>
              <a:t>le: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Auto 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spc="-15" dirty="0">
                <a:latin typeface="Times New Roman"/>
                <a:cs typeface="Times New Roman"/>
              </a:rPr>
              <a:t>c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le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7 bi</a:t>
            </a:r>
            <a:r>
              <a:rPr sz="2400" spc="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-2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qu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sts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</a:t>
            </a:r>
            <a:r>
              <a:rPr sz="2400" spc="-10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-240" dirty="0">
                <a:latin typeface="Times New Roman"/>
                <a:cs typeface="Times New Roman"/>
              </a:rPr>
              <a:t>y</a:t>
            </a:r>
            <a:r>
              <a:rPr sz="240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ts val="2590"/>
              </a:lnSpc>
              <a:buFont typeface="Arial MT"/>
              <a:buChar char="•"/>
              <a:tabLst>
                <a:tab pos="241300" algn="l"/>
              </a:tabLst>
            </a:pPr>
            <a:r>
              <a:rPr sz="2400" spc="-55" dirty="0">
                <a:latin typeface="Times New Roman"/>
                <a:cs typeface="Times New Roman"/>
              </a:rPr>
              <a:t>Type: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Web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development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49076" y="6592121"/>
            <a:ext cx="58737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U3.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117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91225-658B-1D4E-0CA4-8FFA870DA69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117</a:t>
            </a:fld>
            <a:endParaRPr spc="-5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2877" y="0"/>
            <a:ext cx="56642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none" spc="75" dirty="0"/>
              <a:t>Google</a:t>
            </a:r>
            <a:r>
              <a:rPr sz="3600" u="none" spc="-90" dirty="0"/>
              <a:t> </a:t>
            </a:r>
            <a:r>
              <a:rPr sz="3600" u="none" spc="135" dirty="0"/>
              <a:t>App</a:t>
            </a:r>
            <a:r>
              <a:rPr sz="3600" u="none" spc="-130" dirty="0"/>
              <a:t> </a:t>
            </a:r>
            <a:r>
              <a:rPr sz="3600" u="none" spc="-85" dirty="0"/>
              <a:t>Engine..(Contd)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2334767" y="612648"/>
            <a:ext cx="3298190" cy="826135"/>
          </a:xfrm>
          <a:custGeom>
            <a:avLst/>
            <a:gdLst/>
            <a:ahLst/>
            <a:cxnLst/>
            <a:rect l="l" t="t" r="r" b="b"/>
            <a:pathLst>
              <a:path w="3298190" h="826135">
                <a:moveTo>
                  <a:pt x="0" y="82550"/>
                </a:moveTo>
                <a:lnTo>
                  <a:pt x="6486" y="50417"/>
                </a:lnTo>
                <a:lnTo>
                  <a:pt x="24177" y="24177"/>
                </a:lnTo>
                <a:lnTo>
                  <a:pt x="50417" y="6486"/>
                </a:lnTo>
                <a:lnTo>
                  <a:pt x="82550" y="0"/>
                </a:lnTo>
                <a:lnTo>
                  <a:pt x="3215385" y="0"/>
                </a:lnTo>
                <a:lnTo>
                  <a:pt x="3247518" y="6486"/>
                </a:lnTo>
                <a:lnTo>
                  <a:pt x="3273758" y="24177"/>
                </a:lnTo>
                <a:lnTo>
                  <a:pt x="3291449" y="50417"/>
                </a:lnTo>
                <a:lnTo>
                  <a:pt x="3297935" y="82550"/>
                </a:lnTo>
                <a:lnTo>
                  <a:pt x="3297935" y="743457"/>
                </a:lnTo>
                <a:lnTo>
                  <a:pt x="3291449" y="775590"/>
                </a:lnTo>
                <a:lnTo>
                  <a:pt x="3273758" y="801830"/>
                </a:lnTo>
                <a:lnTo>
                  <a:pt x="3247518" y="819521"/>
                </a:lnTo>
                <a:lnTo>
                  <a:pt x="3215385" y="826007"/>
                </a:lnTo>
                <a:lnTo>
                  <a:pt x="82550" y="826007"/>
                </a:lnTo>
                <a:lnTo>
                  <a:pt x="50417" y="819521"/>
                </a:lnTo>
                <a:lnTo>
                  <a:pt x="24177" y="801830"/>
                </a:lnTo>
                <a:lnTo>
                  <a:pt x="6486" y="775590"/>
                </a:lnTo>
                <a:lnTo>
                  <a:pt x="0" y="743457"/>
                </a:lnTo>
                <a:lnTo>
                  <a:pt x="0" y="82550"/>
                </a:lnTo>
                <a:close/>
              </a:path>
            </a:pathLst>
          </a:custGeom>
          <a:ln w="24383">
            <a:solidFill>
              <a:srgbClr val="AD47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71035" y="1501775"/>
            <a:ext cx="143510" cy="14223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221992" y="1712976"/>
            <a:ext cx="3761740" cy="850900"/>
          </a:xfrm>
          <a:custGeom>
            <a:avLst/>
            <a:gdLst/>
            <a:ahLst/>
            <a:cxnLst/>
            <a:rect l="l" t="t" r="r" b="b"/>
            <a:pathLst>
              <a:path w="3761740" h="850900">
                <a:moveTo>
                  <a:pt x="0" y="85089"/>
                </a:moveTo>
                <a:lnTo>
                  <a:pt x="6687" y="51970"/>
                </a:lnTo>
                <a:lnTo>
                  <a:pt x="24923" y="24923"/>
                </a:lnTo>
                <a:lnTo>
                  <a:pt x="51970" y="6687"/>
                </a:lnTo>
                <a:lnTo>
                  <a:pt x="85089" y="0"/>
                </a:lnTo>
                <a:lnTo>
                  <a:pt x="3676142" y="0"/>
                </a:lnTo>
                <a:lnTo>
                  <a:pt x="3709261" y="6687"/>
                </a:lnTo>
                <a:lnTo>
                  <a:pt x="3736308" y="24923"/>
                </a:lnTo>
                <a:lnTo>
                  <a:pt x="3754544" y="51970"/>
                </a:lnTo>
                <a:lnTo>
                  <a:pt x="3761231" y="85089"/>
                </a:lnTo>
                <a:lnTo>
                  <a:pt x="3761231" y="765301"/>
                </a:lnTo>
                <a:lnTo>
                  <a:pt x="3754544" y="798421"/>
                </a:lnTo>
                <a:lnTo>
                  <a:pt x="3736308" y="825468"/>
                </a:lnTo>
                <a:lnTo>
                  <a:pt x="3709261" y="843704"/>
                </a:lnTo>
                <a:lnTo>
                  <a:pt x="3676142" y="850391"/>
                </a:lnTo>
                <a:lnTo>
                  <a:pt x="85089" y="850391"/>
                </a:lnTo>
                <a:lnTo>
                  <a:pt x="51970" y="843704"/>
                </a:lnTo>
                <a:lnTo>
                  <a:pt x="24923" y="825468"/>
                </a:lnTo>
                <a:lnTo>
                  <a:pt x="6687" y="798421"/>
                </a:lnTo>
                <a:lnTo>
                  <a:pt x="0" y="765301"/>
                </a:lnTo>
                <a:lnTo>
                  <a:pt x="0" y="85089"/>
                </a:lnTo>
                <a:close/>
              </a:path>
            </a:pathLst>
          </a:custGeom>
          <a:ln w="24384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70886" y="1754886"/>
            <a:ext cx="3660775" cy="7188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algn="ctr">
              <a:lnSpc>
                <a:spcPct val="91900"/>
              </a:lnSpc>
              <a:spcBef>
                <a:spcPts val="260"/>
              </a:spcBef>
            </a:pPr>
            <a:r>
              <a:rPr sz="1600" spc="-5" dirty="0">
                <a:latin typeface="Calibri"/>
                <a:cs typeface="Calibri"/>
              </a:rPr>
              <a:t>Don’t</a:t>
            </a:r>
            <a:r>
              <a:rPr sz="1600" spc="-15" dirty="0">
                <a:latin typeface="Calibri"/>
                <a:cs typeface="Calibri"/>
              </a:rPr>
              <a:t> have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to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worry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about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buying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servers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or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load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balancers,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Google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handles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all</a:t>
            </a:r>
            <a:r>
              <a:rPr sz="1600" spc="-10" dirty="0">
                <a:latin typeface="Calibri"/>
                <a:cs typeface="Calibri"/>
              </a:rPr>
              <a:t> heavy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lifting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for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you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0146" y="2630297"/>
            <a:ext cx="143510" cy="16446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2106167" y="2865120"/>
            <a:ext cx="3758565" cy="826135"/>
          </a:xfrm>
          <a:custGeom>
            <a:avLst/>
            <a:gdLst/>
            <a:ahLst/>
            <a:cxnLst/>
            <a:rect l="l" t="t" r="r" b="b"/>
            <a:pathLst>
              <a:path w="3758565" h="826135">
                <a:moveTo>
                  <a:pt x="0" y="82550"/>
                </a:moveTo>
                <a:lnTo>
                  <a:pt x="6486" y="50417"/>
                </a:lnTo>
                <a:lnTo>
                  <a:pt x="24177" y="24177"/>
                </a:lnTo>
                <a:lnTo>
                  <a:pt x="50417" y="6486"/>
                </a:lnTo>
                <a:lnTo>
                  <a:pt x="82550" y="0"/>
                </a:lnTo>
                <a:lnTo>
                  <a:pt x="3675633" y="0"/>
                </a:lnTo>
                <a:lnTo>
                  <a:pt x="3707766" y="6486"/>
                </a:lnTo>
                <a:lnTo>
                  <a:pt x="3734006" y="24177"/>
                </a:lnTo>
                <a:lnTo>
                  <a:pt x="3751697" y="50417"/>
                </a:lnTo>
                <a:lnTo>
                  <a:pt x="3758183" y="82550"/>
                </a:lnTo>
                <a:lnTo>
                  <a:pt x="3758183" y="743457"/>
                </a:lnTo>
                <a:lnTo>
                  <a:pt x="3751697" y="775590"/>
                </a:lnTo>
                <a:lnTo>
                  <a:pt x="3734006" y="801830"/>
                </a:lnTo>
                <a:lnTo>
                  <a:pt x="3707766" y="819521"/>
                </a:lnTo>
                <a:lnTo>
                  <a:pt x="3675633" y="826007"/>
                </a:lnTo>
                <a:lnTo>
                  <a:pt x="82550" y="826007"/>
                </a:lnTo>
                <a:lnTo>
                  <a:pt x="50417" y="819521"/>
                </a:lnTo>
                <a:lnTo>
                  <a:pt x="24177" y="801830"/>
                </a:lnTo>
                <a:lnTo>
                  <a:pt x="6486" y="775590"/>
                </a:lnTo>
                <a:lnTo>
                  <a:pt x="0" y="743457"/>
                </a:lnTo>
                <a:lnTo>
                  <a:pt x="0" y="82550"/>
                </a:lnTo>
                <a:close/>
              </a:path>
            </a:pathLst>
          </a:custGeom>
          <a:ln w="24384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143125" y="2896362"/>
            <a:ext cx="3679190" cy="7188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algn="ctr">
              <a:lnSpc>
                <a:spcPct val="91900"/>
              </a:lnSpc>
              <a:spcBef>
                <a:spcPts val="260"/>
              </a:spcBef>
            </a:pPr>
            <a:r>
              <a:rPr sz="1600" spc="-10" dirty="0">
                <a:latin typeface="Calibri"/>
                <a:cs typeface="Calibri"/>
              </a:rPr>
              <a:t>Automatically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allocates</a:t>
            </a:r>
            <a:r>
              <a:rPr sz="1600" spc="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more </a:t>
            </a:r>
            <a:r>
              <a:rPr sz="1600" spc="-15" dirty="0">
                <a:latin typeface="Calibri"/>
                <a:cs typeface="Calibri"/>
              </a:rPr>
              <a:t>resources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for 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web application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to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handle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additional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demand.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13632" y="3764279"/>
            <a:ext cx="143255" cy="143256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2106167" y="3980688"/>
            <a:ext cx="3758565" cy="822960"/>
          </a:xfrm>
          <a:custGeom>
            <a:avLst/>
            <a:gdLst/>
            <a:ahLst/>
            <a:cxnLst/>
            <a:rect l="l" t="t" r="r" b="b"/>
            <a:pathLst>
              <a:path w="3758565" h="822960">
                <a:moveTo>
                  <a:pt x="0" y="82295"/>
                </a:moveTo>
                <a:lnTo>
                  <a:pt x="6465" y="50256"/>
                </a:lnTo>
                <a:lnTo>
                  <a:pt x="24098" y="24098"/>
                </a:lnTo>
                <a:lnTo>
                  <a:pt x="50256" y="6465"/>
                </a:lnTo>
                <a:lnTo>
                  <a:pt x="82295" y="0"/>
                </a:lnTo>
                <a:lnTo>
                  <a:pt x="3675887" y="0"/>
                </a:lnTo>
                <a:lnTo>
                  <a:pt x="3707927" y="6465"/>
                </a:lnTo>
                <a:lnTo>
                  <a:pt x="3734085" y="24098"/>
                </a:lnTo>
                <a:lnTo>
                  <a:pt x="3751718" y="50256"/>
                </a:lnTo>
                <a:lnTo>
                  <a:pt x="3758183" y="82295"/>
                </a:lnTo>
                <a:lnTo>
                  <a:pt x="3758183" y="740663"/>
                </a:lnTo>
                <a:lnTo>
                  <a:pt x="3751718" y="772703"/>
                </a:lnTo>
                <a:lnTo>
                  <a:pt x="3734085" y="798861"/>
                </a:lnTo>
                <a:lnTo>
                  <a:pt x="3707927" y="816494"/>
                </a:lnTo>
                <a:lnTo>
                  <a:pt x="3675887" y="822960"/>
                </a:lnTo>
                <a:lnTo>
                  <a:pt x="82295" y="822960"/>
                </a:lnTo>
                <a:lnTo>
                  <a:pt x="50256" y="816494"/>
                </a:lnTo>
                <a:lnTo>
                  <a:pt x="24098" y="798861"/>
                </a:lnTo>
                <a:lnTo>
                  <a:pt x="6465" y="772703"/>
                </a:lnTo>
                <a:lnTo>
                  <a:pt x="0" y="740663"/>
                </a:lnTo>
                <a:lnTo>
                  <a:pt x="0" y="82295"/>
                </a:lnTo>
                <a:close/>
              </a:path>
            </a:pathLst>
          </a:custGeom>
          <a:ln w="24384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68092" y="4121658"/>
            <a:ext cx="3430270" cy="496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850"/>
              </a:lnSpc>
              <a:spcBef>
                <a:spcPts val="105"/>
              </a:spcBef>
            </a:pPr>
            <a:r>
              <a:rPr sz="1600" dirty="0">
                <a:latin typeface="Calibri"/>
                <a:cs typeface="Calibri"/>
              </a:rPr>
              <a:t>App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Engine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best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for </a:t>
            </a:r>
            <a:r>
              <a:rPr sz="1600" spc="-5" dirty="0">
                <a:latin typeface="Calibri"/>
                <a:cs typeface="Calibri"/>
              </a:rPr>
              <a:t>simple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applications</a:t>
            </a:r>
            <a:endParaRPr sz="1600">
              <a:latin typeface="Calibri"/>
              <a:cs typeface="Calibri"/>
            </a:endParaRPr>
          </a:p>
          <a:p>
            <a:pPr marL="635" algn="ctr">
              <a:lnSpc>
                <a:spcPts val="1850"/>
              </a:lnSpc>
            </a:pPr>
            <a:r>
              <a:rPr sz="1600" spc="-10" dirty="0">
                <a:latin typeface="Calibri"/>
                <a:cs typeface="Calibri"/>
              </a:rPr>
              <a:t>that</a:t>
            </a:r>
            <a:r>
              <a:rPr sz="1600" spc="-5" dirty="0">
                <a:latin typeface="Calibri"/>
                <a:cs typeface="Calibri"/>
              </a:rPr>
              <a:t> plan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on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staying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simple.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56247" y="612648"/>
            <a:ext cx="3298190" cy="826135"/>
          </a:xfrm>
          <a:custGeom>
            <a:avLst/>
            <a:gdLst/>
            <a:ahLst/>
            <a:cxnLst/>
            <a:rect l="l" t="t" r="r" b="b"/>
            <a:pathLst>
              <a:path w="3298190" h="826135">
                <a:moveTo>
                  <a:pt x="0" y="82550"/>
                </a:moveTo>
                <a:lnTo>
                  <a:pt x="6486" y="50417"/>
                </a:lnTo>
                <a:lnTo>
                  <a:pt x="24177" y="24177"/>
                </a:lnTo>
                <a:lnTo>
                  <a:pt x="50417" y="6486"/>
                </a:lnTo>
                <a:lnTo>
                  <a:pt x="82550" y="0"/>
                </a:lnTo>
                <a:lnTo>
                  <a:pt x="3215385" y="0"/>
                </a:lnTo>
                <a:lnTo>
                  <a:pt x="3247518" y="6486"/>
                </a:lnTo>
                <a:lnTo>
                  <a:pt x="3273758" y="24177"/>
                </a:lnTo>
                <a:lnTo>
                  <a:pt x="3291449" y="50417"/>
                </a:lnTo>
                <a:lnTo>
                  <a:pt x="3297935" y="82550"/>
                </a:lnTo>
                <a:lnTo>
                  <a:pt x="3297935" y="743457"/>
                </a:lnTo>
                <a:lnTo>
                  <a:pt x="3291449" y="775590"/>
                </a:lnTo>
                <a:lnTo>
                  <a:pt x="3273758" y="801830"/>
                </a:lnTo>
                <a:lnTo>
                  <a:pt x="3247518" y="819521"/>
                </a:lnTo>
                <a:lnTo>
                  <a:pt x="3215385" y="826007"/>
                </a:lnTo>
                <a:lnTo>
                  <a:pt x="82550" y="826007"/>
                </a:lnTo>
                <a:lnTo>
                  <a:pt x="50417" y="819521"/>
                </a:lnTo>
                <a:lnTo>
                  <a:pt x="24177" y="801830"/>
                </a:lnTo>
                <a:lnTo>
                  <a:pt x="6486" y="775590"/>
                </a:lnTo>
                <a:lnTo>
                  <a:pt x="0" y="743457"/>
                </a:lnTo>
                <a:lnTo>
                  <a:pt x="0" y="82550"/>
                </a:lnTo>
                <a:close/>
              </a:path>
            </a:pathLst>
          </a:custGeom>
          <a:ln w="24383">
            <a:solidFill>
              <a:srgbClr val="AD47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989579" y="646556"/>
            <a:ext cx="627507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177029" algn="l"/>
              </a:tabLst>
            </a:pPr>
            <a:r>
              <a:rPr sz="4000" spc="-5" dirty="0">
                <a:latin typeface="Calibri"/>
                <a:cs typeface="Calibri"/>
              </a:rPr>
              <a:t>S</a:t>
            </a:r>
            <a:r>
              <a:rPr sz="4000" spc="10" dirty="0">
                <a:latin typeface="Calibri"/>
                <a:cs typeface="Calibri"/>
              </a:rPr>
              <a:t>t</a:t>
            </a:r>
            <a:r>
              <a:rPr sz="4000" spc="-55" dirty="0">
                <a:latin typeface="Calibri"/>
                <a:cs typeface="Calibri"/>
              </a:rPr>
              <a:t>r</a:t>
            </a:r>
            <a:r>
              <a:rPr sz="4000" dirty="0">
                <a:latin typeface="Calibri"/>
                <a:cs typeface="Calibri"/>
              </a:rPr>
              <a:t>en</a:t>
            </a:r>
            <a:r>
              <a:rPr sz="4000" spc="-55" dirty="0">
                <a:latin typeface="Calibri"/>
                <a:cs typeface="Calibri"/>
              </a:rPr>
              <a:t>g</a:t>
            </a:r>
            <a:r>
              <a:rPr sz="4000" dirty="0">
                <a:latin typeface="Calibri"/>
                <a:cs typeface="Calibri"/>
              </a:rPr>
              <a:t>t</a:t>
            </a:r>
            <a:r>
              <a:rPr sz="4000" spc="5" dirty="0">
                <a:latin typeface="Calibri"/>
                <a:cs typeface="Calibri"/>
              </a:rPr>
              <a:t>h</a:t>
            </a:r>
            <a:r>
              <a:rPr sz="4000" dirty="0">
                <a:latin typeface="Calibri"/>
                <a:cs typeface="Calibri"/>
              </a:rPr>
              <a:t>s	</a:t>
            </a:r>
            <a:r>
              <a:rPr sz="4000" spc="-130" dirty="0">
                <a:latin typeface="Calibri"/>
                <a:cs typeface="Calibri"/>
              </a:rPr>
              <a:t>W</a:t>
            </a:r>
            <a:r>
              <a:rPr sz="4000" dirty="0">
                <a:latin typeface="Calibri"/>
                <a:cs typeface="Calibri"/>
              </a:rPr>
              <a:t>eakness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35111" y="1511808"/>
            <a:ext cx="143256" cy="143255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6324600" y="1728216"/>
            <a:ext cx="3761740" cy="822960"/>
          </a:xfrm>
          <a:custGeom>
            <a:avLst/>
            <a:gdLst/>
            <a:ahLst/>
            <a:cxnLst/>
            <a:rect l="l" t="t" r="r" b="b"/>
            <a:pathLst>
              <a:path w="3761740" h="822960">
                <a:moveTo>
                  <a:pt x="0" y="82296"/>
                </a:moveTo>
                <a:lnTo>
                  <a:pt x="6465" y="50256"/>
                </a:lnTo>
                <a:lnTo>
                  <a:pt x="24098" y="24098"/>
                </a:lnTo>
                <a:lnTo>
                  <a:pt x="50256" y="6465"/>
                </a:lnTo>
                <a:lnTo>
                  <a:pt x="82296" y="0"/>
                </a:lnTo>
                <a:lnTo>
                  <a:pt x="3678935" y="0"/>
                </a:lnTo>
                <a:lnTo>
                  <a:pt x="3710975" y="6465"/>
                </a:lnTo>
                <a:lnTo>
                  <a:pt x="3737133" y="24098"/>
                </a:lnTo>
                <a:lnTo>
                  <a:pt x="3754766" y="50256"/>
                </a:lnTo>
                <a:lnTo>
                  <a:pt x="3761231" y="82296"/>
                </a:lnTo>
                <a:lnTo>
                  <a:pt x="3761231" y="740663"/>
                </a:lnTo>
                <a:lnTo>
                  <a:pt x="3754766" y="772703"/>
                </a:lnTo>
                <a:lnTo>
                  <a:pt x="3737133" y="798861"/>
                </a:lnTo>
                <a:lnTo>
                  <a:pt x="3710975" y="816494"/>
                </a:lnTo>
                <a:lnTo>
                  <a:pt x="3678935" y="822960"/>
                </a:lnTo>
                <a:lnTo>
                  <a:pt x="82296" y="822960"/>
                </a:lnTo>
                <a:lnTo>
                  <a:pt x="50256" y="816494"/>
                </a:lnTo>
                <a:lnTo>
                  <a:pt x="24098" y="798861"/>
                </a:lnTo>
                <a:lnTo>
                  <a:pt x="6465" y="772703"/>
                </a:lnTo>
                <a:lnTo>
                  <a:pt x="0" y="740663"/>
                </a:lnTo>
                <a:lnTo>
                  <a:pt x="0" y="82296"/>
                </a:lnTo>
                <a:close/>
              </a:path>
            </a:pathLst>
          </a:custGeom>
          <a:ln w="24384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469507" y="1867357"/>
            <a:ext cx="3476625" cy="4965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850"/>
              </a:lnSpc>
              <a:spcBef>
                <a:spcPts val="110"/>
              </a:spcBef>
            </a:pPr>
            <a:r>
              <a:rPr sz="1600" spc="5" dirty="0">
                <a:latin typeface="Calibri"/>
                <a:cs typeface="Calibri"/>
              </a:rPr>
              <a:t>App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Engine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like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data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store.</a:t>
            </a:r>
            <a:r>
              <a:rPr sz="1600" spc="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It</a:t>
            </a:r>
            <a:r>
              <a:rPr sz="1600" spc="-10" dirty="0">
                <a:latin typeface="Calibri"/>
                <a:cs typeface="Calibri"/>
              </a:rPr>
              <a:t> won’t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do</a:t>
            </a:r>
            <a:endParaRPr sz="1600">
              <a:latin typeface="Calibri"/>
              <a:cs typeface="Calibri"/>
            </a:endParaRPr>
          </a:p>
          <a:p>
            <a:pPr marL="64135">
              <a:lnSpc>
                <a:spcPts val="1850"/>
              </a:lnSpc>
            </a:pP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complex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things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that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Oracle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will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allow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35111" y="2624327"/>
            <a:ext cx="143256" cy="143256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6324600" y="2840735"/>
            <a:ext cx="3761740" cy="1252855"/>
          </a:xfrm>
          <a:custGeom>
            <a:avLst/>
            <a:gdLst/>
            <a:ahLst/>
            <a:cxnLst/>
            <a:rect l="l" t="t" r="r" b="b"/>
            <a:pathLst>
              <a:path w="3761740" h="1252854">
                <a:moveTo>
                  <a:pt x="0" y="125222"/>
                </a:moveTo>
                <a:lnTo>
                  <a:pt x="9850" y="76509"/>
                </a:lnTo>
                <a:lnTo>
                  <a:pt x="36702" y="36703"/>
                </a:lnTo>
                <a:lnTo>
                  <a:pt x="76509" y="9850"/>
                </a:lnTo>
                <a:lnTo>
                  <a:pt x="125222" y="0"/>
                </a:lnTo>
                <a:lnTo>
                  <a:pt x="3636009" y="0"/>
                </a:lnTo>
                <a:lnTo>
                  <a:pt x="3684722" y="9850"/>
                </a:lnTo>
                <a:lnTo>
                  <a:pt x="3724529" y="36702"/>
                </a:lnTo>
                <a:lnTo>
                  <a:pt x="3751381" y="76509"/>
                </a:lnTo>
                <a:lnTo>
                  <a:pt x="3761231" y="125222"/>
                </a:lnTo>
                <a:lnTo>
                  <a:pt x="3761231" y="1127506"/>
                </a:lnTo>
                <a:lnTo>
                  <a:pt x="3751381" y="1176218"/>
                </a:lnTo>
                <a:lnTo>
                  <a:pt x="3724529" y="1216025"/>
                </a:lnTo>
                <a:lnTo>
                  <a:pt x="3684722" y="1242877"/>
                </a:lnTo>
                <a:lnTo>
                  <a:pt x="3636009" y="1252727"/>
                </a:lnTo>
                <a:lnTo>
                  <a:pt x="125222" y="1252727"/>
                </a:lnTo>
                <a:lnTo>
                  <a:pt x="76509" y="1242877"/>
                </a:lnTo>
                <a:lnTo>
                  <a:pt x="36703" y="1216025"/>
                </a:lnTo>
                <a:lnTo>
                  <a:pt x="9850" y="1176218"/>
                </a:lnTo>
                <a:lnTo>
                  <a:pt x="0" y="1127506"/>
                </a:lnTo>
                <a:lnTo>
                  <a:pt x="0" y="125222"/>
                </a:lnTo>
                <a:close/>
              </a:path>
            </a:pathLst>
          </a:custGeom>
          <a:ln w="24383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408801" y="3196208"/>
            <a:ext cx="3598545" cy="496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850"/>
              </a:lnSpc>
              <a:spcBef>
                <a:spcPts val="105"/>
              </a:spcBef>
            </a:pPr>
            <a:r>
              <a:rPr sz="1600" spc="-5" dirty="0">
                <a:latin typeface="Calibri"/>
                <a:cs typeface="Calibri"/>
              </a:rPr>
              <a:t>Does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not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support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'naked'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domains</a:t>
            </a:r>
            <a:r>
              <a:rPr sz="1600" spc="-10" dirty="0">
                <a:latin typeface="Calibri"/>
                <a:cs typeface="Calibri"/>
              </a:rPr>
              <a:t> (without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ts val="1850"/>
              </a:lnSpc>
            </a:pPr>
            <a:r>
              <a:rPr sz="1600" spc="5" dirty="0">
                <a:latin typeface="Calibri"/>
                <a:cs typeface="Calibri"/>
              </a:rPr>
              <a:t>www)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like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http://example.com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35111" y="4166615"/>
            <a:ext cx="143256" cy="143256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6324600" y="4383023"/>
            <a:ext cx="3761740" cy="822960"/>
          </a:xfrm>
          <a:custGeom>
            <a:avLst/>
            <a:gdLst/>
            <a:ahLst/>
            <a:cxnLst/>
            <a:rect l="l" t="t" r="r" b="b"/>
            <a:pathLst>
              <a:path w="3761740" h="822960">
                <a:moveTo>
                  <a:pt x="0" y="82295"/>
                </a:moveTo>
                <a:lnTo>
                  <a:pt x="6465" y="50256"/>
                </a:lnTo>
                <a:lnTo>
                  <a:pt x="24098" y="24098"/>
                </a:lnTo>
                <a:lnTo>
                  <a:pt x="50256" y="6465"/>
                </a:lnTo>
                <a:lnTo>
                  <a:pt x="82296" y="0"/>
                </a:lnTo>
                <a:lnTo>
                  <a:pt x="3678935" y="0"/>
                </a:lnTo>
                <a:lnTo>
                  <a:pt x="3710975" y="6465"/>
                </a:lnTo>
                <a:lnTo>
                  <a:pt x="3737133" y="24098"/>
                </a:lnTo>
                <a:lnTo>
                  <a:pt x="3754766" y="50256"/>
                </a:lnTo>
                <a:lnTo>
                  <a:pt x="3761231" y="82295"/>
                </a:lnTo>
                <a:lnTo>
                  <a:pt x="3761231" y="740663"/>
                </a:lnTo>
                <a:lnTo>
                  <a:pt x="3754766" y="772703"/>
                </a:lnTo>
                <a:lnTo>
                  <a:pt x="3737133" y="798861"/>
                </a:lnTo>
                <a:lnTo>
                  <a:pt x="3710975" y="816494"/>
                </a:lnTo>
                <a:lnTo>
                  <a:pt x="3678935" y="822959"/>
                </a:lnTo>
                <a:lnTo>
                  <a:pt x="82296" y="822959"/>
                </a:lnTo>
                <a:lnTo>
                  <a:pt x="50256" y="816494"/>
                </a:lnTo>
                <a:lnTo>
                  <a:pt x="24098" y="798861"/>
                </a:lnTo>
                <a:lnTo>
                  <a:pt x="6465" y="772703"/>
                </a:lnTo>
                <a:lnTo>
                  <a:pt x="0" y="740663"/>
                </a:lnTo>
                <a:lnTo>
                  <a:pt x="0" y="82295"/>
                </a:lnTo>
                <a:close/>
              </a:path>
            </a:pathLst>
          </a:custGeom>
          <a:ln w="24384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365494" y="4412996"/>
            <a:ext cx="3684270" cy="7188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065" marR="5080" indent="-3810" algn="ctr">
              <a:lnSpc>
                <a:spcPct val="91900"/>
              </a:lnSpc>
              <a:spcBef>
                <a:spcPts val="260"/>
              </a:spcBef>
            </a:pPr>
            <a:r>
              <a:rPr sz="1600" spc="-30" dirty="0">
                <a:latin typeface="Calibri"/>
                <a:cs typeface="Calibri"/>
              </a:rPr>
              <a:t>Your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app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has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to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pretty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efficient,</a:t>
            </a:r>
            <a:r>
              <a:rPr sz="1600" spc="6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because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5" dirty="0">
                <a:latin typeface="Calibri"/>
                <a:cs typeface="Calibri"/>
              </a:rPr>
              <a:t>App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Engine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will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kill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any thread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that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takes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too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long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to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run.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35111" y="5279135"/>
            <a:ext cx="143256" cy="143255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6324600" y="5495544"/>
            <a:ext cx="3761740" cy="826135"/>
          </a:xfrm>
          <a:custGeom>
            <a:avLst/>
            <a:gdLst/>
            <a:ahLst/>
            <a:cxnLst/>
            <a:rect l="l" t="t" r="r" b="b"/>
            <a:pathLst>
              <a:path w="3761740" h="826135">
                <a:moveTo>
                  <a:pt x="0" y="82549"/>
                </a:moveTo>
                <a:lnTo>
                  <a:pt x="6486" y="50417"/>
                </a:lnTo>
                <a:lnTo>
                  <a:pt x="24177" y="24177"/>
                </a:lnTo>
                <a:lnTo>
                  <a:pt x="50417" y="6486"/>
                </a:lnTo>
                <a:lnTo>
                  <a:pt x="82550" y="0"/>
                </a:lnTo>
                <a:lnTo>
                  <a:pt x="3678681" y="0"/>
                </a:lnTo>
                <a:lnTo>
                  <a:pt x="3710814" y="6486"/>
                </a:lnTo>
                <a:lnTo>
                  <a:pt x="3737054" y="24177"/>
                </a:lnTo>
                <a:lnTo>
                  <a:pt x="3754745" y="50417"/>
                </a:lnTo>
                <a:lnTo>
                  <a:pt x="3761231" y="82549"/>
                </a:lnTo>
                <a:lnTo>
                  <a:pt x="3761231" y="743407"/>
                </a:lnTo>
                <a:lnTo>
                  <a:pt x="3754745" y="775558"/>
                </a:lnTo>
                <a:lnTo>
                  <a:pt x="3737054" y="801814"/>
                </a:lnTo>
                <a:lnTo>
                  <a:pt x="3710814" y="819516"/>
                </a:lnTo>
                <a:lnTo>
                  <a:pt x="3678681" y="826007"/>
                </a:lnTo>
                <a:lnTo>
                  <a:pt x="82550" y="826007"/>
                </a:lnTo>
                <a:lnTo>
                  <a:pt x="50417" y="819516"/>
                </a:lnTo>
                <a:lnTo>
                  <a:pt x="24177" y="801814"/>
                </a:lnTo>
                <a:lnTo>
                  <a:pt x="6486" y="775558"/>
                </a:lnTo>
                <a:lnTo>
                  <a:pt x="0" y="743407"/>
                </a:lnTo>
                <a:lnTo>
                  <a:pt x="0" y="82549"/>
                </a:lnTo>
                <a:close/>
              </a:path>
            </a:pathLst>
          </a:custGeom>
          <a:ln w="24384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362446" y="5526735"/>
            <a:ext cx="3684904" cy="7188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46355" algn="ctr">
              <a:lnSpc>
                <a:spcPct val="91900"/>
              </a:lnSpc>
              <a:spcBef>
                <a:spcPts val="260"/>
              </a:spcBef>
            </a:pPr>
            <a:r>
              <a:rPr sz="1600" spc="-5" dirty="0">
                <a:latin typeface="Calibri"/>
                <a:cs typeface="Calibri"/>
              </a:rPr>
              <a:t>Google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says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reserves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right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to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“pre-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screen,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30" dirty="0">
                <a:latin typeface="Calibri"/>
                <a:cs typeface="Calibri"/>
              </a:rPr>
              <a:t>review,</a:t>
            </a:r>
            <a:r>
              <a:rPr sz="1600" spc="5" dirty="0">
                <a:latin typeface="Calibri"/>
                <a:cs typeface="Calibri"/>
              </a:rPr>
              <a:t> flag,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30" dirty="0">
                <a:latin typeface="Calibri"/>
                <a:cs typeface="Calibri"/>
              </a:rPr>
              <a:t>filter,</a:t>
            </a:r>
            <a:r>
              <a:rPr sz="1600" spc="5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modify,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refuse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or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remove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any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or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all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Content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from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5" dirty="0">
                <a:latin typeface="Calibri"/>
                <a:cs typeface="Calibri"/>
              </a:rPr>
              <a:t>Service.”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6369" y="4870703"/>
            <a:ext cx="1544073" cy="137160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1149076" y="6592121"/>
            <a:ext cx="58737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U3.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118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796F7EBF-4F77-F6FC-FC46-3369DC48C7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118</a:t>
            </a:fld>
            <a:endParaRPr spc="-5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9164" y="442925"/>
            <a:ext cx="959929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u="none" spc="-10" dirty="0">
                <a:solidFill>
                  <a:srgbClr val="000000"/>
                </a:solidFill>
                <a:latin typeface="Calibri"/>
                <a:cs typeface="Calibri"/>
              </a:rPr>
              <a:t>Some</a:t>
            </a:r>
            <a:r>
              <a:rPr sz="3200" u="none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u="none" spc="-10" dirty="0">
                <a:solidFill>
                  <a:srgbClr val="000000"/>
                </a:solidFill>
                <a:latin typeface="Calibri"/>
                <a:cs typeface="Calibri"/>
              </a:rPr>
              <a:t>Commercial-Oriented</a:t>
            </a:r>
            <a:r>
              <a:rPr sz="3200" u="none" spc="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u="none" spc="-5" dirty="0">
                <a:solidFill>
                  <a:srgbClr val="000000"/>
                </a:solidFill>
                <a:latin typeface="Calibri"/>
                <a:cs typeface="Calibri"/>
              </a:rPr>
              <a:t>Cloud</a:t>
            </a:r>
            <a:r>
              <a:rPr sz="3200" u="none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u="none" spc="-10" dirty="0">
                <a:solidFill>
                  <a:srgbClr val="000000"/>
                </a:solidFill>
                <a:latin typeface="Calibri"/>
                <a:cs typeface="Calibri"/>
              </a:rPr>
              <a:t>platforms/technologies</a:t>
            </a:r>
            <a:endParaRPr sz="32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51553"/>
              </p:ext>
            </p:extLst>
          </p:nvPr>
        </p:nvGraphicFramePr>
        <p:xfrm>
          <a:off x="1891562" y="1295400"/>
          <a:ext cx="8850627" cy="5206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13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2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97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1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1151">
                <a:tc>
                  <a:txBody>
                    <a:bodyPr/>
                    <a:lstStyle/>
                    <a:p>
                      <a:pPr marL="91440" marR="586105" indent="3987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b="1" spc="-10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400" b="1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4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400" b="1" spc="-1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400" b="1" dirty="0">
                          <a:latin typeface="Times New Roman"/>
                          <a:cs typeface="Times New Roman"/>
                        </a:rPr>
                        <a:t>em  </a:t>
                      </a:r>
                      <a:r>
                        <a:rPr sz="1400" b="1" spc="-15" dirty="0">
                          <a:latin typeface="Times New Roman"/>
                          <a:cs typeface="Times New Roman"/>
                        </a:rPr>
                        <a:t>Property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0EBF8"/>
                    </a:solidFill>
                  </a:tcPr>
                </a:tc>
                <a:tc>
                  <a:txBody>
                    <a:bodyPr/>
                    <a:lstStyle/>
                    <a:p>
                      <a:pPr marL="574040" marR="564515" indent="6985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400" b="1" u="sng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Amazon </a:t>
                      </a:r>
                      <a:r>
                        <a:rPr sz="14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spc="-5" dirty="0">
                          <a:latin typeface="Times New Roman"/>
                          <a:cs typeface="Times New Roman"/>
                        </a:rPr>
                        <a:t>EC2</a:t>
                      </a:r>
                      <a:r>
                        <a:rPr sz="14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spc="-10" dirty="0"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1400" b="1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spc="-10" dirty="0">
                          <a:latin typeface="Times New Roman"/>
                          <a:cs typeface="Times New Roman"/>
                        </a:rPr>
                        <a:t>S3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419100" marR="414020" indent="18542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400" b="1" u="sng" spc="-1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Google </a:t>
                      </a:r>
                      <a:r>
                        <a:rPr sz="14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dirty="0">
                          <a:latin typeface="Times New Roman"/>
                          <a:cs typeface="Times New Roman"/>
                        </a:rPr>
                        <a:t>App </a:t>
                      </a:r>
                      <a:r>
                        <a:rPr sz="1400" b="1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40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400" b="1" dirty="0">
                          <a:latin typeface="Times New Roman"/>
                          <a:cs typeface="Times New Roman"/>
                        </a:rPr>
                        <a:t>gi</a:t>
                      </a:r>
                      <a:r>
                        <a:rPr sz="1400" b="1" spc="-3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400" b="1" dirty="0">
                          <a:latin typeface="Times New Roman"/>
                          <a:cs typeface="Times New Roman"/>
                        </a:rPr>
                        <a:t>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639445" marR="487680" indent="-14033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400" b="1" u="sng" spc="2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4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ic</a:t>
                      </a:r>
                      <a:r>
                        <a:rPr sz="1400" b="1" u="sng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400" b="1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400" b="1" u="sng" spc="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400" b="1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400" b="1" u="sng" spc="1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4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t </a:t>
                      </a:r>
                      <a:r>
                        <a:rPr sz="140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spc="-25" dirty="0">
                          <a:latin typeface="Times New Roman"/>
                          <a:cs typeface="Times New Roman"/>
                        </a:rPr>
                        <a:t>Azure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681990" marR="487045" indent="-18605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400" b="1" u="sng" spc="2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4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400" b="1" u="sng" spc="-3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400" b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14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ra</a:t>
                      </a:r>
                      <a:r>
                        <a:rPr sz="1400" b="1" u="sng" spc="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400" b="1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400" b="1" u="sng" spc="1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4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t </a:t>
                      </a:r>
                      <a:r>
                        <a:rPr sz="140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spc="-20" dirty="0">
                          <a:latin typeface="Times New Roman"/>
                          <a:cs typeface="Times New Roman"/>
                        </a:rPr>
                        <a:t>Aneka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400" b="1" spc="-15" dirty="0">
                          <a:latin typeface="Times New Roman"/>
                          <a:cs typeface="Times New Roman"/>
                        </a:rPr>
                        <a:t>Focus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492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IaaS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492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IaaS/PaaS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492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IaaS/PaaS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492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PaaS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492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400" b="1" spc="-5" dirty="0">
                          <a:latin typeface="Times New Roman"/>
                          <a:cs typeface="Times New Roman"/>
                        </a:rPr>
                        <a:t>Service</a:t>
                      </a:r>
                      <a:r>
                        <a:rPr sz="1400" b="1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spc="-30" dirty="0">
                          <a:latin typeface="Times New Roman"/>
                          <a:cs typeface="Times New Roman"/>
                        </a:rPr>
                        <a:t>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46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Compute</a:t>
                      </a:r>
                      <a:r>
                        <a:rPr sz="1400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(EC2),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Storage</a:t>
                      </a:r>
                      <a:r>
                        <a:rPr sz="14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(S3)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Web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apps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46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Web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4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non-web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apps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Compute/Data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46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400" b="1" spc="-15" dirty="0">
                          <a:latin typeface="Times New Roman"/>
                          <a:cs typeface="Times New Roman"/>
                        </a:rPr>
                        <a:t>Virtualisation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46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OS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 Level:</a:t>
                      </a:r>
                      <a:r>
                        <a:rPr sz="14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Xen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46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Apps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container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46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OS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level/Hyper-V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46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Resource</a:t>
                      </a:r>
                      <a:r>
                        <a:rPr sz="14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Manager</a:t>
                      </a:r>
                      <a:r>
                        <a:rPr sz="14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and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Scheduler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64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400" b="1" spc="-15" dirty="0">
                          <a:latin typeface="Times New Roman"/>
                          <a:cs typeface="Times New Roman"/>
                        </a:rPr>
                        <a:t>Dynamic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5" dirty="0">
                          <a:latin typeface="Times New Roman"/>
                          <a:cs typeface="Times New Roman"/>
                        </a:rPr>
                        <a:t>Negotiation</a:t>
                      </a:r>
                      <a:r>
                        <a:rPr sz="1400" b="1" spc="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spc="-2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400" b="1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spc="-15" dirty="0">
                          <a:latin typeface="Times New Roman"/>
                          <a:cs typeface="Times New Roman"/>
                        </a:rPr>
                        <a:t>QoS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46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None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None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None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SLA-oriented/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Resource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Reservation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46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15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400" b="1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4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400" b="1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1400" b="1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dirty="0">
                          <a:latin typeface="Times New Roman"/>
                          <a:cs typeface="Times New Roman"/>
                        </a:rPr>
                        <a:t>Acce</a:t>
                      </a:r>
                      <a:r>
                        <a:rPr sz="1400" b="1" spc="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40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Times New Roman"/>
                          <a:cs typeface="Times New Roman"/>
                        </a:rPr>
                        <a:t>Interface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46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EC2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Command-line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Tools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46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56578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Web-based 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400" spc="10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400" spc="1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400" spc="2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400" spc="2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n 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Console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Windows</a:t>
                      </a:r>
                      <a:r>
                        <a:rPr sz="14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Azure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portal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46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Workbench,</a:t>
                      </a:r>
                      <a:r>
                        <a:rPr sz="14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Tools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75" dirty="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1400" b="1" dirty="0">
                          <a:latin typeface="Times New Roman"/>
                          <a:cs typeface="Times New Roman"/>
                        </a:rPr>
                        <a:t>eb</a:t>
                      </a:r>
                      <a:r>
                        <a:rPr sz="1400" b="1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400" b="1" spc="1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400" b="1" spc="5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40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21">
                <a:tc>
                  <a:txBody>
                    <a:bodyPr/>
                    <a:lstStyle/>
                    <a:p>
                      <a:pPr marL="91440" marR="19621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25" dirty="0">
                          <a:latin typeface="Times New Roman"/>
                          <a:cs typeface="Times New Roman"/>
                        </a:rPr>
                        <a:t>Value-added </a:t>
                      </a:r>
                      <a:r>
                        <a:rPr sz="14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spc="-5" dirty="0">
                          <a:latin typeface="Times New Roman"/>
                          <a:cs typeface="Times New Roman"/>
                        </a:rPr>
                        <a:t>Service</a:t>
                      </a:r>
                      <a:r>
                        <a:rPr sz="1400" b="1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spc="-10" dirty="0">
                          <a:latin typeface="Times New Roman"/>
                          <a:cs typeface="Times New Roman"/>
                        </a:rPr>
                        <a:t>Providers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spc="-5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spc="-5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7946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400" b="1" spc="-15" dirty="0">
                          <a:latin typeface="Times New Roman"/>
                          <a:cs typeface="Times New Roman"/>
                        </a:rPr>
                        <a:t>Programming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400" b="1" spc="-15" dirty="0">
                          <a:latin typeface="Times New Roman"/>
                          <a:cs typeface="Times New Roman"/>
                        </a:rPr>
                        <a:t>Framework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66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Amazon</a:t>
                      </a:r>
                      <a:r>
                        <a:rPr sz="14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Machine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Image</a:t>
                      </a:r>
                      <a:r>
                        <a:rPr sz="14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(AMI)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66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850" dirty="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Python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850" dirty="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.NET</a:t>
                      </a:r>
                      <a:r>
                        <a:rPr sz="14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framework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Multiple</a:t>
                      </a:r>
                      <a:r>
                        <a:rPr sz="14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App</a:t>
                      </a:r>
                      <a:r>
                        <a:rPr sz="14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models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in.NET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languages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66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897888" y="1295400"/>
            <a:ext cx="8851900" cy="0"/>
          </a:xfrm>
          <a:custGeom>
            <a:avLst/>
            <a:gdLst/>
            <a:ahLst/>
            <a:cxnLst/>
            <a:rect l="l" t="t" r="r" b="b"/>
            <a:pathLst>
              <a:path w="8851900">
                <a:moveTo>
                  <a:pt x="0" y="0"/>
                </a:moveTo>
                <a:lnTo>
                  <a:pt x="885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97888" y="6491287"/>
            <a:ext cx="8851900" cy="0"/>
          </a:xfrm>
          <a:custGeom>
            <a:avLst/>
            <a:gdLst/>
            <a:ahLst/>
            <a:cxnLst/>
            <a:rect l="l" t="t" r="r" b="b"/>
            <a:pathLst>
              <a:path w="8851900">
                <a:moveTo>
                  <a:pt x="0" y="0"/>
                </a:moveTo>
                <a:lnTo>
                  <a:pt x="885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2723" y="1296924"/>
            <a:ext cx="1524000" cy="609600"/>
          </a:xfrm>
          <a:custGeom>
            <a:avLst/>
            <a:gdLst/>
            <a:ahLst/>
            <a:cxnLst/>
            <a:rect l="l" t="t" r="r" b="b"/>
            <a:pathLst>
              <a:path w="1524000" h="609600">
                <a:moveTo>
                  <a:pt x="0" y="0"/>
                </a:moveTo>
                <a:lnTo>
                  <a:pt x="1524000" y="60960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8E4087-515F-2CDF-A35E-69DE1CEF3D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119</a:t>
            </a:fld>
            <a:endParaRPr spc="-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7526" y="350342"/>
            <a:ext cx="565658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u="none" spc="-145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4400" u="none" spc="-160" dirty="0">
                <a:solidFill>
                  <a:srgbClr val="000000"/>
                </a:solidFill>
                <a:latin typeface="Calibri"/>
                <a:cs typeface="Calibri"/>
              </a:rPr>
              <a:t>c</a:t>
            </a:r>
            <a:r>
              <a:rPr sz="4400" u="none" spc="-204" dirty="0">
                <a:solidFill>
                  <a:srgbClr val="000000"/>
                </a:solidFill>
                <a:latin typeface="Calibri"/>
                <a:cs typeface="Calibri"/>
              </a:rPr>
              <a:t>t</a:t>
            </a:r>
            <a:r>
              <a:rPr sz="4400" u="none" spc="-135" dirty="0">
                <a:solidFill>
                  <a:srgbClr val="000000"/>
                </a:solidFill>
                <a:latin typeface="Calibri"/>
                <a:cs typeface="Calibri"/>
              </a:rPr>
              <a:t>o</a:t>
            </a:r>
            <a:r>
              <a:rPr sz="4400" u="none" spc="-215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4400" u="none" spc="-5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sz="4400" u="none" spc="-25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u="none" spc="-125" dirty="0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sz="4400" u="none" spc="-5" dirty="0">
                <a:solidFill>
                  <a:srgbClr val="000000"/>
                </a:solidFill>
                <a:latin typeface="Calibri"/>
                <a:cs typeface="Calibri"/>
              </a:rPr>
              <a:t>n</a:t>
            </a:r>
            <a:r>
              <a:rPr sz="4400" u="none" spc="-2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u="none" spc="-120" dirty="0">
                <a:solidFill>
                  <a:srgbClr val="000000"/>
                </a:solidFill>
                <a:latin typeface="Calibri"/>
                <a:cs typeface="Calibri"/>
              </a:rPr>
              <a:t>C</a:t>
            </a:r>
            <a:r>
              <a:rPr sz="4400" u="none" spc="-130" dirty="0">
                <a:solidFill>
                  <a:srgbClr val="000000"/>
                </a:solidFill>
                <a:latin typeface="Calibri"/>
                <a:cs typeface="Calibri"/>
              </a:rPr>
              <a:t>l</a:t>
            </a:r>
            <a:r>
              <a:rPr sz="4400" u="none" spc="-120" dirty="0">
                <a:solidFill>
                  <a:srgbClr val="000000"/>
                </a:solidFill>
                <a:latin typeface="Calibri"/>
                <a:cs typeface="Calibri"/>
              </a:rPr>
              <a:t>o</a:t>
            </a:r>
            <a:r>
              <a:rPr sz="4400" u="none" spc="-130" dirty="0">
                <a:solidFill>
                  <a:srgbClr val="000000"/>
                </a:solidFill>
                <a:latin typeface="Calibri"/>
                <a:cs typeface="Calibri"/>
              </a:rPr>
              <a:t>u</a:t>
            </a:r>
            <a:r>
              <a:rPr sz="4400" u="none" spc="-5" dirty="0">
                <a:solidFill>
                  <a:srgbClr val="000000"/>
                </a:solidFill>
                <a:latin typeface="Calibri"/>
                <a:cs typeface="Calibri"/>
              </a:rPr>
              <a:t>d</a:t>
            </a:r>
            <a:r>
              <a:rPr sz="4400" u="none" spc="-4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u="none" spc="-120" dirty="0">
                <a:solidFill>
                  <a:srgbClr val="000000"/>
                </a:solidFill>
                <a:latin typeface="Calibri"/>
                <a:cs typeface="Calibri"/>
              </a:rPr>
              <a:t>C</a:t>
            </a:r>
            <a:r>
              <a:rPr sz="4400" u="none" spc="-114" dirty="0">
                <a:solidFill>
                  <a:srgbClr val="000000"/>
                </a:solidFill>
                <a:latin typeface="Calibri"/>
                <a:cs typeface="Calibri"/>
              </a:rPr>
              <a:t>o</a:t>
            </a:r>
            <a:r>
              <a:rPr sz="4400" u="none" spc="-130" dirty="0">
                <a:solidFill>
                  <a:srgbClr val="000000"/>
                </a:solidFill>
                <a:latin typeface="Calibri"/>
                <a:cs typeface="Calibri"/>
              </a:rPr>
              <a:t>mpu</a:t>
            </a:r>
            <a:r>
              <a:rPr sz="4400" u="none" spc="-135" dirty="0">
                <a:solidFill>
                  <a:srgbClr val="000000"/>
                </a:solidFill>
                <a:latin typeface="Calibri"/>
                <a:cs typeface="Calibri"/>
              </a:rPr>
              <a:t>t</a:t>
            </a:r>
            <a:r>
              <a:rPr sz="4400" u="none" spc="-13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4400" u="none" spc="-5" dirty="0">
                <a:solidFill>
                  <a:srgbClr val="000000"/>
                </a:solidFill>
                <a:latin typeface="Calibri"/>
                <a:cs typeface="Calibri"/>
              </a:rPr>
              <a:t>g</a:t>
            </a:r>
            <a:endParaRPr sz="4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143000"/>
            <a:ext cx="10972800" cy="498348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12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149076" y="6577685"/>
            <a:ext cx="561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U3.</a:t>
            </a: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120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37303" y="661238"/>
            <a:ext cx="263207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u="none" dirty="0">
                <a:solidFill>
                  <a:srgbClr val="FF0000"/>
                </a:solidFill>
                <a:latin typeface="Arial MT"/>
                <a:cs typeface="Arial MT"/>
              </a:rPr>
              <a:t>Refer</a:t>
            </a:r>
            <a:r>
              <a:rPr sz="4000" u="none" spc="1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4000" u="none" spc="5" dirty="0">
                <a:solidFill>
                  <a:srgbClr val="FF0000"/>
                </a:solidFill>
                <a:latin typeface="Arial MT"/>
                <a:cs typeface="Arial MT"/>
              </a:rPr>
              <a:t>nces</a:t>
            </a:r>
            <a:endParaRPr sz="40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1528" y="1468247"/>
            <a:ext cx="323088" cy="23774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1528" y="1958670"/>
            <a:ext cx="323088" cy="2380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1528" y="2501468"/>
            <a:ext cx="323088" cy="23804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1528" y="2831338"/>
            <a:ext cx="323088" cy="23774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1528" y="3160217"/>
            <a:ext cx="323088" cy="23804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573149" y="1394587"/>
            <a:ext cx="9388475" cy="2021839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570"/>
              </a:spcBef>
            </a:pPr>
            <a:r>
              <a:rPr sz="2000" spc="-95" dirty="0">
                <a:latin typeface="Times New Roman"/>
                <a:cs typeface="Times New Roman"/>
              </a:rPr>
              <a:t>By</a:t>
            </a:r>
            <a:r>
              <a:rPr sz="2000" spc="185" dirty="0">
                <a:latin typeface="Times New Roman"/>
                <a:cs typeface="Times New Roman"/>
              </a:rPr>
              <a:t> </a:t>
            </a:r>
            <a:r>
              <a:rPr sz="2000" spc="-130" dirty="0">
                <a:latin typeface="Times New Roman"/>
                <a:cs typeface="Times New Roman"/>
              </a:rPr>
              <a:t>Foster,Y.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60" dirty="0">
                <a:latin typeface="Times New Roman"/>
                <a:cs typeface="Times New Roman"/>
              </a:rPr>
              <a:t>Zhau,</a:t>
            </a:r>
            <a:r>
              <a:rPr sz="2000" spc="34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R.</a:t>
            </a:r>
            <a:r>
              <a:rPr sz="2000" spc="400" dirty="0">
                <a:latin typeface="Times New Roman"/>
                <a:cs typeface="Times New Roman"/>
              </a:rPr>
              <a:t> </a:t>
            </a:r>
            <a:r>
              <a:rPr sz="2000" spc="-55" dirty="0">
                <a:latin typeface="Times New Roman"/>
                <a:cs typeface="Times New Roman"/>
              </a:rPr>
              <a:t>Ioan,</a:t>
            </a:r>
            <a:r>
              <a:rPr sz="2000" spc="350" dirty="0">
                <a:latin typeface="Times New Roman"/>
                <a:cs typeface="Times New Roman"/>
              </a:rPr>
              <a:t> </a:t>
            </a:r>
            <a:r>
              <a:rPr sz="2000" spc="-60" dirty="0">
                <a:latin typeface="Times New Roman"/>
                <a:cs typeface="Times New Roman"/>
              </a:rPr>
              <a:t>and</a:t>
            </a:r>
            <a:r>
              <a:rPr sz="2000" spc="330" dirty="0">
                <a:latin typeface="Times New Roman"/>
                <a:cs typeface="Times New Roman"/>
              </a:rPr>
              <a:t> </a:t>
            </a:r>
            <a:r>
              <a:rPr sz="2000" spc="-55" dirty="0">
                <a:latin typeface="Times New Roman"/>
                <a:cs typeface="Times New Roman"/>
              </a:rPr>
              <a:t>S.</a:t>
            </a:r>
            <a:r>
              <a:rPr sz="2000" spc="350" dirty="0">
                <a:latin typeface="Times New Roman"/>
                <a:cs typeface="Times New Roman"/>
              </a:rPr>
              <a:t> </a:t>
            </a:r>
            <a:r>
              <a:rPr sz="2000" spc="-55" dirty="0">
                <a:latin typeface="Times New Roman"/>
                <a:cs typeface="Times New Roman"/>
              </a:rPr>
              <a:t>Lu.</a:t>
            </a:r>
            <a:r>
              <a:rPr sz="2000" spc="375" dirty="0">
                <a:latin typeface="Times New Roman"/>
                <a:cs typeface="Times New Roman"/>
              </a:rPr>
              <a:t> </a:t>
            </a:r>
            <a:r>
              <a:rPr sz="2000" spc="-90" dirty="0">
                <a:latin typeface="Times New Roman"/>
                <a:cs typeface="Times New Roman"/>
              </a:rPr>
              <a:t>“Cloud</a:t>
            </a:r>
            <a:r>
              <a:rPr sz="2000" spc="-75" dirty="0">
                <a:latin typeface="Times New Roman"/>
                <a:cs typeface="Times New Roman"/>
              </a:rPr>
              <a:t> Computing</a:t>
            </a:r>
            <a:r>
              <a:rPr sz="2000" spc="315" dirty="0">
                <a:latin typeface="Times New Roman"/>
                <a:cs typeface="Times New Roman"/>
              </a:rPr>
              <a:t> </a:t>
            </a:r>
            <a:r>
              <a:rPr sz="2000" spc="-65" dirty="0">
                <a:latin typeface="Times New Roman"/>
                <a:cs typeface="Times New Roman"/>
              </a:rPr>
              <a:t>and</a:t>
            </a:r>
            <a:r>
              <a:rPr sz="2000" spc="330" dirty="0">
                <a:latin typeface="Times New Roman"/>
                <a:cs typeface="Times New Roman"/>
              </a:rPr>
              <a:t> </a:t>
            </a:r>
            <a:r>
              <a:rPr sz="2000" spc="-40" dirty="0">
                <a:latin typeface="Times New Roman"/>
                <a:cs typeface="Times New Roman"/>
              </a:rPr>
              <a:t>Grid</a:t>
            </a:r>
            <a:r>
              <a:rPr sz="2000" spc="380" dirty="0">
                <a:latin typeface="Times New Roman"/>
                <a:cs typeface="Times New Roman"/>
              </a:rPr>
              <a:t> </a:t>
            </a:r>
            <a:r>
              <a:rPr sz="2000" spc="-65" dirty="0">
                <a:latin typeface="Times New Roman"/>
                <a:cs typeface="Times New Roman"/>
              </a:rPr>
              <a:t>Computing:</a:t>
            </a:r>
            <a:r>
              <a:rPr sz="2000" spc="340" dirty="0">
                <a:latin typeface="Times New Roman"/>
                <a:cs typeface="Times New Roman"/>
              </a:rPr>
              <a:t> </a:t>
            </a:r>
            <a:r>
              <a:rPr sz="2000" spc="-55" dirty="0">
                <a:latin typeface="Times New Roman"/>
                <a:cs typeface="Times New Roman"/>
              </a:rPr>
              <a:t>360-Degree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95" dirty="0">
                <a:latin typeface="Times New Roman"/>
                <a:cs typeface="Times New Roman"/>
              </a:rPr>
              <a:t>Compared.”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spc="-40" dirty="0">
                <a:latin typeface="Times New Roman"/>
                <a:cs typeface="Times New Roman"/>
              </a:rPr>
              <a:t>Grid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spc="-75" dirty="0">
                <a:latin typeface="Times New Roman"/>
                <a:cs typeface="Times New Roman"/>
              </a:rPr>
              <a:t>Computing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80" dirty="0">
                <a:latin typeface="Times New Roman"/>
                <a:cs typeface="Times New Roman"/>
              </a:rPr>
              <a:t>Environments</a:t>
            </a:r>
            <a:r>
              <a:rPr sz="2000" spc="-195" dirty="0">
                <a:latin typeface="Times New Roman"/>
                <a:cs typeface="Times New Roman"/>
              </a:rPr>
              <a:t> </a:t>
            </a:r>
            <a:r>
              <a:rPr sz="2000" spc="-85" dirty="0">
                <a:latin typeface="Times New Roman"/>
                <a:cs typeface="Times New Roman"/>
              </a:rPr>
              <a:t>Workshop,</a:t>
            </a:r>
            <a:r>
              <a:rPr sz="2000" spc="-300" dirty="0">
                <a:latin typeface="Times New Roman"/>
                <a:cs typeface="Times New Roman"/>
              </a:rPr>
              <a:t> </a:t>
            </a:r>
            <a:r>
              <a:rPr sz="2000" spc="-40" dirty="0">
                <a:latin typeface="Times New Roman"/>
                <a:cs typeface="Times New Roman"/>
              </a:rPr>
              <a:t>2008.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1595"/>
              </a:lnSpc>
            </a:pPr>
            <a:r>
              <a:rPr sz="2000" spc="-70" dirty="0">
                <a:latin typeface="Times New Roman"/>
                <a:cs typeface="Times New Roman"/>
              </a:rPr>
              <a:t>Liu,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spc="-105" dirty="0">
                <a:latin typeface="Times New Roman"/>
                <a:cs typeface="Times New Roman"/>
              </a:rPr>
              <a:t>F.,Tong,</a:t>
            </a:r>
            <a:r>
              <a:rPr sz="2000" spc="-229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J.,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spc="-75" dirty="0">
                <a:latin typeface="Times New Roman"/>
                <a:cs typeface="Times New Roman"/>
              </a:rPr>
              <a:t>Mao,</a:t>
            </a:r>
            <a:r>
              <a:rPr sz="2000" spc="-18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J.,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spc="-85" dirty="0">
                <a:latin typeface="Times New Roman"/>
                <a:cs typeface="Times New Roman"/>
              </a:rPr>
              <a:t>Bohn,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R.,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95" dirty="0">
                <a:latin typeface="Times New Roman"/>
                <a:cs typeface="Times New Roman"/>
              </a:rPr>
              <a:t>Messina,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J.,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spc="-95" dirty="0">
                <a:latin typeface="Times New Roman"/>
                <a:cs typeface="Times New Roman"/>
              </a:rPr>
              <a:t>Badger,</a:t>
            </a:r>
            <a:r>
              <a:rPr sz="2000" spc="-28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L.,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65" dirty="0">
                <a:latin typeface="Times New Roman"/>
                <a:cs typeface="Times New Roman"/>
              </a:rPr>
              <a:t>&amp;Leaf,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spc="-55" dirty="0">
                <a:latin typeface="Times New Roman"/>
                <a:cs typeface="Times New Roman"/>
              </a:rPr>
              <a:t>D.</a:t>
            </a:r>
            <a:r>
              <a:rPr sz="2000" spc="-185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(2011).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95" dirty="0">
                <a:latin typeface="Times New Roman"/>
                <a:cs typeface="Times New Roman"/>
              </a:rPr>
              <a:t>NIST</a:t>
            </a:r>
            <a:r>
              <a:rPr sz="2000" spc="-235" dirty="0">
                <a:latin typeface="Times New Roman"/>
                <a:cs typeface="Times New Roman"/>
              </a:rPr>
              <a:t> </a:t>
            </a:r>
            <a:r>
              <a:rPr sz="2000" spc="-70" dirty="0">
                <a:latin typeface="Times New Roman"/>
                <a:cs typeface="Times New Roman"/>
              </a:rPr>
              <a:t>Cloud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055"/>
              </a:lnSpc>
            </a:pPr>
            <a:r>
              <a:rPr sz="2000" spc="-75" dirty="0">
                <a:latin typeface="Times New Roman"/>
                <a:cs typeface="Times New Roman"/>
              </a:rPr>
              <a:t>Computing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75" dirty="0">
                <a:latin typeface="Times New Roman"/>
                <a:cs typeface="Times New Roman"/>
              </a:rPr>
              <a:t>Reference</a:t>
            </a:r>
            <a:r>
              <a:rPr sz="2000" spc="-229" dirty="0">
                <a:latin typeface="Times New Roman"/>
                <a:cs typeface="Times New Roman"/>
              </a:rPr>
              <a:t> </a:t>
            </a:r>
            <a:r>
              <a:rPr sz="2000" spc="-50" dirty="0">
                <a:latin typeface="Times New Roman"/>
                <a:cs typeface="Times New Roman"/>
              </a:rPr>
              <a:t>Architecture.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i="1" spc="-95" dirty="0">
                <a:latin typeface="Times New Roman"/>
                <a:cs typeface="Times New Roman"/>
              </a:rPr>
              <a:t>NIST</a:t>
            </a:r>
            <a:r>
              <a:rPr sz="2000" i="1" spc="-310" dirty="0">
                <a:latin typeface="Times New Roman"/>
                <a:cs typeface="Times New Roman"/>
              </a:rPr>
              <a:t> </a:t>
            </a:r>
            <a:r>
              <a:rPr sz="2000" i="1" spc="-125" dirty="0">
                <a:latin typeface="Times New Roman"/>
                <a:cs typeface="Times New Roman"/>
              </a:rPr>
              <a:t>SpecialPublication</a:t>
            </a:r>
            <a:r>
              <a:rPr sz="2000" spc="-125" dirty="0">
                <a:latin typeface="Times New Roman"/>
                <a:cs typeface="Times New Roman"/>
              </a:rPr>
              <a:t>,</a:t>
            </a:r>
            <a:r>
              <a:rPr sz="2000" spc="-275" dirty="0">
                <a:latin typeface="Times New Roman"/>
                <a:cs typeface="Times New Roman"/>
              </a:rPr>
              <a:t> </a:t>
            </a:r>
            <a:r>
              <a:rPr sz="2000" i="1" spc="-35" dirty="0">
                <a:latin typeface="Times New Roman"/>
                <a:cs typeface="Times New Roman"/>
              </a:rPr>
              <a:t>500</a:t>
            </a:r>
            <a:r>
              <a:rPr sz="2000" spc="-35" dirty="0">
                <a:latin typeface="Times New Roman"/>
                <a:cs typeface="Times New Roman"/>
              </a:rPr>
              <a:t>,</a:t>
            </a:r>
            <a:r>
              <a:rPr sz="2000" spc="-180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Times New Roman"/>
                <a:cs typeface="Times New Roman"/>
              </a:rPr>
              <a:t>292.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000" u="sng" spc="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http://</a:t>
            </a:r>
            <a:r>
              <a:rPr sz="2000" u="sng" spc="-8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sz="2000" u="sng" spc="-5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research.google.com/archive/gfs.html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20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https://cloud.google.com/solutions/architecture/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2000" u="sng" spc="-5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5"/>
              </a:rPr>
              <a:t>https://sites.google.com/site/animeshchaturvedi07/academic-teaching/cloudcomputing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04F120F-9686-B227-BDE7-70B071311B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120</a:t>
            </a:fld>
            <a:endParaRPr spc="-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8502" y="343865"/>
            <a:ext cx="335089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u="none" spc="-125" dirty="0">
                <a:solidFill>
                  <a:srgbClr val="000000"/>
                </a:solidFill>
                <a:latin typeface="Calibri"/>
                <a:cs typeface="Calibri"/>
              </a:rPr>
              <a:t>Cl</a:t>
            </a:r>
            <a:r>
              <a:rPr sz="4000" b="1" u="none" spc="-110" dirty="0">
                <a:solidFill>
                  <a:srgbClr val="000000"/>
                </a:solidFill>
                <a:latin typeface="Calibri"/>
                <a:cs typeface="Calibri"/>
              </a:rPr>
              <a:t>ou</a:t>
            </a:r>
            <a:r>
              <a:rPr sz="4000" b="1" u="none" spc="5" dirty="0">
                <a:solidFill>
                  <a:srgbClr val="000000"/>
                </a:solidFill>
                <a:latin typeface="Calibri"/>
                <a:cs typeface="Calibri"/>
              </a:rPr>
              <a:t>d</a:t>
            </a:r>
            <a:r>
              <a:rPr sz="4000" b="1" u="none" spc="-3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1" u="none" spc="-55" dirty="0">
                <a:solidFill>
                  <a:srgbClr val="000000"/>
                </a:solidFill>
                <a:latin typeface="Calibri"/>
                <a:cs typeface="Calibri"/>
              </a:rPr>
              <a:t>C</a:t>
            </a:r>
            <a:r>
              <a:rPr sz="4000" b="1" u="none" spc="-40" dirty="0">
                <a:solidFill>
                  <a:srgbClr val="000000"/>
                </a:solidFill>
                <a:latin typeface="Calibri"/>
                <a:cs typeface="Calibri"/>
              </a:rPr>
              <a:t>o</a:t>
            </a:r>
            <a:r>
              <a:rPr sz="4000" b="1" u="none" spc="-35" dirty="0">
                <a:solidFill>
                  <a:srgbClr val="000000"/>
                </a:solidFill>
                <a:latin typeface="Calibri"/>
                <a:cs typeface="Calibri"/>
              </a:rPr>
              <a:t>nsu</a:t>
            </a:r>
            <a:r>
              <a:rPr sz="4000" b="1" u="none" spc="-65" dirty="0">
                <a:solidFill>
                  <a:srgbClr val="000000"/>
                </a:solidFill>
                <a:latin typeface="Calibri"/>
                <a:cs typeface="Calibri"/>
              </a:rPr>
              <a:t>m</a:t>
            </a:r>
            <a:r>
              <a:rPr sz="4000" b="1" u="none" spc="-45" dirty="0">
                <a:solidFill>
                  <a:srgbClr val="000000"/>
                </a:solidFill>
                <a:latin typeface="Calibri"/>
                <a:cs typeface="Calibri"/>
              </a:rPr>
              <a:t>e</a:t>
            </a:r>
            <a:r>
              <a:rPr sz="4000" b="1" u="none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01180" y="5893714"/>
            <a:ext cx="39350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latin typeface="Times New Roman"/>
                <a:cs typeface="Times New Roman"/>
              </a:rPr>
              <a:t>N</a:t>
            </a:r>
            <a:r>
              <a:rPr sz="1800" spc="-145" dirty="0">
                <a:latin typeface="Times New Roman"/>
                <a:cs typeface="Times New Roman"/>
              </a:rPr>
              <a:t>I</a:t>
            </a:r>
            <a:r>
              <a:rPr sz="1800" spc="-140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T</a:t>
            </a:r>
            <a:r>
              <a:rPr sz="1800" spc="-330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C</a:t>
            </a:r>
            <a:r>
              <a:rPr sz="1800" spc="-95" dirty="0">
                <a:latin typeface="Times New Roman"/>
                <a:cs typeface="Times New Roman"/>
              </a:rPr>
              <a:t>l</a:t>
            </a:r>
            <a:r>
              <a:rPr sz="1800" spc="-85" dirty="0">
                <a:latin typeface="Times New Roman"/>
                <a:cs typeface="Times New Roman"/>
              </a:rPr>
              <a:t>ou</a:t>
            </a:r>
            <a:r>
              <a:rPr sz="1800" dirty="0">
                <a:latin typeface="Times New Roman"/>
                <a:cs typeface="Times New Roman"/>
              </a:rPr>
              <a:t>d</a:t>
            </a:r>
            <a:r>
              <a:rPr sz="1800" spc="-155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C</a:t>
            </a:r>
            <a:r>
              <a:rPr sz="1800" spc="-85" dirty="0">
                <a:latin typeface="Times New Roman"/>
                <a:cs typeface="Times New Roman"/>
              </a:rPr>
              <a:t>o</a:t>
            </a:r>
            <a:r>
              <a:rPr sz="1800" spc="-130" dirty="0">
                <a:latin typeface="Times New Roman"/>
                <a:cs typeface="Times New Roman"/>
              </a:rPr>
              <a:t>m</a:t>
            </a:r>
            <a:r>
              <a:rPr sz="1800" spc="-85" dirty="0">
                <a:latin typeface="Times New Roman"/>
                <a:cs typeface="Times New Roman"/>
              </a:rPr>
              <a:t>pu</a:t>
            </a:r>
            <a:r>
              <a:rPr sz="1800" spc="-95" dirty="0">
                <a:latin typeface="Times New Roman"/>
                <a:cs typeface="Times New Roman"/>
              </a:rPr>
              <a:t>ti</a:t>
            </a:r>
            <a:r>
              <a:rPr sz="1800" spc="-85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g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spc="-95" dirty="0">
                <a:latin typeface="Times New Roman"/>
                <a:cs typeface="Times New Roman"/>
              </a:rPr>
              <a:t>R</a:t>
            </a:r>
            <a:r>
              <a:rPr sz="1800" spc="-105" dirty="0">
                <a:latin typeface="Times New Roman"/>
                <a:cs typeface="Times New Roman"/>
              </a:rPr>
              <a:t>e</a:t>
            </a:r>
            <a:r>
              <a:rPr sz="1800" spc="-125" dirty="0">
                <a:latin typeface="Times New Roman"/>
                <a:cs typeface="Times New Roman"/>
              </a:rPr>
              <a:t>f</a:t>
            </a:r>
            <a:r>
              <a:rPr sz="1800" spc="-105" dirty="0">
                <a:latin typeface="Times New Roman"/>
                <a:cs typeface="Times New Roman"/>
              </a:rPr>
              <a:t>e</a:t>
            </a:r>
            <a:r>
              <a:rPr sz="1800" spc="-100" dirty="0">
                <a:latin typeface="Times New Roman"/>
                <a:cs typeface="Times New Roman"/>
              </a:rPr>
              <a:t>r</a:t>
            </a:r>
            <a:r>
              <a:rPr sz="1800" spc="-105" dirty="0">
                <a:latin typeface="Times New Roman"/>
                <a:cs typeface="Times New Roman"/>
              </a:rPr>
              <a:t>e</a:t>
            </a:r>
            <a:r>
              <a:rPr sz="1800" spc="-85" dirty="0">
                <a:latin typeface="Times New Roman"/>
                <a:cs typeface="Times New Roman"/>
              </a:rPr>
              <a:t>nc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-120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A</a:t>
            </a:r>
            <a:r>
              <a:rPr sz="1800" spc="-75" dirty="0">
                <a:latin typeface="Times New Roman"/>
                <a:cs typeface="Times New Roman"/>
              </a:rPr>
              <a:t>r</a:t>
            </a:r>
            <a:r>
              <a:rPr sz="1800" spc="-85" dirty="0">
                <a:latin typeface="Times New Roman"/>
                <a:cs typeface="Times New Roman"/>
              </a:rPr>
              <a:t>c</a:t>
            </a:r>
            <a:r>
              <a:rPr sz="1800" spc="-65" dirty="0">
                <a:latin typeface="Times New Roman"/>
                <a:cs typeface="Times New Roman"/>
              </a:rPr>
              <a:t>h</a:t>
            </a:r>
            <a:r>
              <a:rPr sz="1800" spc="-70" dirty="0">
                <a:latin typeface="Times New Roman"/>
                <a:cs typeface="Times New Roman"/>
              </a:rPr>
              <a:t>it</a:t>
            </a:r>
            <a:r>
              <a:rPr sz="1800" spc="-85" dirty="0">
                <a:latin typeface="Times New Roman"/>
                <a:cs typeface="Times New Roman"/>
              </a:rPr>
              <a:t>ec</a:t>
            </a:r>
            <a:r>
              <a:rPr sz="1800" spc="-70" dirty="0">
                <a:latin typeface="Times New Roman"/>
                <a:cs typeface="Times New Roman"/>
              </a:rPr>
              <a:t>t</a:t>
            </a:r>
            <a:r>
              <a:rPr sz="1800" spc="-65" dirty="0">
                <a:latin typeface="Times New Roman"/>
                <a:cs typeface="Times New Roman"/>
              </a:rPr>
              <a:t>u</a:t>
            </a:r>
            <a:r>
              <a:rPr sz="1800" spc="-75" dirty="0">
                <a:latin typeface="Times New Roman"/>
                <a:cs typeface="Times New Roman"/>
              </a:rPr>
              <a:t>r</a:t>
            </a:r>
            <a:r>
              <a:rPr sz="1800" dirty="0">
                <a:latin typeface="Times New Roman"/>
                <a:cs typeface="Times New Roman"/>
              </a:rPr>
              <a:t>e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182" y="1342008"/>
            <a:ext cx="451104" cy="3383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182" y="1805685"/>
            <a:ext cx="451104" cy="3383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182" y="2238197"/>
            <a:ext cx="451104" cy="33863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182" y="3024835"/>
            <a:ext cx="451104" cy="33863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182" y="3458286"/>
            <a:ext cx="451104" cy="33863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182" y="4244670"/>
            <a:ext cx="451104" cy="33863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182" y="5064836"/>
            <a:ext cx="451104" cy="33863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82802" y="1208227"/>
            <a:ext cx="11005185" cy="421259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800" spc="-90" dirty="0">
                <a:latin typeface="Times New Roman"/>
                <a:cs typeface="Times New Roman"/>
              </a:rPr>
              <a:t>Cloud</a:t>
            </a:r>
            <a:r>
              <a:rPr sz="2800" spc="-254" dirty="0">
                <a:latin typeface="Times New Roman"/>
                <a:cs typeface="Times New Roman"/>
              </a:rPr>
              <a:t> </a:t>
            </a:r>
            <a:r>
              <a:rPr sz="2800" spc="-105" dirty="0">
                <a:latin typeface="Times New Roman"/>
                <a:cs typeface="Times New Roman"/>
              </a:rPr>
              <a:t>consumer</a:t>
            </a:r>
            <a:r>
              <a:rPr sz="2800" spc="-245" dirty="0">
                <a:latin typeface="Times New Roman"/>
                <a:cs typeface="Times New Roman"/>
              </a:rPr>
              <a:t> </a:t>
            </a:r>
            <a:r>
              <a:rPr sz="2800" b="1" spc="-125" dirty="0">
                <a:latin typeface="Times New Roman"/>
                <a:cs typeface="Times New Roman"/>
              </a:rPr>
              <a:t>browses</a:t>
            </a:r>
            <a:r>
              <a:rPr sz="2800" b="1" spc="-305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&amp;</a:t>
            </a:r>
            <a:r>
              <a:rPr sz="2800" b="1" spc="-300" dirty="0">
                <a:latin typeface="Times New Roman"/>
                <a:cs typeface="Times New Roman"/>
              </a:rPr>
              <a:t> </a:t>
            </a:r>
            <a:r>
              <a:rPr sz="2800" b="1" spc="-105" dirty="0">
                <a:latin typeface="Times New Roman"/>
                <a:cs typeface="Times New Roman"/>
              </a:rPr>
              <a:t>uses</a:t>
            </a:r>
            <a:r>
              <a:rPr sz="2800" b="1" spc="-385" dirty="0">
                <a:latin typeface="Times New Roman"/>
                <a:cs typeface="Times New Roman"/>
              </a:rPr>
              <a:t> </a:t>
            </a:r>
            <a:r>
              <a:rPr sz="2800" b="1" spc="-50" dirty="0">
                <a:latin typeface="Times New Roman"/>
                <a:cs typeface="Times New Roman"/>
              </a:rPr>
              <a:t>the</a:t>
            </a:r>
            <a:r>
              <a:rPr sz="2800" b="1" spc="-80" dirty="0">
                <a:latin typeface="Times New Roman"/>
                <a:cs typeface="Times New Roman"/>
              </a:rPr>
              <a:t> service.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00" spc="-90" dirty="0">
                <a:latin typeface="Times New Roman"/>
                <a:cs typeface="Times New Roman"/>
              </a:rPr>
              <a:t>Cloud</a:t>
            </a:r>
            <a:r>
              <a:rPr sz="2800" spc="-254" dirty="0">
                <a:latin typeface="Times New Roman"/>
                <a:cs typeface="Times New Roman"/>
              </a:rPr>
              <a:t> </a:t>
            </a:r>
            <a:r>
              <a:rPr sz="2800" spc="-105" dirty="0">
                <a:latin typeface="Times New Roman"/>
                <a:cs typeface="Times New Roman"/>
              </a:rPr>
              <a:t>consumer</a:t>
            </a:r>
            <a:r>
              <a:rPr sz="2800" spc="-245" dirty="0">
                <a:latin typeface="Times New Roman"/>
                <a:cs typeface="Times New Roman"/>
              </a:rPr>
              <a:t> </a:t>
            </a:r>
            <a:r>
              <a:rPr sz="2800" b="1" spc="-85" dirty="0">
                <a:latin typeface="Times New Roman"/>
                <a:cs typeface="Times New Roman"/>
              </a:rPr>
              <a:t>sets</a:t>
            </a:r>
            <a:r>
              <a:rPr sz="2800" b="1" spc="-235" dirty="0">
                <a:latin typeface="Times New Roman"/>
                <a:cs typeface="Times New Roman"/>
              </a:rPr>
              <a:t> </a:t>
            </a:r>
            <a:r>
              <a:rPr sz="2800" b="1" spc="-60" dirty="0">
                <a:latin typeface="Times New Roman"/>
                <a:cs typeface="Times New Roman"/>
              </a:rPr>
              <a:t>up</a:t>
            </a:r>
            <a:r>
              <a:rPr sz="2800" b="1" spc="-225" dirty="0">
                <a:latin typeface="Times New Roman"/>
                <a:cs typeface="Times New Roman"/>
              </a:rPr>
              <a:t> </a:t>
            </a:r>
            <a:r>
              <a:rPr sz="2800" b="1" spc="-85" dirty="0">
                <a:latin typeface="Times New Roman"/>
                <a:cs typeface="Times New Roman"/>
              </a:rPr>
              <a:t>contracts</a:t>
            </a:r>
            <a:r>
              <a:rPr sz="2800" b="1" spc="-275" dirty="0">
                <a:latin typeface="Times New Roman"/>
                <a:cs typeface="Times New Roman"/>
              </a:rPr>
              <a:t> </a:t>
            </a:r>
            <a:r>
              <a:rPr sz="2800" b="1" spc="-60" dirty="0">
                <a:latin typeface="Times New Roman"/>
                <a:cs typeface="Times New Roman"/>
              </a:rPr>
              <a:t>with</a:t>
            </a:r>
            <a:r>
              <a:rPr sz="2800" b="1" spc="-270" dirty="0">
                <a:latin typeface="Times New Roman"/>
                <a:cs typeface="Times New Roman"/>
              </a:rPr>
              <a:t> </a:t>
            </a:r>
            <a:r>
              <a:rPr sz="2800" b="1" spc="-50" dirty="0">
                <a:latin typeface="Times New Roman"/>
                <a:cs typeface="Times New Roman"/>
              </a:rPr>
              <a:t>the</a:t>
            </a:r>
            <a:r>
              <a:rPr sz="2800" b="1" spc="-175" dirty="0">
                <a:latin typeface="Times New Roman"/>
                <a:cs typeface="Times New Roman"/>
              </a:rPr>
              <a:t> </a:t>
            </a:r>
            <a:r>
              <a:rPr sz="2800" b="1" spc="-90" dirty="0">
                <a:latin typeface="Times New Roman"/>
                <a:cs typeface="Times New Roman"/>
              </a:rPr>
              <a:t>cloud</a:t>
            </a:r>
            <a:r>
              <a:rPr sz="2800" b="1" spc="40" dirty="0">
                <a:latin typeface="Times New Roman"/>
                <a:cs typeface="Times New Roman"/>
              </a:rPr>
              <a:t> </a:t>
            </a:r>
            <a:r>
              <a:rPr sz="2800" b="1" spc="-130" dirty="0">
                <a:latin typeface="Times New Roman"/>
                <a:cs typeface="Times New Roman"/>
              </a:rPr>
              <a:t>provider</a:t>
            </a:r>
            <a:r>
              <a:rPr sz="2800" spc="-130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12700" marR="335915">
              <a:lnSpc>
                <a:spcPts val="2810"/>
              </a:lnSpc>
              <a:spcBef>
                <a:spcPts val="600"/>
              </a:spcBef>
            </a:pPr>
            <a:r>
              <a:rPr sz="2800" spc="-95" dirty="0">
                <a:latin typeface="Times New Roman"/>
                <a:cs typeface="Times New Roman"/>
              </a:rPr>
              <a:t>Cloud</a:t>
            </a:r>
            <a:r>
              <a:rPr sz="2800" spc="-180" dirty="0">
                <a:latin typeface="Times New Roman"/>
                <a:cs typeface="Times New Roman"/>
              </a:rPr>
              <a:t> </a:t>
            </a:r>
            <a:r>
              <a:rPr sz="2800" spc="-114" dirty="0">
                <a:latin typeface="Times New Roman"/>
                <a:cs typeface="Times New Roman"/>
              </a:rPr>
              <a:t>consumers</a:t>
            </a:r>
            <a:r>
              <a:rPr sz="2800" spc="-175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need</a:t>
            </a:r>
            <a:r>
              <a:rPr sz="2800" spc="-150" dirty="0">
                <a:latin typeface="Times New Roman"/>
                <a:cs typeface="Times New Roman"/>
              </a:rPr>
              <a:t> </a:t>
            </a:r>
            <a:r>
              <a:rPr sz="2800" b="1" spc="-100" dirty="0">
                <a:latin typeface="Times New Roman"/>
                <a:cs typeface="Times New Roman"/>
              </a:rPr>
              <a:t>Service</a:t>
            </a:r>
            <a:r>
              <a:rPr sz="2800" b="1" spc="-180" dirty="0">
                <a:latin typeface="Times New Roman"/>
                <a:cs typeface="Times New Roman"/>
              </a:rPr>
              <a:t> </a:t>
            </a:r>
            <a:r>
              <a:rPr sz="2800" b="1" spc="-125" dirty="0">
                <a:latin typeface="Times New Roman"/>
                <a:cs typeface="Times New Roman"/>
              </a:rPr>
              <a:t>Level</a:t>
            </a:r>
            <a:r>
              <a:rPr sz="2800" b="1" spc="-200" dirty="0">
                <a:latin typeface="Times New Roman"/>
                <a:cs typeface="Times New Roman"/>
              </a:rPr>
              <a:t> </a:t>
            </a:r>
            <a:r>
              <a:rPr sz="2800" b="1" spc="-110" dirty="0">
                <a:latin typeface="Times New Roman"/>
                <a:cs typeface="Times New Roman"/>
              </a:rPr>
              <a:t>Agreements</a:t>
            </a:r>
            <a:r>
              <a:rPr sz="2800" b="1" spc="-190" dirty="0">
                <a:latin typeface="Times New Roman"/>
                <a:cs typeface="Times New Roman"/>
              </a:rPr>
              <a:t> </a:t>
            </a:r>
            <a:r>
              <a:rPr sz="2800" spc="-200" dirty="0">
                <a:latin typeface="Times New Roman"/>
                <a:cs typeface="Times New Roman"/>
              </a:rPr>
              <a:t>(SLAs</a:t>
            </a:r>
            <a:r>
              <a:rPr sz="2800" spc="-3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)</a:t>
            </a:r>
            <a:r>
              <a:rPr sz="2800" spc="-36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to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45" dirty="0">
                <a:latin typeface="Times New Roman"/>
                <a:cs typeface="Times New Roman"/>
              </a:rPr>
              <a:t>specify</a:t>
            </a:r>
            <a:r>
              <a:rPr sz="2800" spc="-27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the</a:t>
            </a:r>
            <a:r>
              <a:rPr sz="2800" spc="-135" dirty="0">
                <a:latin typeface="Times New Roman"/>
                <a:cs typeface="Times New Roman"/>
              </a:rPr>
              <a:t> </a:t>
            </a:r>
            <a:r>
              <a:rPr sz="2800" spc="-120" dirty="0">
                <a:latin typeface="Times New Roman"/>
                <a:cs typeface="Times New Roman"/>
              </a:rPr>
              <a:t>technical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95" dirty="0">
                <a:latin typeface="Times New Roman"/>
                <a:cs typeface="Times New Roman"/>
              </a:rPr>
              <a:t>performance</a:t>
            </a:r>
            <a:r>
              <a:rPr sz="2800" spc="-285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requirements</a:t>
            </a:r>
            <a:r>
              <a:rPr sz="2800" spc="-250" dirty="0">
                <a:latin typeface="Times New Roman"/>
                <a:cs typeface="Times New Roman"/>
              </a:rPr>
              <a:t> </a:t>
            </a:r>
            <a:r>
              <a:rPr sz="2800" spc="-110" dirty="0">
                <a:latin typeface="Times New Roman"/>
                <a:cs typeface="Times New Roman"/>
              </a:rPr>
              <a:t>fulfilled</a:t>
            </a:r>
            <a:r>
              <a:rPr sz="2800" spc="-355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by</a:t>
            </a:r>
            <a:r>
              <a:rPr sz="2800" spc="-4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409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cloud</a:t>
            </a:r>
            <a:r>
              <a:rPr sz="2800" spc="125" dirty="0">
                <a:latin typeface="Times New Roman"/>
                <a:cs typeface="Times New Roman"/>
              </a:rPr>
              <a:t> </a:t>
            </a:r>
            <a:r>
              <a:rPr sz="2800" spc="-105" dirty="0">
                <a:latin typeface="Times New Roman"/>
                <a:cs typeface="Times New Roman"/>
              </a:rPr>
              <a:t>provider.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800" spc="-220" dirty="0">
                <a:latin typeface="Times New Roman"/>
                <a:cs typeface="Times New Roman"/>
              </a:rPr>
              <a:t>SLAs</a:t>
            </a:r>
            <a:r>
              <a:rPr sz="2800" spc="-180" dirty="0">
                <a:latin typeface="Times New Roman"/>
                <a:cs typeface="Times New Roman"/>
              </a:rPr>
              <a:t> </a:t>
            </a:r>
            <a:r>
              <a:rPr sz="2800" spc="-110" dirty="0">
                <a:latin typeface="Times New Roman"/>
                <a:cs typeface="Times New Roman"/>
              </a:rPr>
              <a:t>cover</a:t>
            </a:r>
            <a:r>
              <a:rPr sz="2800" spc="-310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the</a:t>
            </a:r>
            <a:r>
              <a:rPr sz="2800" spc="-215" dirty="0">
                <a:latin typeface="Times New Roman"/>
                <a:cs typeface="Times New Roman"/>
              </a:rPr>
              <a:t> </a:t>
            </a:r>
            <a:r>
              <a:rPr sz="2800" spc="-100" dirty="0">
                <a:latin typeface="Times New Roman"/>
                <a:cs typeface="Times New Roman"/>
              </a:rPr>
              <a:t>quality</a:t>
            </a:r>
            <a:r>
              <a:rPr sz="2800" spc="-325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of</a:t>
            </a:r>
            <a:r>
              <a:rPr sz="2800" spc="-310" dirty="0">
                <a:latin typeface="Times New Roman"/>
                <a:cs typeface="Times New Roman"/>
              </a:rPr>
              <a:t> </a:t>
            </a:r>
            <a:r>
              <a:rPr sz="2800" spc="-80" dirty="0">
                <a:latin typeface="Times New Roman"/>
                <a:cs typeface="Times New Roman"/>
              </a:rPr>
              <a:t>service,</a:t>
            </a:r>
            <a:r>
              <a:rPr sz="2800" spc="-225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security,</a:t>
            </a:r>
            <a:r>
              <a:rPr sz="2800" spc="-190" dirty="0">
                <a:latin typeface="Times New Roman"/>
                <a:cs typeface="Times New Roman"/>
              </a:rPr>
              <a:t> </a:t>
            </a:r>
            <a:r>
              <a:rPr sz="2800" spc="-105" dirty="0">
                <a:latin typeface="Times New Roman"/>
                <a:cs typeface="Times New Roman"/>
              </a:rPr>
              <a:t>preparations</a:t>
            </a:r>
            <a:r>
              <a:rPr sz="2800" spc="-215" dirty="0">
                <a:latin typeface="Times New Roman"/>
                <a:cs typeface="Times New Roman"/>
              </a:rPr>
              <a:t> </a:t>
            </a:r>
            <a:r>
              <a:rPr sz="2800" spc="-140" dirty="0">
                <a:latin typeface="Times New Roman"/>
                <a:cs typeface="Times New Roman"/>
              </a:rPr>
              <a:t>for</a:t>
            </a:r>
            <a:r>
              <a:rPr sz="2800" spc="30" dirty="0">
                <a:latin typeface="Times New Roman"/>
                <a:cs typeface="Times New Roman"/>
              </a:rPr>
              <a:t> </a:t>
            </a:r>
            <a:r>
              <a:rPr sz="2800" spc="-95" dirty="0">
                <a:latin typeface="Times New Roman"/>
                <a:cs typeface="Times New Roman"/>
              </a:rPr>
              <a:t>performance</a:t>
            </a:r>
            <a:r>
              <a:rPr sz="2800" spc="-290" dirty="0">
                <a:latin typeface="Times New Roman"/>
                <a:cs typeface="Times New Roman"/>
              </a:rPr>
              <a:t> </a:t>
            </a:r>
            <a:r>
              <a:rPr sz="2800" spc="-105" dirty="0">
                <a:latin typeface="Times New Roman"/>
                <a:cs typeface="Times New Roman"/>
              </a:rPr>
              <a:t>failures.</a:t>
            </a:r>
            <a:endParaRPr sz="2800">
              <a:latin typeface="Times New Roman"/>
              <a:cs typeface="Times New Roman"/>
            </a:endParaRPr>
          </a:p>
          <a:p>
            <a:pPr marL="12700" marR="5080">
              <a:lnSpc>
                <a:spcPts val="2810"/>
              </a:lnSpc>
              <a:spcBef>
                <a:spcPts val="605"/>
              </a:spcBef>
              <a:tabLst>
                <a:tab pos="417830" algn="l"/>
              </a:tabLst>
            </a:pPr>
            <a:r>
              <a:rPr sz="2800" spc="5" dirty="0">
                <a:latin typeface="Times New Roman"/>
                <a:cs typeface="Times New Roman"/>
              </a:rPr>
              <a:t>A	</a:t>
            </a:r>
            <a:r>
              <a:rPr sz="2800" spc="-95" dirty="0">
                <a:latin typeface="Times New Roman"/>
                <a:cs typeface="Times New Roman"/>
              </a:rPr>
              <a:t>cloud</a:t>
            </a:r>
            <a:r>
              <a:rPr sz="2800" spc="-254" dirty="0">
                <a:latin typeface="Times New Roman"/>
                <a:cs typeface="Times New Roman"/>
              </a:rPr>
              <a:t> </a:t>
            </a:r>
            <a:r>
              <a:rPr sz="2800" spc="-95" dirty="0">
                <a:latin typeface="Times New Roman"/>
                <a:cs typeface="Times New Roman"/>
              </a:rPr>
              <a:t>provider</a:t>
            </a:r>
            <a:r>
              <a:rPr sz="2800" spc="-200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list</a:t>
            </a:r>
            <a:r>
              <a:rPr sz="2800" spc="-200" dirty="0">
                <a:latin typeface="Times New Roman"/>
                <a:cs typeface="Times New Roman"/>
              </a:rPr>
              <a:t> </a:t>
            </a:r>
            <a:r>
              <a:rPr sz="2800" spc="-114" dirty="0">
                <a:latin typeface="Times New Roman"/>
                <a:cs typeface="Times New Roman"/>
              </a:rPr>
              <a:t>some</a:t>
            </a:r>
            <a:r>
              <a:rPr sz="2800" spc="-290" dirty="0">
                <a:latin typeface="Times New Roman"/>
                <a:cs typeface="Times New Roman"/>
              </a:rPr>
              <a:t> </a:t>
            </a:r>
            <a:r>
              <a:rPr sz="2800" b="1" spc="-100" dirty="0">
                <a:latin typeface="Times New Roman"/>
                <a:cs typeface="Times New Roman"/>
              </a:rPr>
              <a:t>Service</a:t>
            </a:r>
            <a:r>
              <a:rPr sz="2800" b="1" spc="-225" dirty="0">
                <a:latin typeface="Times New Roman"/>
                <a:cs typeface="Times New Roman"/>
              </a:rPr>
              <a:t> </a:t>
            </a:r>
            <a:r>
              <a:rPr sz="2800" b="1" spc="-114" dirty="0">
                <a:latin typeface="Times New Roman"/>
                <a:cs typeface="Times New Roman"/>
              </a:rPr>
              <a:t>Level</a:t>
            </a:r>
            <a:r>
              <a:rPr sz="2800" b="1" spc="-275" dirty="0">
                <a:latin typeface="Times New Roman"/>
                <a:cs typeface="Times New Roman"/>
              </a:rPr>
              <a:t> </a:t>
            </a:r>
            <a:r>
              <a:rPr sz="2800" b="1" spc="-114" dirty="0">
                <a:latin typeface="Times New Roman"/>
                <a:cs typeface="Times New Roman"/>
              </a:rPr>
              <a:t>Agreements</a:t>
            </a:r>
            <a:r>
              <a:rPr sz="2800" b="1" spc="-195" dirty="0">
                <a:latin typeface="Times New Roman"/>
                <a:cs typeface="Times New Roman"/>
              </a:rPr>
              <a:t> </a:t>
            </a:r>
            <a:r>
              <a:rPr sz="2800" b="1" spc="-85" dirty="0">
                <a:latin typeface="Times New Roman"/>
                <a:cs typeface="Times New Roman"/>
              </a:rPr>
              <a:t>(</a:t>
            </a:r>
            <a:r>
              <a:rPr sz="2800" spc="-85" dirty="0">
                <a:latin typeface="Times New Roman"/>
                <a:cs typeface="Times New Roman"/>
              </a:rPr>
              <a:t>SLAs)that</a:t>
            </a:r>
            <a:r>
              <a:rPr sz="2800" spc="-170" dirty="0">
                <a:latin typeface="Times New Roman"/>
                <a:cs typeface="Times New Roman"/>
              </a:rPr>
              <a:t> </a:t>
            </a:r>
            <a:r>
              <a:rPr sz="2800" spc="-95" dirty="0">
                <a:latin typeface="Times New Roman"/>
                <a:cs typeface="Times New Roman"/>
              </a:rPr>
              <a:t>limit</a:t>
            </a:r>
            <a:r>
              <a:rPr sz="2800" spc="-225" dirty="0">
                <a:latin typeface="Times New Roman"/>
                <a:cs typeface="Times New Roman"/>
              </a:rPr>
              <a:t> </a:t>
            </a:r>
            <a:r>
              <a:rPr sz="2800" spc="-105" dirty="0">
                <a:latin typeface="Times New Roman"/>
                <a:cs typeface="Times New Roman"/>
              </a:rPr>
              <a:t>and</a:t>
            </a:r>
            <a:r>
              <a:rPr sz="2800" spc="-320" dirty="0">
                <a:latin typeface="Times New Roman"/>
                <a:cs typeface="Times New Roman"/>
              </a:rPr>
              <a:t> </a:t>
            </a:r>
            <a:r>
              <a:rPr sz="2800" spc="-120" dirty="0">
                <a:latin typeface="Times New Roman"/>
                <a:cs typeface="Times New Roman"/>
              </a:rPr>
              <a:t>obligate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125" dirty="0">
                <a:latin typeface="Times New Roman"/>
                <a:cs typeface="Times New Roman"/>
              </a:rPr>
              <a:t>the</a:t>
            </a:r>
            <a:r>
              <a:rPr sz="2800" spc="40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cloud</a:t>
            </a:r>
            <a:r>
              <a:rPr sz="2800" spc="-310" dirty="0">
                <a:latin typeface="Times New Roman"/>
                <a:cs typeface="Times New Roman"/>
              </a:rPr>
              <a:t> </a:t>
            </a:r>
            <a:r>
              <a:rPr sz="2800" spc="-105" dirty="0">
                <a:latin typeface="Times New Roman"/>
                <a:cs typeface="Times New Roman"/>
              </a:rPr>
              <a:t>consumers</a:t>
            </a:r>
            <a:r>
              <a:rPr sz="2800" spc="-310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by</a:t>
            </a:r>
            <a:r>
              <a:rPr sz="2800" spc="-425" dirty="0">
                <a:latin typeface="Times New Roman"/>
                <a:cs typeface="Times New Roman"/>
              </a:rPr>
              <a:t> </a:t>
            </a:r>
            <a:r>
              <a:rPr sz="2800" spc="-95" dirty="0">
                <a:latin typeface="Times New Roman"/>
                <a:cs typeface="Times New Roman"/>
              </a:rPr>
              <a:t>must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-105" dirty="0">
                <a:latin typeface="Times New Roman"/>
                <a:cs typeface="Times New Roman"/>
              </a:rPr>
              <a:t>acceptance.</a:t>
            </a:r>
            <a:endParaRPr sz="2800">
              <a:latin typeface="Times New Roman"/>
              <a:cs typeface="Times New Roman"/>
            </a:endParaRPr>
          </a:p>
          <a:p>
            <a:pPr marL="12700" marR="236854">
              <a:lnSpc>
                <a:spcPts val="2810"/>
              </a:lnSpc>
              <a:spcBef>
                <a:spcPts val="575"/>
              </a:spcBef>
              <a:tabLst>
                <a:tab pos="8064500" algn="l"/>
              </a:tabLst>
            </a:pPr>
            <a:r>
              <a:rPr sz="2800" b="1" spc="-95" dirty="0">
                <a:latin typeface="Times New Roman"/>
                <a:cs typeface="Times New Roman"/>
              </a:rPr>
              <a:t>Cloud</a:t>
            </a:r>
            <a:r>
              <a:rPr sz="2800" b="1" spc="-45" dirty="0">
                <a:latin typeface="Times New Roman"/>
                <a:cs typeface="Times New Roman"/>
              </a:rPr>
              <a:t> </a:t>
            </a:r>
            <a:r>
              <a:rPr sz="2800" b="1" spc="-105" dirty="0">
                <a:latin typeface="Times New Roman"/>
                <a:cs typeface="Times New Roman"/>
              </a:rPr>
              <a:t>consumer</a:t>
            </a:r>
            <a:r>
              <a:rPr sz="2800" b="1" spc="-60" dirty="0">
                <a:latin typeface="Times New Roman"/>
                <a:cs typeface="Times New Roman"/>
              </a:rPr>
              <a:t> </a:t>
            </a:r>
            <a:r>
              <a:rPr sz="2800" b="1" spc="-90" dirty="0">
                <a:latin typeface="Times New Roman"/>
                <a:cs typeface="Times New Roman"/>
              </a:rPr>
              <a:t>can</a:t>
            </a:r>
            <a:r>
              <a:rPr sz="2800" b="1" spc="-65" dirty="0">
                <a:latin typeface="Times New Roman"/>
                <a:cs typeface="Times New Roman"/>
              </a:rPr>
              <a:t> </a:t>
            </a:r>
            <a:r>
              <a:rPr sz="2800" b="1" spc="-120" dirty="0">
                <a:latin typeface="Times New Roman"/>
                <a:cs typeface="Times New Roman"/>
              </a:rPr>
              <a:t>freely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120" dirty="0">
                <a:latin typeface="Times New Roman"/>
                <a:cs typeface="Times New Roman"/>
              </a:rPr>
              <a:t>choose</a:t>
            </a:r>
            <a:r>
              <a:rPr sz="2800" b="1" spc="-70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a</a:t>
            </a:r>
            <a:r>
              <a:rPr sz="2800" b="1" spc="-125" dirty="0">
                <a:latin typeface="Times New Roman"/>
                <a:cs typeface="Times New Roman"/>
              </a:rPr>
              <a:t> </a:t>
            </a:r>
            <a:r>
              <a:rPr sz="2800" b="1" spc="-90" dirty="0">
                <a:latin typeface="Times New Roman"/>
                <a:cs typeface="Times New Roman"/>
              </a:rPr>
              <a:t>cloud</a:t>
            </a:r>
            <a:r>
              <a:rPr sz="2800" b="1" spc="-20" dirty="0">
                <a:latin typeface="Times New Roman"/>
                <a:cs typeface="Times New Roman"/>
              </a:rPr>
              <a:t> </a:t>
            </a:r>
            <a:r>
              <a:rPr sz="2800" b="1" spc="-105" dirty="0">
                <a:latin typeface="Times New Roman"/>
                <a:cs typeface="Times New Roman"/>
              </a:rPr>
              <a:t>provider</a:t>
            </a:r>
            <a:r>
              <a:rPr sz="2800" b="1" spc="-65" dirty="0">
                <a:latin typeface="Times New Roman"/>
                <a:cs typeface="Times New Roman"/>
              </a:rPr>
              <a:t> </a:t>
            </a:r>
            <a:r>
              <a:rPr sz="2800" b="1" spc="-135" dirty="0">
                <a:latin typeface="Times New Roman"/>
                <a:cs typeface="Times New Roman"/>
              </a:rPr>
              <a:t>with	</a:t>
            </a:r>
            <a:r>
              <a:rPr sz="2800" b="1" spc="-40" dirty="0">
                <a:latin typeface="Times New Roman"/>
                <a:cs typeface="Times New Roman"/>
              </a:rPr>
              <a:t>better </a:t>
            </a:r>
            <a:r>
              <a:rPr sz="2800" b="1" spc="-95" dirty="0">
                <a:latin typeface="Times New Roman"/>
                <a:cs typeface="Times New Roman"/>
              </a:rPr>
              <a:t>pricing </a:t>
            </a:r>
            <a:r>
              <a:rPr sz="2800" b="1" spc="-65" dirty="0">
                <a:latin typeface="Times New Roman"/>
                <a:cs typeface="Times New Roman"/>
              </a:rPr>
              <a:t>with </a:t>
            </a:r>
            <a:r>
              <a:rPr sz="2800" b="1" spc="-685" dirty="0">
                <a:latin typeface="Times New Roman"/>
                <a:cs typeface="Times New Roman"/>
              </a:rPr>
              <a:t> </a:t>
            </a:r>
            <a:r>
              <a:rPr sz="2800" b="1" spc="-145" dirty="0">
                <a:latin typeface="Times New Roman"/>
                <a:cs typeface="Times New Roman"/>
              </a:rPr>
              <a:t>favorable</a:t>
            </a:r>
            <a:r>
              <a:rPr sz="2800" b="1" spc="-220" dirty="0">
                <a:latin typeface="Times New Roman"/>
                <a:cs typeface="Times New Roman"/>
              </a:rPr>
              <a:t> </a:t>
            </a:r>
            <a:r>
              <a:rPr sz="2800" b="1" spc="-90" dirty="0">
                <a:latin typeface="Times New Roman"/>
                <a:cs typeface="Times New Roman"/>
              </a:rPr>
              <a:t>conditions.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800" spc="-100" dirty="0">
                <a:latin typeface="Times New Roman"/>
                <a:cs typeface="Times New Roman"/>
              </a:rPr>
              <a:t>Pricing</a:t>
            </a:r>
            <a:r>
              <a:rPr sz="2800" spc="-245" dirty="0">
                <a:latin typeface="Times New Roman"/>
                <a:cs typeface="Times New Roman"/>
              </a:rPr>
              <a:t> </a:t>
            </a:r>
            <a:r>
              <a:rPr sz="2800" spc="-110" dirty="0">
                <a:latin typeface="Times New Roman"/>
                <a:cs typeface="Times New Roman"/>
              </a:rPr>
              <a:t>policy</a:t>
            </a:r>
            <a:r>
              <a:rPr sz="2800" spc="-305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and</a:t>
            </a:r>
            <a:r>
              <a:rPr sz="2800" spc="-335" dirty="0">
                <a:latin typeface="Times New Roman"/>
                <a:cs typeface="Times New Roman"/>
              </a:rPr>
              <a:t> </a:t>
            </a:r>
            <a:r>
              <a:rPr sz="2800" spc="-220" dirty="0">
                <a:latin typeface="Times New Roman"/>
                <a:cs typeface="Times New Roman"/>
              </a:rPr>
              <a:t>SLAs</a:t>
            </a:r>
            <a:r>
              <a:rPr sz="2800" spc="-175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are</a:t>
            </a:r>
            <a:r>
              <a:rPr sz="2800" spc="-145" dirty="0">
                <a:latin typeface="Times New Roman"/>
                <a:cs typeface="Times New Roman"/>
              </a:rPr>
              <a:t> </a:t>
            </a:r>
            <a:r>
              <a:rPr sz="2800" spc="-100" dirty="0">
                <a:latin typeface="Times New Roman"/>
                <a:cs typeface="Times New Roman"/>
              </a:rPr>
              <a:t>non-negotiable</a:t>
            </a:r>
            <a:r>
              <a:rPr sz="2800" spc="-285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(</a:t>
            </a:r>
            <a:r>
              <a:rPr sz="2800" b="1" spc="-70" dirty="0">
                <a:latin typeface="Times New Roman"/>
                <a:cs typeface="Times New Roman"/>
              </a:rPr>
              <a:t>can</a:t>
            </a:r>
            <a:r>
              <a:rPr sz="2800" b="1" spc="-240" dirty="0">
                <a:latin typeface="Times New Roman"/>
                <a:cs typeface="Times New Roman"/>
              </a:rPr>
              <a:t> </a:t>
            </a:r>
            <a:r>
              <a:rPr sz="2800" b="1" spc="-60" dirty="0">
                <a:latin typeface="Times New Roman"/>
                <a:cs typeface="Times New Roman"/>
              </a:rPr>
              <a:t>not</a:t>
            </a:r>
            <a:r>
              <a:rPr sz="2800" b="1" spc="-240" dirty="0">
                <a:latin typeface="Times New Roman"/>
                <a:cs typeface="Times New Roman"/>
              </a:rPr>
              <a:t> </a:t>
            </a:r>
            <a:r>
              <a:rPr sz="2800" b="1" spc="-80" dirty="0">
                <a:latin typeface="Times New Roman"/>
                <a:cs typeface="Times New Roman"/>
              </a:rPr>
              <a:t>changed</a:t>
            </a:r>
            <a:r>
              <a:rPr sz="2800" b="1" spc="-290" dirty="0">
                <a:latin typeface="Times New Roman"/>
                <a:cs typeface="Times New Roman"/>
              </a:rPr>
              <a:t> </a:t>
            </a:r>
            <a:r>
              <a:rPr sz="2800" b="1" spc="-70" dirty="0">
                <a:latin typeface="Times New Roman"/>
                <a:cs typeface="Times New Roman"/>
              </a:rPr>
              <a:t>again</a:t>
            </a:r>
            <a:r>
              <a:rPr sz="2800" b="1" spc="-290" dirty="0">
                <a:latin typeface="Times New Roman"/>
                <a:cs typeface="Times New Roman"/>
              </a:rPr>
              <a:t> </a:t>
            </a:r>
            <a:r>
              <a:rPr sz="2800" b="1" spc="-60" dirty="0">
                <a:latin typeface="Times New Roman"/>
                <a:cs typeface="Times New Roman"/>
              </a:rPr>
              <a:t>and</a:t>
            </a:r>
            <a:r>
              <a:rPr sz="2800" b="1" spc="-220" dirty="0">
                <a:latin typeface="Times New Roman"/>
                <a:cs typeface="Times New Roman"/>
              </a:rPr>
              <a:t> </a:t>
            </a:r>
            <a:r>
              <a:rPr sz="2800" b="1" spc="-85" dirty="0">
                <a:latin typeface="Times New Roman"/>
                <a:cs typeface="Times New Roman"/>
              </a:rPr>
              <a:t>again</a:t>
            </a:r>
            <a:r>
              <a:rPr sz="2800" spc="-85" dirty="0">
                <a:latin typeface="Times New Roman"/>
                <a:cs typeface="Times New Roman"/>
              </a:rPr>
              <a:t>).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0660" y="6152184"/>
            <a:ext cx="10888345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39609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12121"/>
                </a:solidFill>
                <a:latin typeface="Arial"/>
                <a:cs typeface="Arial"/>
              </a:rPr>
              <a:t>*</a:t>
            </a:r>
            <a:r>
              <a:rPr sz="1800" b="1" spc="-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12121"/>
                </a:solidFill>
                <a:latin typeface="Arial"/>
                <a:cs typeface="Arial"/>
              </a:rPr>
              <a:t>CDNs-</a:t>
            </a:r>
            <a:r>
              <a:rPr sz="1800" b="1" spc="-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12121"/>
                </a:solidFill>
                <a:latin typeface="Arial"/>
                <a:cs typeface="Arial"/>
              </a:rPr>
              <a:t>Content</a:t>
            </a:r>
            <a:r>
              <a:rPr sz="1800" b="1" spc="-3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12121"/>
                </a:solidFill>
                <a:latin typeface="Arial"/>
                <a:cs typeface="Arial"/>
              </a:rPr>
              <a:t>Delivery </a:t>
            </a:r>
            <a:r>
              <a:rPr sz="1800" b="1" spc="5" dirty="0">
                <a:solidFill>
                  <a:srgbClr val="212121"/>
                </a:solidFill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sz="1250" b="1" spc="-5" dirty="0">
                <a:solidFill>
                  <a:srgbClr val="FFFFFF"/>
                </a:solidFill>
                <a:latin typeface="Arial"/>
                <a:cs typeface="Arial"/>
              </a:rPr>
              <a:t>@ </a:t>
            </a:r>
            <a:r>
              <a:rPr sz="1250" b="1" spc="-10" dirty="0">
                <a:solidFill>
                  <a:srgbClr val="FFFFFF"/>
                </a:solidFill>
                <a:latin typeface="Arial"/>
                <a:cs typeface="Arial"/>
              </a:rPr>
              <a:t>KIET</a:t>
            </a:r>
            <a:r>
              <a:rPr sz="125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50" b="1" spc="-10" dirty="0">
                <a:solidFill>
                  <a:srgbClr val="FFFFFF"/>
                </a:solidFill>
                <a:latin typeface="Arial"/>
                <a:cs typeface="Arial"/>
              </a:rPr>
              <a:t>Group</a:t>
            </a:r>
            <a:r>
              <a:rPr sz="125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50" b="1" spc="-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25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50" b="1" spc="-10" dirty="0">
                <a:solidFill>
                  <a:srgbClr val="FFFFFF"/>
                </a:solidFill>
                <a:latin typeface="Arial"/>
                <a:cs typeface="Arial"/>
              </a:rPr>
              <a:t>Institutions,</a:t>
            </a:r>
            <a:r>
              <a:rPr sz="1250" b="1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50" b="1" spc="-5" dirty="0">
                <a:solidFill>
                  <a:srgbClr val="FFFFFF"/>
                </a:solidFill>
                <a:latin typeface="Arial"/>
                <a:cs typeface="Arial"/>
              </a:rPr>
              <a:t>Ghaziabad,</a:t>
            </a:r>
            <a:r>
              <a:rPr sz="125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50" b="1" spc="-25" dirty="0">
                <a:solidFill>
                  <a:srgbClr val="FFFFFF"/>
                </a:solidFill>
                <a:latin typeface="Arial"/>
                <a:cs typeface="Arial"/>
              </a:rPr>
              <a:t>Dr.</a:t>
            </a:r>
            <a:r>
              <a:rPr sz="12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50" b="1" spc="-10" dirty="0">
                <a:solidFill>
                  <a:srgbClr val="FFFFFF"/>
                </a:solidFill>
                <a:latin typeface="Arial"/>
                <a:cs typeface="Arial"/>
              </a:rPr>
              <a:t>Nitish</a:t>
            </a:r>
            <a:r>
              <a:rPr sz="125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50" b="1" spc="-5" dirty="0">
                <a:solidFill>
                  <a:srgbClr val="FFFFFF"/>
                </a:solidFill>
                <a:latin typeface="Arial"/>
                <a:cs typeface="Arial"/>
              </a:rPr>
              <a:t>Pathak,</a:t>
            </a:r>
            <a:r>
              <a:rPr sz="125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50" b="1" spc="-20" dirty="0">
                <a:solidFill>
                  <a:srgbClr val="FFFFFF"/>
                </a:solidFill>
                <a:latin typeface="Arial"/>
                <a:cs typeface="Arial"/>
              </a:rPr>
              <a:t>M.Tech.</a:t>
            </a:r>
            <a:r>
              <a:rPr sz="125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50" b="1" spc="-5" dirty="0">
                <a:solidFill>
                  <a:srgbClr val="FFFFFF"/>
                </a:solidFill>
                <a:latin typeface="Arial"/>
                <a:cs typeface="Arial"/>
              </a:rPr>
              <a:t>(CSE),</a:t>
            </a:r>
            <a:r>
              <a:rPr sz="12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50" b="1" spc="-5" dirty="0">
                <a:solidFill>
                  <a:srgbClr val="FFFFFF"/>
                </a:solidFill>
                <a:latin typeface="Arial"/>
                <a:cs typeface="Arial"/>
              </a:rPr>
              <a:t>Ph.D.</a:t>
            </a:r>
            <a:r>
              <a:rPr sz="1250" b="1" dirty="0">
                <a:solidFill>
                  <a:srgbClr val="FFFFFF"/>
                </a:solidFill>
                <a:latin typeface="Arial"/>
                <a:cs typeface="Arial"/>
              </a:rPr>
              <a:t> (CSE)</a:t>
            </a:r>
            <a:endParaRPr sz="12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80564" y="67132"/>
            <a:ext cx="37426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u="none" spc="-130" dirty="0">
                <a:solidFill>
                  <a:srgbClr val="1F477B"/>
                </a:solidFill>
                <a:latin typeface="Trebuchet MS"/>
                <a:cs typeface="Trebuchet MS"/>
              </a:rPr>
              <a:t>Cl</a:t>
            </a:r>
            <a:r>
              <a:rPr sz="4000" b="1" u="none" spc="-105" dirty="0">
                <a:solidFill>
                  <a:srgbClr val="1F477B"/>
                </a:solidFill>
                <a:latin typeface="Trebuchet MS"/>
                <a:cs typeface="Trebuchet MS"/>
              </a:rPr>
              <a:t>o</a:t>
            </a:r>
            <a:r>
              <a:rPr sz="4000" b="1" u="none" spc="-110" dirty="0">
                <a:solidFill>
                  <a:srgbClr val="1F477B"/>
                </a:solidFill>
                <a:latin typeface="Trebuchet MS"/>
                <a:cs typeface="Trebuchet MS"/>
              </a:rPr>
              <a:t>u</a:t>
            </a:r>
            <a:r>
              <a:rPr sz="4000" b="1" u="none" spc="5" dirty="0">
                <a:solidFill>
                  <a:srgbClr val="1F477B"/>
                </a:solidFill>
                <a:latin typeface="Trebuchet MS"/>
                <a:cs typeface="Trebuchet MS"/>
              </a:rPr>
              <a:t>d</a:t>
            </a:r>
            <a:r>
              <a:rPr sz="4000" b="1" u="none" spc="-390" dirty="0">
                <a:solidFill>
                  <a:srgbClr val="1F477B"/>
                </a:solidFill>
                <a:latin typeface="Trebuchet MS"/>
                <a:cs typeface="Trebuchet MS"/>
              </a:rPr>
              <a:t> </a:t>
            </a:r>
            <a:r>
              <a:rPr sz="4000" b="1" u="none" spc="-55" dirty="0">
                <a:solidFill>
                  <a:srgbClr val="1F477B"/>
                </a:solidFill>
                <a:latin typeface="Trebuchet MS"/>
                <a:cs typeface="Trebuchet MS"/>
              </a:rPr>
              <a:t>C</a:t>
            </a:r>
            <a:r>
              <a:rPr sz="4000" b="1" u="none" spc="-35" dirty="0">
                <a:solidFill>
                  <a:srgbClr val="1F477B"/>
                </a:solidFill>
                <a:latin typeface="Trebuchet MS"/>
                <a:cs typeface="Trebuchet MS"/>
              </a:rPr>
              <a:t>o</a:t>
            </a:r>
            <a:r>
              <a:rPr sz="4000" b="1" u="none" spc="-40" dirty="0">
                <a:solidFill>
                  <a:srgbClr val="1F477B"/>
                </a:solidFill>
                <a:latin typeface="Trebuchet MS"/>
                <a:cs typeface="Trebuchet MS"/>
              </a:rPr>
              <a:t>n</a:t>
            </a:r>
            <a:r>
              <a:rPr sz="4000" b="1" u="none" spc="-50" dirty="0">
                <a:solidFill>
                  <a:srgbClr val="1F477B"/>
                </a:solidFill>
                <a:latin typeface="Trebuchet MS"/>
                <a:cs typeface="Trebuchet MS"/>
              </a:rPr>
              <a:t>s</a:t>
            </a:r>
            <a:r>
              <a:rPr sz="4000" b="1" u="none" spc="-40" dirty="0">
                <a:solidFill>
                  <a:srgbClr val="1F477B"/>
                </a:solidFill>
                <a:latin typeface="Trebuchet MS"/>
                <a:cs typeface="Trebuchet MS"/>
              </a:rPr>
              <a:t>u</a:t>
            </a:r>
            <a:r>
              <a:rPr sz="4000" b="1" u="none" spc="-60" dirty="0">
                <a:solidFill>
                  <a:srgbClr val="1F477B"/>
                </a:solidFill>
                <a:latin typeface="Trebuchet MS"/>
                <a:cs typeface="Trebuchet MS"/>
              </a:rPr>
              <a:t>m</a:t>
            </a:r>
            <a:r>
              <a:rPr sz="4000" b="1" u="none" spc="-45" dirty="0">
                <a:solidFill>
                  <a:srgbClr val="1F477B"/>
                </a:solidFill>
                <a:latin typeface="Trebuchet MS"/>
                <a:cs typeface="Trebuchet MS"/>
              </a:rPr>
              <a:t>e</a:t>
            </a:r>
            <a:r>
              <a:rPr sz="4000" b="1" u="none" dirty="0">
                <a:solidFill>
                  <a:srgbClr val="1F477B"/>
                </a:solidFill>
                <a:latin typeface="Trebuchet MS"/>
                <a:cs typeface="Trebuchet MS"/>
              </a:rPr>
              <a:t>r</a:t>
            </a:r>
            <a:endParaRPr sz="4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795527"/>
            <a:ext cx="10821760" cy="531357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A9108-ED4A-0DD6-B8D0-54BEFA1BB2F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80"/>
              </a:lnSpc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F418C-AEE1-E0F1-0181-10674CD5BF9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14</a:t>
            </a:fld>
            <a:endParaRPr spc="-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4073" y="662177"/>
            <a:ext cx="343217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u="none" spc="120" dirty="0">
                <a:solidFill>
                  <a:srgbClr val="000000"/>
                </a:solidFill>
                <a:latin typeface="Calibri"/>
                <a:cs typeface="Calibri"/>
              </a:rPr>
              <a:t>SaaS</a:t>
            </a:r>
            <a:r>
              <a:rPr sz="4000" b="1" u="none" spc="-1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1" u="none" spc="-25" dirty="0">
                <a:solidFill>
                  <a:srgbClr val="000000"/>
                </a:solidFill>
                <a:latin typeface="Calibri"/>
                <a:cs typeface="Calibri"/>
              </a:rPr>
              <a:t>consumers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15</a:t>
            </a:fld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28522" y="1500073"/>
            <a:ext cx="122428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95"/>
              </a:spcBef>
              <a:buClr>
                <a:srgbClr val="4F81BB"/>
              </a:buClr>
              <a:buSzPct val="84375"/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3200" b="1" spc="-320" dirty="0">
                <a:latin typeface="Times New Roman"/>
                <a:cs typeface="Times New Roman"/>
              </a:rPr>
              <a:t>S</a:t>
            </a:r>
            <a:r>
              <a:rPr sz="3200" b="1" spc="-310" dirty="0">
                <a:latin typeface="Times New Roman"/>
                <a:cs typeface="Times New Roman"/>
              </a:rPr>
              <a:t>aa</a:t>
            </a:r>
            <a:r>
              <a:rPr sz="3200" b="1" spc="-5" dirty="0">
                <a:latin typeface="Times New Roman"/>
                <a:cs typeface="Times New Roman"/>
              </a:rPr>
              <a:t>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29916" y="1500073"/>
            <a:ext cx="320230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93900" algn="l"/>
                <a:tab pos="2811145" algn="l"/>
              </a:tabLst>
            </a:pPr>
            <a:r>
              <a:rPr sz="3200" b="1" spc="-130" dirty="0">
                <a:latin typeface="Times New Roman"/>
                <a:cs typeface="Times New Roman"/>
              </a:rPr>
              <a:t>c</a:t>
            </a:r>
            <a:r>
              <a:rPr sz="3200" b="1" spc="-114" dirty="0">
                <a:latin typeface="Times New Roman"/>
                <a:cs typeface="Times New Roman"/>
              </a:rPr>
              <a:t>o</a:t>
            </a:r>
            <a:r>
              <a:rPr sz="3200" b="1" spc="-130" dirty="0">
                <a:latin typeface="Times New Roman"/>
                <a:cs typeface="Times New Roman"/>
              </a:rPr>
              <a:t>n</a:t>
            </a:r>
            <a:r>
              <a:rPr sz="3200" b="1" spc="-120" dirty="0">
                <a:latin typeface="Times New Roman"/>
                <a:cs typeface="Times New Roman"/>
              </a:rPr>
              <a:t>s</a:t>
            </a:r>
            <a:r>
              <a:rPr sz="3200" b="1" spc="-130" dirty="0">
                <a:latin typeface="Times New Roman"/>
                <a:cs typeface="Times New Roman"/>
              </a:rPr>
              <a:t>u</a:t>
            </a:r>
            <a:r>
              <a:rPr sz="3200" b="1" spc="-175" dirty="0">
                <a:latin typeface="Times New Roman"/>
                <a:cs typeface="Times New Roman"/>
              </a:rPr>
              <a:t>m</a:t>
            </a:r>
            <a:r>
              <a:rPr sz="3200" b="1" spc="-130" dirty="0">
                <a:latin typeface="Times New Roman"/>
                <a:cs typeface="Times New Roman"/>
              </a:rPr>
              <a:t>er</a:t>
            </a:r>
            <a:r>
              <a:rPr sz="3200" b="1" spc="-5" dirty="0">
                <a:latin typeface="Times New Roman"/>
                <a:cs typeface="Times New Roman"/>
              </a:rPr>
              <a:t>s</a:t>
            </a:r>
            <a:r>
              <a:rPr sz="3200" b="1" dirty="0">
                <a:latin typeface="Times New Roman"/>
                <a:cs typeface="Times New Roman"/>
              </a:rPr>
              <a:t>	</a:t>
            </a:r>
            <a:r>
              <a:rPr sz="3200" b="1" spc="-175" dirty="0">
                <a:latin typeface="Times New Roman"/>
                <a:cs typeface="Times New Roman"/>
              </a:rPr>
              <a:t>c</a:t>
            </a:r>
            <a:r>
              <a:rPr sz="3200" b="1" spc="-160" dirty="0">
                <a:latin typeface="Times New Roman"/>
                <a:cs typeface="Times New Roman"/>
              </a:rPr>
              <a:t>a</a:t>
            </a:r>
            <a:r>
              <a:rPr sz="3200" b="1" spc="-5" dirty="0">
                <a:latin typeface="Times New Roman"/>
                <a:cs typeface="Times New Roman"/>
              </a:rPr>
              <a:t>n</a:t>
            </a:r>
            <a:r>
              <a:rPr sz="3200" b="1" dirty="0">
                <a:latin typeface="Times New Roman"/>
                <a:cs typeface="Times New Roman"/>
              </a:rPr>
              <a:t>	</a:t>
            </a:r>
            <a:r>
              <a:rPr sz="3200" b="1" spc="-125" dirty="0">
                <a:latin typeface="Times New Roman"/>
                <a:cs typeface="Times New Roman"/>
              </a:rPr>
              <a:t>be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78092" y="1500073"/>
            <a:ext cx="560451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90140" algn="l"/>
                <a:tab pos="3317240" algn="l"/>
                <a:tab pos="4796155" algn="l"/>
              </a:tabLst>
            </a:pPr>
            <a:r>
              <a:rPr sz="3200" b="1" spc="-140" dirty="0">
                <a:latin typeface="Times New Roman"/>
                <a:cs typeface="Times New Roman"/>
              </a:rPr>
              <a:t>o</a:t>
            </a:r>
            <a:r>
              <a:rPr sz="3200" b="1" spc="-155" dirty="0">
                <a:latin typeface="Times New Roman"/>
                <a:cs typeface="Times New Roman"/>
              </a:rPr>
              <a:t>r</a:t>
            </a:r>
            <a:r>
              <a:rPr sz="3200" b="1" spc="-140" dirty="0">
                <a:latin typeface="Times New Roman"/>
                <a:cs typeface="Times New Roman"/>
              </a:rPr>
              <a:t>g</a:t>
            </a:r>
            <a:r>
              <a:rPr sz="3200" b="1" spc="-165" dirty="0">
                <a:latin typeface="Times New Roman"/>
                <a:cs typeface="Times New Roman"/>
              </a:rPr>
              <a:t>a</a:t>
            </a:r>
            <a:r>
              <a:rPr sz="3200" b="1" spc="-150" dirty="0">
                <a:latin typeface="Times New Roman"/>
                <a:cs typeface="Times New Roman"/>
              </a:rPr>
              <a:t>ni</a:t>
            </a:r>
            <a:r>
              <a:rPr sz="3200" b="1" spc="-175" dirty="0">
                <a:latin typeface="Times New Roman"/>
                <a:cs typeface="Times New Roman"/>
              </a:rPr>
              <a:t>z</a:t>
            </a:r>
            <a:r>
              <a:rPr sz="3200" b="1" spc="-140" dirty="0">
                <a:latin typeface="Times New Roman"/>
                <a:cs typeface="Times New Roman"/>
              </a:rPr>
              <a:t>a</a:t>
            </a:r>
            <a:r>
              <a:rPr sz="3200" b="1" spc="-160" dirty="0">
                <a:latin typeface="Times New Roman"/>
                <a:cs typeface="Times New Roman"/>
              </a:rPr>
              <a:t>t</a:t>
            </a:r>
            <a:r>
              <a:rPr sz="3200" b="1" spc="-150" dirty="0">
                <a:latin typeface="Times New Roman"/>
                <a:cs typeface="Times New Roman"/>
              </a:rPr>
              <a:t>i</a:t>
            </a:r>
            <a:r>
              <a:rPr sz="3200" b="1" spc="-140" dirty="0">
                <a:latin typeface="Times New Roman"/>
                <a:cs typeface="Times New Roman"/>
              </a:rPr>
              <a:t>o</a:t>
            </a:r>
            <a:r>
              <a:rPr sz="3200" b="1" spc="-150" dirty="0">
                <a:latin typeface="Times New Roman"/>
                <a:cs typeface="Times New Roman"/>
              </a:rPr>
              <a:t>n</a:t>
            </a:r>
            <a:r>
              <a:rPr sz="3200" b="1" spc="-5" dirty="0">
                <a:latin typeface="Times New Roman"/>
                <a:cs typeface="Times New Roman"/>
              </a:rPr>
              <a:t>s</a:t>
            </a:r>
            <a:r>
              <a:rPr sz="3200" b="1" dirty="0">
                <a:latin typeface="Times New Roman"/>
                <a:cs typeface="Times New Roman"/>
              </a:rPr>
              <a:t>	</a:t>
            </a:r>
            <a:r>
              <a:rPr sz="3200" b="1" spc="-110" dirty="0">
                <a:latin typeface="Times New Roman"/>
                <a:cs typeface="Times New Roman"/>
              </a:rPr>
              <a:t>t</a:t>
            </a:r>
            <a:r>
              <a:rPr sz="3200" b="1" spc="-105" dirty="0">
                <a:latin typeface="Times New Roman"/>
                <a:cs typeface="Times New Roman"/>
              </a:rPr>
              <a:t>h</a:t>
            </a:r>
            <a:r>
              <a:rPr sz="3200" b="1" spc="-70" dirty="0">
                <a:latin typeface="Times New Roman"/>
                <a:cs typeface="Times New Roman"/>
              </a:rPr>
              <a:t>a</a:t>
            </a:r>
            <a:r>
              <a:rPr sz="3200" b="1" spc="-5" dirty="0">
                <a:latin typeface="Times New Roman"/>
                <a:cs typeface="Times New Roman"/>
              </a:rPr>
              <a:t>t</a:t>
            </a:r>
            <a:r>
              <a:rPr sz="3200" b="1" dirty="0">
                <a:latin typeface="Times New Roman"/>
                <a:cs typeface="Times New Roman"/>
              </a:rPr>
              <a:t>	</a:t>
            </a:r>
            <a:r>
              <a:rPr sz="3200" b="1" spc="-150" dirty="0">
                <a:latin typeface="Times New Roman"/>
                <a:cs typeface="Times New Roman"/>
              </a:rPr>
              <a:t>p</a:t>
            </a:r>
            <a:r>
              <a:rPr sz="3200" b="1" spc="-200" dirty="0">
                <a:latin typeface="Times New Roman"/>
                <a:cs typeface="Times New Roman"/>
              </a:rPr>
              <a:t>r</a:t>
            </a:r>
            <a:r>
              <a:rPr sz="3200" b="1" spc="-140" dirty="0">
                <a:latin typeface="Times New Roman"/>
                <a:cs typeface="Times New Roman"/>
              </a:rPr>
              <a:t>ov</a:t>
            </a:r>
            <a:r>
              <a:rPr sz="3200" b="1" spc="-130" dirty="0">
                <a:latin typeface="Times New Roman"/>
                <a:cs typeface="Times New Roman"/>
              </a:rPr>
              <a:t>id</a:t>
            </a:r>
            <a:r>
              <a:rPr sz="3200" b="1" spc="-5" dirty="0">
                <a:latin typeface="Times New Roman"/>
                <a:cs typeface="Times New Roman"/>
              </a:rPr>
              <a:t>e</a:t>
            </a:r>
            <a:r>
              <a:rPr sz="3200" b="1" dirty="0">
                <a:latin typeface="Times New Roman"/>
                <a:cs typeface="Times New Roman"/>
              </a:rPr>
              <a:t>	</a:t>
            </a:r>
            <a:r>
              <a:rPr sz="3200" b="1" spc="-85" dirty="0">
                <a:latin typeface="Times New Roman"/>
                <a:cs typeface="Times New Roman"/>
              </a:rPr>
              <a:t>t</a:t>
            </a:r>
            <a:r>
              <a:rPr sz="3200" b="1" spc="-80" dirty="0">
                <a:latin typeface="Times New Roman"/>
                <a:cs typeface="Times New Roman"/>
              </a:rPr>
              <a:t>hei</a:t>
            </a:r>
            <a:r>
              <a:rPr sz="3200" b="1" spc="-5" dirty="0">
                <a:latin typeface="Times New Roman"/>
                <a:cs typeface="Times New Roman"/>
              </a:rPr>
              <a:t>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8522" y="1988007"/>
            <a:ext cx="10759440" cy="4130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algn="just">
              <a:lnSpc>
                <a:spcPct val="100000"/>
              </a:lnSpc>
              <a:spcBef>
                <a:spcPts val="95"/>
              </a:spcBef>
            </a:pPr>
            <a:r>
              <a:rPr sz="3200" b="1" spc="-110" dirty="0">
                <a:latin typeface="Times New Roman"/>
                <a:cs typeface="Times New Roman"/>
              </a:rPr>
              <a:t>members</a:t>
            </a:r>
            <a:r>
              <a:rPr sz="3200" b="1" spc="-105" dirty="0">
                <a:latin typeface="Times New Roman"/>
                <a:cs typeface="Times New Roman"/>
              </a:rPr>
              <a:t> </a:t>
            </a:r>
            <a:r>
              <a:rPr sz="3200" spc="-100" dirty="0">
                <a:latin typeface="Times New Roman"/>
                <a:cs typeface="Times New Roman"/>
              </a:rPr>
              <a:t>with</a:t>
            </a:r>
            <a:r>
              <a:rPr sz="3200" spc="-95" dirty="0">
                <a:latin typeface="Times New Roman"/>
                <a:cs typeface="Times New Roman"/>
              </a:rPr>
              <a:t> </a:t>
            </a:r>
            <a:r>
              <a:rPr sz="3200" spc="-160" dirty="0">
                <a:latin typeface="Times New Roman"/>
                <a:cs typeface="Times New Roman"/>
              </a:rPr>
              <a:t>access</a:t>
            </a:r>
            <a:r>
              <a:rPr sz="3200" spc="-155" dirty="0">
                <a:latin typeface="Times New Roman"/>
                <a:cs typeface="Times New Roman"/>
              </a:rPr>
              <a:t> </a:t>
            </a:r>
            <a:r>
              <a:rPr sz="3200" spc="-30" dirty="0">
                <a:latin typeface="Times New Roman"/>
                <a:cs typeface="Times New Roman"/>
              </a:rPr>
              <a:t>to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110" dirty="0">
                <a:latin typeface="Times New Roman"/>
                <a:cs typeface="Times New Roman"/>
              </a:rPr>
              <a:t>software</a:t>
            </a:r>
            <a:r>
              <a:rPr sz="3200" spc="-105" dirty="0">
                <a:latin typeface="Times New Roman"/>
                <a:cs typeface="Times New Roman"/>
              </a:rPr>
              <a:t> </a:t>
            </a:r>
            <a:r>
              <a:rPr sz="3200" spc="-114" dirty="0">
                <a:latin typeface="Times New Roman"/>
                <a:cs typeface="Times New Roman"/>
              </a:rPr>
              <a:t>applications,</a:t>
            </a:r>
            <a:r>
              <a:rPr sz="3200" spc="-110" dirty="0">
                <a:latin typeface="Times New Roman"/>
                <a:cs typeface="Times New Roman"/>
              </a:rPr>
              <a:t> </a:t>
            </a:r>
            <a:r>
              <a:rPr sz="3200" spc="-85" dirty="0">
                <a:latin typeface="Times New Roman"/>
                <a:cs typeface="Times New Roman"/>
              </a:rPr>
              <a:t>end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95" dirty="0">
                <a:latin typeface="Times New Roman"/>
                <a:cs typeface="Times New Roman"/>
              </a:rPr>
              <a:t>users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spc="-110" dirty="0">
                <a:latin typeface="Times New Roman"/>
                <a:cs typeface="Times New Roman"/>
              </a:rPr>
              <a:t>who </a:t>
            </a:r>
            <a:r>
              <a:rPr sz="3200" spc="-105" dirty="0">
                <a:latin typeface="Times New Roman"/>
                <a:cs typeface="Times New Roman"/>
              </a:rPr>
              <a:t> directly</a:t>
            </a:r>
            <a:r>
              <a:rPr sz="3200" spc="-100" dirty="0">
                <a:latin typeface="Times New Roman"/>
                <a:cs typeface="Times New Roman"/>
              </a:rPr>
              <a:t> use</a:t>
            </a:r>
            <a:r>
              <a:rPr sz="3200" spc="-95" dirty="0">
                <a:latin typeface="Times New Roman"/>
                <a:cs typeface="Times New Roman"/>
              </a:rPr>
              <a:t> </a:t>
            </a:r>
            <a:r>
              <a:rPr sz="3200" spc="-114" dirty="0">
                <a:latin typeface="Times New Roman"/>
                <a:cs typeface="Times New Roman"/>
              </a:rPr>
              <a:t>software</a:t>
            </a:r>
            <a:r>
              <a:rPr sz="3200" spc="575" dirty="0">
                <a:latin typeface="Times New Roman"/>
                <a:cs typeface="Times New Roman"/>
              </a:rPr>
              <a:t> </a:t>
            </a:r>
            <a:r>
              <a:rPr sz="3200" spc="-120" dirty="0">
                <a:latin typeface="Times New Roman"/>
                <a:cs typeface="Times New Roman"/>
              </a:rPr>
              <a:t>applications,</a:t>
            </a:r>
            <a:r>
              <a:rPr sz="3200" spc="-114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or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110" dirty="0">
                <a:latin typeface="Times New Roman"/>
                <a:cs typeface="Times New Roman"/>
              </a:rPr>
              <a:t>software</a:t>
            </a:r>
            <a:r>
              <a:rPr sz="3200" spc="-105" dirty="0">
                <a:latin typeface="Times New Roman"/>
                <a:cs typeface="Times New Roman"/>
              </a:rPr>
              <a:t> </a:t>
            </a:r>
            <a:r>
              <a:rPr sz="3200" spc="-130" dirty="0">
                <a:latin typeface="Times New Roman"/>
                <a:cs typeface="Times New Roman"/>
              </a:rPr>
              <a:t>application </a:t>
            </a:r>
            <a:r>
              <a:rPr sz="3200" spc="-125" dirty="0">
                <a:latin typeface="Times New Roman"/>
                <a:cs typeface="Times New Roman"/>
              </a:rPr>
              <a:t> </a:t>
            </a:r>
            <a:r>
              <a:rPr sz="3200" spc="-114" dirty="0">
                <a:latin typeface="Times New Roman"/>
                <a:cs typeface="Times New Roman"/>
              </a:rPr>
              <a:t>administrators</a:t>
            </a:r>
            <a:r>
              <a:rPr sz="3200" spc="-100" dirty="0">
                <a:latin typeface="Times New Roman"/>
                <a:cs typeface="Times New Roman"/>
              </a:rPr>
              <a:t> who</a:t>
            </a:r>
            <a:r>
              <a:rPr sz="3200" spc="-335" dirty="0">
                <a:latin typeface="Times New Roman"/>
                <a:cs typeface="Times New Roman"/>
              </a:rPr>
              <a:t> </a:t>
            </a:r>
            <a:r>
              <a:rPr sz="3200" spc="-130" dirty="0">
                <a:latin typeface="Times New Roman"/>
                <a:cs typeface="Times New Roman"/>
              </a:rPr>
              <a:t>configure</a:t>
            </a:r>
            <a:r>
              <a:rPr sz="3200" spc="-225" dirty="0">
                <a:latin typeface="Times New Roman"/>
                <a:cs typeface="Times New Roman"/>
              </a:rPr>
              <a:t> </a:t>
            </a:r>
            <a:r>
              <a:rPr sz="3200" spc="-135" dirty="0">
                <a:latin typeface="Times New Roman"/>
                <a:cs typeface="Times New Roman"/>
              </a:rPr>
              <a:t>applications</a:t>
            </a:r>
            <a:r>
              <a:rPr sz="3200" spc="-330" dirty="0">
                <a:latin typeface="Times New Roman"/>
                <a:cs typeface="Times New Roman"/>
              </a:rPr>
              <a:t> </a:t>
            </a:r>
            <a:r>
              <a:rPr sz="3200" b="1" spc="-70" dirty="0">
                <a:latin typeface="Times New Roman"/>
                <a:cs typeface="Times New Roman"/>
              </a:rPr>
              <a:t>for</a:t>
            </a:r>
            <a:r>
              <a:rPr sz="3200" b="1" spc="450" dirty="0">
                <a:latin typeface="Times New Roman"/>
                <a:cs typeface="Times New Roman"/>
              </a:rPr>
              <a:t> </a:t>
            </a:r>
            <a:r>
              <a:rPr sz="3200" b="1" spc="-90" dirty="0">
                <a:latin typeface="Times New Roman"/>
                <a:cs typeface="Times New Roman"/>
              </a:rPr>
              <a:t>end</a:t>
            </a:r>
            <a:r>
              <a:rPr sz="3200" b="1" spc="-200" dirty="0">
                <a:latin typeface="Times New Roman"/>
                <a:cs typeface="Times New Roman"/>
              </a:rPr>
              <a:t> </a:t>
            </a:r>
            <a:r>
              <a:rPr sz="3200" b="1" spc="-85" dirty="0">
                <a:latin typeface="Times New Roman"/>
                <a:cs typeface="Times New Roman"/>
              </a:rPr>
              <a:t>users.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950">
              <a:latin typeface="Times New Roman"/>
              <a:cs typeface="Times New Roman"/>
            </a:endParaRPr>
          </a:p>
          <a:p>
            <a:pPr marL="469900" marR="345440" indent="-457834" algn="just">
              <a:lnSpc>
                <a:spcPct val="100000"/>
              </a:lnSpc>
              <a:buClr>
                <a:srgbClr val="4F81BB"/>
              </a:buClr>
              <a:buSzPct val="84375"/>
              <a:buFont typeface="Arial MT"/>
              <a:buChar char="•"/>
              <a:tabLst>
                <a:tab pos="470534" algn="l"/>
              </a:tabLst>
            </a:pPr>
            <a:r>
              <a:rPr sz="3200" spc="-240" dirty="0">
                <a:latin typeface="Times New Roman"/>
                <a:cs typeface="Times New Roman"/>
              </a:rPr>
              <a:t>SaaS </a:t>
            </a:r>
            <a:r>
              <a:rPr sz="3200" spc="-120" dirty="0">
                <a:latin typeface="Times New Roman"/>
                <a:cs typeface="Times New Roman"/>
              </a:rPr>
              <a:t>consumers can </a:t>
            </a:r>
            <a:r>
              <a:rPr sz="3200" spc="-60" dirty="0">
                <a:latin typeface="Times New Roman"/>
                <a:cs typeface="Times New Roman"/>
              </a:rPr>
              <a:t>be </a:t>
            </a:r>
            <a:r>
              <a:rPr sz="3200" b="1" spc="10" dirty="0">
                <a:latin typeface="Times New Roman"/>
                <a:cs typeface="Times New Roman"/>
              </a:rPr>
              <a:t>billed </a:t>
            </a:r>
            <a:r>
              <a:rPr sz="3200" spc="-135" dirty="0">
                <a:latin typeface="Times New Roman"/>
                <a:cs typeface="Times New Roman"/>
              </a:rPr>
              <a:t>based </a:t>
            </a:r>
            <a:r>
              <a:rPr sz="3200" spc="-60" dirty="0">
                <a:latin typeface="Times New Roman"/>
                <a:cs typeface="Times New Roman"/>
              </a:rPr>
              <a:t>on the </a:t>
            </a:r>
            <a:r>
              <a:rPr sz="3200" spc="-90" dirty="0">
                <a:latin typeface="Times New Roman"/>
                <a:cs typeface="Times New Roman"/>
              </a:rPr>
              <a:t>number </a:t>
            </a:r>
            <a:r>
              <a:rPr sz="3200" spc="-190" dirty="0">
                <a:latin typeface="Times New Roman"/>
                <a:cs typeface="Times New Roman"/>
              </a:rPr>
              <a:t>of</a:t>
            </a:r>
            <a:r>
              <a:rPr sz="3200" spc="-185" dirty="0">
                <a:latin typeface="Times New Roman"/>
                <a:cs typeface="Times New Roman"/>
              </a:rPr>
              <a:t> </a:t>
            </a:r>
            <a:r>
              <a:rPr sz="3200" spc="-85" dirty="0">
                <a:latin typeface="Times New Roman"/>
                <a:cs typeface="Times New Roman"/>
              </a:rPr>
              <a:t>end </a:t>
            </a:r>
            <a:r>
              <a:rPr sz="3200" spc="-60" dirty="0">
                <a:latin typeface="Times New Roman"/>
                <a:cs typeface="Times New Roman"/>
              </a:rPr>
              <a:t>users, 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spc="-70" dirty="0">
                <a:latin typeface="Times New Roman"/>
                <a:cs typeface="Times New Roman"/>
              </a:rPr>
              <a:t>the </a:t>
            </a:r>
            <a:r>
              <a:rPr sz="3200" spc="-75" dirty="0">
                <a:latin typeface="Times New Roman"/>
                <a:cs typeface="Times New Roman"/>
              </a:rPr>
              <a:t>time </a:t>
            </a:r>
            <a:r>
              <a:rPr sz="3200" spc="-85" dirty="0">
                <a:latin typeface="Times New Roman"/>
                <a:cs typeface="Times New Roman"/>
              </a:rPr>
              <a:t>of </a:t>
            </a:r>
            <a:r>
              <a:rPr sz="3200" spc="-75" dirty="0">
                <a:latin typeface="Times New Roman"/>
                <a:cs typeface="Times New Roman"/>
              </a:rPr>
              <a:t>use, </a:t>
            </a:r>
            <a:r>
              <a:rPr sz="3200" spc="-60" dirty="0">
                <a:latin typeface="Times New Roman"/>
                <a:cs typeface="Times New Roman"/>
              </a:rPr>
              <a:t>the </a:t>
            </a:r>
            <a:r>
              <a:rPr sz="3200" spc="-95" dirty="0">
                <a:latin typeface="Times New Roman"/>
                <a:cs typeface="Times New Roman"/>
              </a:rPr>
              <a:t>network </a:t>
            </a:r>
            <a:r>
              <a:rPr sz="3200" spc="-130" dirty="0">
                <a:latin typeface="Times New Roman"/>
                <a:cs typeface="Times New Roman"/>
              </a:rPr>
              <a:t>bandwidth</a:t>
            </a:r>
            <a:r>
              <a:rPr sz="3200" spc="-125" dirty="0">
                <a:latin typeface="Times New Roman"/>
                <a:cs typeface="Times New Roman"/>
              </a:rPr>
              <a:t> </a:t>
            </a:r>
            <a:r>
              <a:rPr sz="3200" spc="-105" dirty="0">
                <a:latin typeface="Times New Roman"/>
                <a:cs typeface="Times New Roman"/>
              </a:rPr>
              <a:t>consumed, </a:t>
            </a:r>
            <a:r>
              <a:rPr sz="3200" spc="-60" dirty="0">
                <a:latin typeface="Times New Roman"/>
                <a:cs typeface="Times New Roman"/>
              </a:rPr>
              <a:t>the </a:t>
            </a:r>
            <a:r>
              <a:rPr sz="3200" spc="-100" dirty="0">
                <a:latin typeface="Times New Roman"/>
                <a:cs typeface="Times New Roman"/>
              </a:rPr>
              <a:t>amount </a:t>
            </a:r>
            <a:r>
              <a:rPr sz="3200" spc="-165" dirty="0">
                <a:latin typeface="Times New Roman"/>
                <a:cs typeface="Times New Roman"/>
              </a:rPr>
              <a:t>of </a:t>
            </a:r>
            <a:r>
              <a:rPr sz="3200" spc="-785" dirty="0">
                <a:latin typeface="Times New Roman"/>
                <a:cs typeface="Times New Roman"/>
              </a:rPr>
              <a:t> </a:t>
            </a:r>
            <a:r>
              <a:rPr sz="3200" spc="-140" dirty="0">
                <a:latin typeface="Times New Roman"/>
                <a:cs typeface="Times New Roman"/>
              </a:rPr>
              <a:t>d</a:t>
            </a:r>
            <a:r>
              <a:rPr sz="3200" spc="-155" dirty="0">
                <a:latin typeface="Times New Roman"/>
                <a:cs typeface="Times New Roman"/>
              </a:rPr>
              <a:t>a</a:t>
            </a:r>
            <a:r>
              <a:rPr sz="3200" spc="-150" dirty="0">
                <a:latin typeface="Times New Roman"/>
                <a:cs typeface="Times New Roman"/>
              </a:rPr>
              <a:t>t</a:t>
            </a: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200" spc="-250" dirty="0">
                <a:latin typeface="Times New Roman"/>
                <a:cs typeface="Times New Roman"/>
              </a:rPr>
              <a:t> </a:t>
            </a:r>
            <a:r>
              <a:rPr sz="3200" spc="-95" dirty="0">
                <a:latin typeface="Times New Roman"/>
                <a:cs typeface="Times New Roman"/>
              </a:rPr>
              <a:t>s</a:t>
            </a:r>
            <a:r>
              <a:rPr sz="3200" spc="-105" dirty="0">
                <a:latin typeface="Times New Roman"/>
                <a:cs typeface="Times New Roman"/>
              </a:rPr>
              <a:t>t</a:t>
            </a:r>
            <a:r>
              <a:rPr sz="3200" spc="-90" dirty="0">
                <a:latin typeface="Times New Roman"/>
                <a:cs typeface="Times New Roman"/>
              </a:rPr>
              <a:t>o</a:t>
            </a:r>
            <a:r>
              <a:rPr sz="3200" spc="-110" dirty="0">
                <a:latin typeface="Times New Roman"/>
                <a:cs typeface="Times New Roman"/>
              </a:rPr>
              <a:t>r</a:t>
            </a:r>
            <a:r>
              <a:rPr sz="3200" spc="-105" dirty="0"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d</a:t>
            </a:r>
            <a:r>
              <a:rPr sz="3200" spc="-145" dirty="0">
                <a:latin typeface="Times New Roman"/>
                <a:cs typeface="Times New Roman"/>
              </a:rPr>
              <a:t> </a:t>
            </a:r>
            <a:r>
              <a:rPr sz="3200" spc="-45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r</a:t>
            </a:r>
            <a:r>
              <a:rPr sz="3200" spc="-114" dirty="0">
                <a:latin typeface="Times New Roman"/>
                <a:cs typeface="Times New Roman"/>
              </a:rPr>
              <a:t> </a:t>
            </a:r>
            <a:r>
              <a:rPr sz="3200" spc="-90" dirty="0">
                <a:latin typeface="Times New Roman"/>
                <a:cs typeface="Times New Roman"/>
              </a:rPr>
              <a:t>du</a:t>
            </a:r>
            <a:r>
              <a:rPr sz="3200" spc="-105" dirty="0">
                <a:latin typeface="Times New Roman"/>
                <a:cs typeface="Times New Roman"/>
              </a:rPr>
              <a:t>ra</a:t>
            </a:r>
            <a:r>
              <a:rPr sz="3200" spc="-100" dirty="0">
                <a:latin typeface="Times New Roman"/>
                <a:cs typeface="Times New Roman"/>
              </a:rPr>
              <a:t>ti</a:t>
            </a:r>
            <a:r>
              <a:rPr sz="3200" spc="-90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n</a:t>
            </a:r>
            <a:r>
              <a:rPr sz="3200" spc="-245" dirty="0">
                <a:latin typeface="Times New Roman"/>
                <a:cs typeface="Times New Roman"/>
              </a:rPr>
              <a:t> </a:t>
            </a:r>
            <a:r>
              <a:rPr sz="3200" spc="-165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f</a:t>
            </a:r>
            <a:r>
              <a:rPr sz="3200" spc="320" dirty="0">
                <a:latin typeface="Times New Roman"/>
                <a:cs typeface="Times New Roman"/>
              </a:rPr>
              <a:t> </a:t>
            </a:r>
            <a:r>
              <a:rPr sz="3200" spc="-95" dirty="0">
                <a:latin typeface="Times New Roman"/>
                <a:cs typeface="Times New Roman"/>
              </a:rPr>
              <a:t>s</a:t>
            </a:r>
            <a:r>
              <a:rPr sz="3200" spc="-105" dirty="0">
                <a:latin typeface="Times New Roman"/>
                <a:cs typeface="Times New Roman"/>
              </a:rPr>
              <a:t>t</a:t>
            </a:r>
            <a:r>
              <a:rPr sz="3200" spc="-90" dirty="0">
                <a:latin typeface="Times New Roman"/>
                <a:cs typeface="Times New Roman"/>
              </a:rPr>
              <a:t>o</a:t>
            </a:r>
            <a:r>
              <a:rPr sz="3200" spc="-110" dirty="0">
                <a:latin typeface="Times New Roman"/>
                <a:cs typeface="Times New Roman"/>
              </a:rPr>
              <a:t>r</a:t>
            </a:r>
            <a:r>
              <a:rPr sz="3200" spc="-105" dirty="0"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d</a:t>
            </a:r>
            <a:r>
              <a:rPr sz="3200" spc="-145" dirty="0">
                <a:latin typeface="Times New Roman"/>
                <a:cs typeface="Times New Roman"/>
              </a:rPr>
              <a:t> </a:t>
            </a:r>
            <a:r>
              <a:rPr sz="3200" spc="-90" dirty="0">
                <a:latin typeface="Times New Roman"/>
                <a:cs typeface="Times New Roman"/>
              </a:rPr>
              <a:t>d</a:t>
            </a:r>
            <a:r>
              <a:rPr sz="3200" spc="-105" dirty="0">
                <a:latin typeface="Times New Roman"/>
                <a:cs typeface="Times New Roman"/>
              </a:rPr>
              <a:t>ata</a:t>
            </a:r>
            <a:r>
              <a:rPr sz="3200" spc="-5" dirty="0"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  <a:p>
            <a:pPr marL="5332730">
              <a:lnSpc>
                <a:spcPct val="100000"/>
              </a:lnSpc>
              <a:spcBef>
                <a:spcPts val="2575"/>
              </a:spcBef>
            </a:pPr>
            <a:r>
              <a:rPr sz="1800" spc="-150" dirty="0">
                <a:latin typeface="Times New Roman"/>
                <a:cs typeface="Times New Roman"/>
              </a:rPr>
              <a:t>N</a:t>
            </a:r>
            <a:r>
              <a:rPr sz="1800" spc="-145" dirty="0">
                <a:latin typeface="Times New Roman"/>
                <a:cs typeface="Times New Roman"/>
              </a:rPr>
              <a:t>I</a:t>
            </a:r>
            <a:r>
              <a:rPr sz="1800" spc="-140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T</a:t>
            </a:r>
            <a:r>
              <a:rPr sz="1800" spc="-330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C</a:t>
            </a:r>
            <a:r>
              <a:rPr sz="1800" spc="-95" dirty="0">
                <a:latin typeface="Times New Roman"/>
                <a:cs typeface="Times New Roman"/>
              </a:rPr>
              <a:t>l</a:t>
            </a:r>
            <a:r>
              <a:rPr sz="1800" spc="-85" dirty="0">
                <a:latin typeface="Times New Roman"/>
                <a:cs typeface="Times New Roman"/>
              </a:rPr>
              <a:t>ou</a:t>
            </a:r>
            <a:r>
              <a:rPr sz="1800" dirty="0">
                <a:latin typeface="Times New Roman"/>
                <a:cs typeface="Times New Roman"/>
              </a:rPr>
              <a:t>d</a:t>
            </a:r>
            <a:r>
              <a:rPr sz="1800" spc="-155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C</a:t>
            </a:r>
            <a:r>
              <a:rPr sz="1800" spc="-85" dirty="0">
                <a:latin typeface="Times New Roman"/>
                <a:cs typeface="Times New Roman"/>
              </a:rPr>
              <a:t>o</a:t>
            </a:r>
            <a:r>
              <a:rPr sz="1800" spc="-130" dirty="0">
                <a:latin typeface="Times New Roman"/>
                <a:cs typeface="Times New Roman"/>
              </a:rPr>
              <a:t>m</a:t>
            </a:r>
            <a:r>
              <a:rPr sz="1800" spc="-85" dirty="0">
                <a:latin typeface="Times New Roman"/>
                <a:cs typeface="Times New Roman"/>
              </a:rPr>
              <a:t>pu</a:t>
            </a:r>
            <a:r>
              <a:rPr sz="1800" spc="-95" dirty="0">
                <a:latin typeface="Times New Roman"/>
                <a:cs typeface="Times New Roman"/>
              </a:rPr>
              <a:t>ti</a:t>
            </a:r>
            <a:r>
              <a:rPr sz="1800" spc="-85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g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spc="-95" dirty="0">
                <a:latin typeface="Times New Roman"/>
                <a:cs typeface="Times New Roman"/>
              </a:rPr>
              <a:t>R</a:t>
            </a:r>
            <a:r>
              <a:rPr sz="1800" spc="-105" dirty="0">
                <a:latin typeface="Times New Roman"/>
                <a:cs typeface="Times New Roman"/>
              </a:rPr>
              <a:t>e</a:t>
            </a:r>
            <a:r>
              <a:rPr sz="1800" spc="-125" dirty="0">
                <a:latin typeface="Times New Roman"/>
                <a:cs typeface="Times New Roman"/>
              </a:rPr>
              <a:t>f</a:t>
            </a:r>
            <a:r>
              <a:rPr sz="1800" spc="-105" dirty="0">
                <a:latin typeface="Times New Roman"/>
                <a:cs typeface="Times New Roman"/>
              </a:rPr>
              <a:t>e</a:t>
            </a:r>
            <a:r>
              <a:rPr sz="1800" spc="-100" dirty="0">
                <a:latin typeface="Times New Roman"/>
                <a:cs typeface="Times New Roman"/>
              </a:rPr>
              <a:t>r</a:t>
            </a:r>
            <a:r>
              <a:rPr sz="1800" spc="-105" dirty="0">
                <a:latin typeface="Times New Roman"/>
                <a:cs typeface="Times New Roman"/>
              </a:rPr>
              <a:t>e</a:t>
            </a:r>
            <a:r>
              <a:rPr sz="1800" spc="-85" dirty="0">
                <a:latin typeface="Times New Roman"/>
                <a:cs typeface="Times New Roman"/>
              </a:rPr>
              <a:t>nc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-120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A</a:t>
            </a:r>
            <a:r>
              <a:rPr sz="1800" spc="-75" dirty="0">
                <a:latin typeface="Times New Roman"/>
                <a:cs typeface="Times New Roman"/>
              </a:rPr>
              <a:t>r</a:t>
            </a:r>
            <a:r>
              <a:rPr sz="1800" spc="-85" dirty="0">
                <a:latin typeface="Times New Roman"/>
                <a:cs typeface="Times New Roman"/>
              </a:rPr>
              <a:t>c</a:t>
            </a:r>
            <a:r>
              <a:rPr sz="1800" spc="-65" dirty="0">
                <a:latin typeface="Times New Roman"/>
                <a:cs typeface="Times New Roman"/>
              </a:rPr>
              <a:t>h</a:t>
            </a:r>
            <a:r>
              <a:rPr sz="1800" spc="-70" dirty="0">
                <a:latin typeface="Times New Roman"/>
                <a:cs typeface="Times New Roman"/>
              </a:rPr>
              <a:t>it</a:t>
            </a:r>
            <a:r>
              <a:rPr sz="1800" spc="-85" dirty="0">
                <a:latin typeface="Times New Roman"/>
                <a:cs typeface="Times New Roman"/>
              </a:rPr>
              <a:t>ec</a:t>
            </a:r>
            <a:r>
              <a:rPr sz="1800" spc="-70" dirty="0">
                <a:latin typeface="Times New Roman"/>
                <a:cs typeface="Times New Roman"/>
              </a:rPr>
              <a:t>t</a:t>
            </a:r>
            <a:r>
              <a:rPr sz="1800" spc="-65" dirty="0">
                <a:latin typeface="Times New Roman"/>
                <a:cs typeface="Times New Roman"/>
              </a:rPr>
              <a:t>u</a:t>
            </a:r>
            <a:r>
              <a:rPr sz="1800" spc="-75" dirty="0">
                <a:latin typeface="Times New Roman"/>
                <a:cs typeface="Times New Roman"/>
              </a:rPr>
              <a:t>r</a:t>
            </a:r>
            <a:r>
              <a:rPr sz="1800" dirty="0">
                <a:latin typeface="Times New Roman"/>
                <a:cs typeface="Times New Roman"/>
              </a:rPr>
              <a:t>e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0551" y="10794"/>
            <a:ext cx="340741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u="none" spc="20" dirty="0">
                <a:solidFill>
                  <a:srgbClr val="000000"/>
                </a:solidFill>
                <a:latin typeface="Calibri"/>
                <a:cs typeface="Calibri"/>
              </a:rPr>
              <a:t>P</a:t>
            </a:r>
            <a:r>
              <a:rPr sz="4000" b="1" u="none" spc="80" dirty="0">
                <a:solidFill>
                  <a:srgbClr val="000000"/>
                </a:solidFill>
                <a:latin typeface="Calibri"/>
                <a:cs typeface="Calibri"/>
              </a:rPr>
              <a:t>aa</a:t>
            </a:r>
            <a:r>
              <a:rPr sz="4000" b="1" u="none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sz="4000" b="1" u="none" spc="-2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1" u="none" spc="-50" dirty="0">
                <a:solidFill>
                  <a:srgbClr val="000000"/>
                </a:solidFill>
                <a:latin typeface="Calibri"/>
                <a:cs typeface="Calibri"/>
              </a:rPr>
              <a:t>c</a:t>
            </a:r>
            <a:r>
              <a:rPr sz="4000" b="1" u="none" spc="-20" dirty="0">
                <a:solidFill>
                  <a:srgbClr val="000000"/>
                </a:solidFill>
                <a:latin typeface="Calibri"/>
                <a:cs typeface="Calibri"/>
              </a:rPr>
              <a:t>o</a:t>
            </a:r>
            <a:r>
              <a:rPr sz="4000" b="1" u="none" spc="-15" dirty="0">
                <a:solidFill>
                  <a:srgbClr val="000000"/>
                </a:solidFill>
                <a:latin typeface="Calibri"/>
                <a:cs typeface="Calibri"/>
              </a:rPr>
              <a:t>n</a:t>
            </a:r>
            <a:r>
              <a:rPr sz="4000" b="1" u="none" spc="-20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sz="4000" b="1" u="none" spc="-15" dirty="0">
                <a:solidFill>
                  <a:srgbClr val="000000"/>
                </a:solidFill>
                <a:latin typeface="Calibri"/>
                <a:cs typeface="Calibri"/>
              </a:rPr>
              <a:t>u</a:t>
            </a:r>
            <a:r>
              <a:rPr sz="4000" b="1" u="none" spc="-20" dirty="0">
                <a:solidFill>
                  <a:srgbClr val="000000"/>
                </a:solidFill>
                <a:latin typeface="Calibri"/>
                <a:cs typeface="Calibri"/>
              </a:rPr>
              <a:t>m</a:t>
            </a:r>
            <a:r>
              <a:rPr sz="4000" b="1" u="none" spc="-30" dirty="0">
                <a:solidFill>
                  <a:srgbClr val="000000"/>
                </a:solidFill>
                <a:latin typeface="Calibri"/>
                <a:cs typeface="Calibri"/>
              </a:rPr>
              <a:t>e</a:t>
            </a:r>
            <a:r>
              <a:rPr sz="4000" b="1" u="none" spc="-85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4000" b="1" u="none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582" y="960374"/>
            <a:ext cx="573024" cy="42976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2582" y="4823409"/>
            <a:ext cx="481583" cy="3569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54202" y="834897"/>
            <a:ext cx="11182985" cy="5612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33450" indent="12065">
              <a:lnSpc>
                <a:spcPct val="100000"/>
              </a:lnSpc>
              <a:spcBef>
                <a:spcPts val="100"/>
              </a:spcBef>
              <a:tabLst>
                <a:tab pos="1250315" algn="l"/>
                <a:tab pos="3503295" algn="l"/>
                <a:tab pos="4521835" algn="l"/>
                <a:tab pos="5366385" algn="l"/>
                <a:tab pos="7653020" algn="l"/>
                <a:tab pos="9921240" algn="l"/>
              </a:tabLst>
            </a:pPr>
            <a:r>
              <a:rPr sz="3600" spc="-280" dirty="0">
                <a:latin typeface="Times New Roman"/>
                <a:cs typeface="Times New Roman"/>
              </a:rPr>
              <a:t>P</a:t>
            </a:r>
            <a:r>
              <a:rPr sz="3600" spc="-260" dirty="0">
                <a:latin typeface="Times New Roman"/>
                <a:cs typeface="Times New Roman"/>
              </a:rPr>
              <a:t>aa</a:t>
            </a:r>
            <a:r>
              <a:rPr sz="3600" spc="-5" dirty="0">
                <a:latin typeface="Times New Roman"/>
                <a:cs typeface="Times New Roman"/>
              </a:rPr>
              <a:t>S</a:t>
            </a:r>
            <a:r>
              <a:rPr sz="3600" dirty="0">
                <a:latin typeface="Times New Roman"/>
                <a:cs typeface="Times New Roman"/>
              </a:rPr>
              <a:t>	</a:t>
            </a:r>
            <a:r>
              <a:rPr sz="3600" spc="-135" dirty="0">
                <a:latin typeface="Times New Roman"/>
                <a:cs typeface="Times New Roman"/>
              </a:rPr>
              <a:t>c</a:t>
            </a:r>
            <a:r>
              <a:rPr sz="3600" spc="-120" dirty="0">
                <a:latin typeface="Times New Roman"/>
                <a:cs typeface="Times New Roman"/>
              </a:rPr>
              <a:t>on</a:t>
            </a:r>
            <a:r>
              <a:rPr sz="3600" spc="-160" dirty="0">
                <a:latin typeface="Times New Roman"/>
                <a:cs typeface="Times New Roman"/>
              </a:rPr>
              <a:t>s</a:t>
            </a:r>
            <a:r>
              <a:rPr sz="3600" spc="-120" dirty="0">
                <a:latin typeface="Times New Roman"/>
                <a:cs typeface="Times New Roman"/>
              </a:rPr>
              <a:t>u</a:t>
            </a:r>
            <a:r>
              <a:rPr sz="3600" spc="-140" dirty="0">
                <a:latin typeface="Times New Roman"/>
                <a:cs typeface="Times New Roman"/>
              </a:rPr>
              <a:t>m</a:t>
            </a:r>
            <a:r>
              <a:rPr sz="3600" spc="-114" dirty="0">
                <a:latin typeface="Times New Roman"/>
                <a:cs typeface="Times New Roman"/>
              </a:rPr>
              <a:t>e</a:t>
            </a:r>
            <a:r>
              <a:rPr sz="3600" spc="-145" dirty="0">
                <a:latin typeface="Times New Roman"/>
                <a:cs typeface="Times New Roman"/>
              </a:rPr>
              <a:t>r</a:t>
            </a:r>
            <a:r>
              <a:rPr sz="3600" spc="-5" dirty="0">
                <a:latin typeface="Times New Roman"/>
                <a:cs typeface="Times New Roman"/>
              </a:rPr>
              <a:t>s</a:t>
            </a:r>
            <a:r>
              <a:rPr sz="3600" dirty="0">
                <a:latin typeface="Times New Roman"/>
                <a:cs typeface="Times New Roman"/>
              </a:rPr>
              <a:t>	</a:t>
            </a:r>
            <a:r>
              <a:rPr sz="3600" spc="-160" dirty="0">
                <a:latin typeface="Times New Roman"/>
                <a:cs typeface="Times New Roman"/>
              </a:rPr>
              <a:t>ca</a:t>
            </a:r>
            <a:r>
              <a:rPr sz="3600" dirty="0">
                <a:latin typeface="Times New Roman"/>
                <a:cs typeface="Times New Roman"/>
              </a:rPr>
              <a:t>n	</a:t>
            </a:r>
            <a:r>
              <a:rPr sz="3600" spc="-145" dirty="0">
                <a:latin typeface="Times New Roman"/>
                <a:cs typeface="Times New Roman"/>
              </a:rPr>
              <a:t>b</a:t>
            </a:r>
            <a:r>
              <a:rPr sz="3600" dirty="0">
                <a:latin typeface="Times New Roman"/>
                <a:cs typeface="Times New Roman"/>
              </a:rPr>
              <a:t>e	</a:t>
            </a:r>
            <a:r>
              <a:rPr sz="3600" spc="-135" dirty="0">
                <a:latin typeface="Times New Roman"/>
                <a:cs typeface="Times New Roman"/>
              </a:rPr>
              <a:t>a</a:t>
            </a:r>
            <a:r>
              <a:rPr sz="3600" spc="-145" dirty="0">
                <a:latin typeface="Times New Roman"/>
                <a:cs typeface="Times New Roman"/>
              </a:rPr>
              <a:t>pp</a:t>
            </a:r>
            <a:r>
              <a:rPr sz="3600" spc="-140" dirty="0">
                <a:latin typeface="Times New Roman"/>
                <a:cs typeface="Times New Roman"/>
              </a:rPr>
              <a:t>li</a:t>
            </a:r>
            <a:r>
              <a:rPr sz="3600" spc="-135" dirty="0">
                <a:latin typeface="Times New Roman"/>
                <a:cs typeface="Times New Roman"/>
              </a:rPr>
              <a:t>ca</a:t>
            </a:r>
            <a:r>
              <a:rPr sz="3600" spc="-140" dirty="0">
                <a:latin typeface="Times New Roman"/>
                <a:cs typeface="Times New Roman"/>
              </a:rPr>
              <a:t>ti</a:t>
            </a:r>
            <a:r>
              <a:rPr sz="3600" spc="-145" dirty="0">
                <a:latin typeface="Times New Roman"/>
                <a:cs typeface="Times New Roman"/>
              </a:rPr>
              <a:t>o</a:t>
            </a:r>
            <a:r>
              <a:rPr sz="3600" dirty="0">
                <a:latin typeface="Times New Roman"/>
                <a:cs typeface="Times New Roman"/>
              </a:rPr>
              <a:t>n	</a:t>
            </a:r>
            <a:r>
              <a:rPr sz="3600" spc="-145" dirty="0">
                <a:latin typeface="Times New Roman"/>
                <a:cs typeface="Times New Roman"/>
              </a:rPr>
              <a:t>d</a:t>
            </a:r>
            <a:r>
              <a:rPr sz="3600" spc="-114" dirty="0">
                <a:latin typeface="Times New Roman"/>
                <a:cs typeface="Times New Roman"/>
              </a:rPr>
              <a:t>e</a:t>
            </a:r>
            <a:r>
              <a:rPr sz="3600" spc="-120" dirty="0">
                <a:latin typeface="Times New Roman"/>
                <a:cs typeface="Times New Roman"/>
              </a:rPr>
              <a:t>v</a:t>
            </a:r>
            <a:r>
              <a:rPr sz="3600" spc="-135" dirty="0">
                <a:latin typeface="Times New Roman"/>
                <a:cs typeface="Times New Roman"/>
              </a:rPr>
              <a:t>e</a:t>
            </a:r>
            <a:r>
              <a:rPr sz="3600" spc="-114" dirty="0">
                <a:latin typeface="Times New Roman"/>
                <a:cs typeface="Times New Roman"/>
              </a:rPr>
              <a:t>l</a:t>
            </a:r>
            <a:r>
              <a:rPr sz="3600" spc="-120" dirty="0">
                <a:latin typeface="Times New Roman"/>
                <a:cs typeface="Times New Roman"/>
              </a:rPr>
              <a:t>o</a:t>
            </a:r>
            <a:r>
              <a:rPr sz="3600" spc="-145" dirty="0">
                <a:latin typeface="Times New Roman"/>
                <a:cs typeface="Times New Roman"/>
              </a:rPr>
              <a:t>p</a:t>
            </a:r>
            <a:r>
              <a:rPr sz="3600" spc="-135" dirty="0">
                <a:latin typeface="Times New Roman"/>
                <a:cs typeface="Times New Roman"/>
              </a:rPr>
              <a:t>e</a:t>
            </a:r>
            <a:r>
              <a:rPr sz="3600" spc="-120" dirty="0">
                <a:latin typeface="Times New Roman"/>
                <a:cs typeface="Times New Roman"/>
              </a:rPr>
              <a:t>r</a:t>
            </a:r>
            <a:r>
              <a:rPr sz="3600" spc="-5" dirty="0">
                <a:latin typeface="Times New Roman"/>
                <a:cs typeface="Times New Roman"/>
              </a:rPr>
              <a:t>s</a:t>
            </a:r>
            <a:r>
              <a:rPr sz="3600" dirty="0">
                <a:latin typeface="Times New Roman"/>
                <a:cs typeface="Times New Roman"/>
              </a:rPr>
              <a:t>	</a:t>
            </a:r>
            <a:r>
              <a:rPr sz="3600" spc="-240" dirty="0">
                <a:latin typeface="Times New Roman"/>
                <a:cs typeface="Times New Roman"/>
              </a:rPr>
              <a:t>or  </a:t>
            </a:r>
            <a:r>
              <a:rPr sz="3600" spc="-114" dirty="0">
                <a:latin typeface="Times New Roman"/>
                <a:cs typeface="Times New Roman"/>
              </a:rPr>
              <a:t>administrators</a:t>
            </a:r>
            <a:endParaRPr sz="36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520"/>
              </a:spcBef>
              <a:buClr>
                <a:srgbClr val="C0504D"/>
              </a:buClr>
              <a:buSzPct val="84375"/>
              <a:buAutoNum type="arabicPeriod"/>
              <a:tabLst>
                <a:tab pos="527685" algn="l"/>
                <a:tab pos="528320" algn="l"/>
              </a:tabLst>
            </a:pPr>
            <a:r>
              <a:rPr sz="3200" spc="-125" dirty="0">
                <a:latin typeface="Times New Roman"/>
                <a:cs typeface="Times New Roman"/>
              </a:rPr>
              <a:t>S</a:t>
            </a:r>
            <a:r>
              <a:rPr sz="3200" spc="-114" dirty="0">
                <a:latin typeface="Times New Roman"/>
                <a:cs typeface="Times New Roman"/>
              </a:rPr>
              <a:t>o</a:t>
            </a:r>
            <a:r>
              <a:rPr sz="3200" spc="-110" dirty="0">
                <a:latin typeface="Times New Roman"/>
                <a:cs typeface="Times New Roman"/>
              </a:rPr>
              <a:t>f</a:t>
            </a:r>
            <a:r>
              <a:rPr sz="3200" spc="-125" dirty="0">
                <a:latin typeface="Times New Roman"/>
                <a:cs typeface="Times New Roman"/>
              </a:rPr>
              <a:t>t</a:t>
            </a:r>
            <a:r>
              <a:rPr sz="3200" spc="-130" dirty="0">
                <a:latin typeface="Times New Roman"/>
                <a:cs typeface="Times New Roman"/>
              </a:rPr>
              <a:t>war</a:t>
            </a:r>
            <a:r>
              <a:rPr sz="3200" spc="-5" dirty="0">
                <a:latin typeface="Times New Roman"/>
                <a:cs typeface="Times New Roman"/>
              </a:rPr>
              <a:t>e</a:t>
            </a:r>
            <a:r>
              <a:rPr sz="3200" spc="-335" dirty="0">
                <a:latin typeface="Times New Roman"/>
                <a:cs typeface="Times New Roman"/>
              </a:rPr>
              <a:t> </a:t>
            </a:r>
            <a:r>
              <a:rPr sz="3200" spc="-130" dirty="0">
                <a:latin typeface="Times New Roman"/>
                <a:cs typeface="Times New Roman"/>
              </a:rPr>
              <a:t>li</a:t>
            </a:r>
            <a:r>
              <a:rPr sz="3200" spc="-110" dirty="0">
                <a:latin typeface="Times New Roman"/>
                <a:cs typeface="Times New Roman"/>
              </a:rPr>
              <a:t>f</a:t>
            </a:r>
            <a:r>
              <a:rPr sz="3200" spc="-5" dirty="0">
                <a:latin typeface="Times New Roman"/>
                <a:cs typeface="Times New Roman"/>
              </a:rPr>
              <a:t>e</a:t>
            </a:r>
            <a:r>
              <a:rPr sz="3200" spc="-300" dirty="0">
                <a:latin typeface="Times New Roman"/>
                <a:cs typeface="Times New Roman"/>
              </a:rPr>
              <a:t> </a:t>
            </a:r>
            <a:r>
              <a:rPr sz="3200" spc="-130" dirty="0">
                <a:latin typeface="Times New Roman"/>
                <a:cs typeface="Times New Roman"/>
              </a:rPr>
              <a:t>c</a:t>
            </a:r>
            <a:r>
              <a:rPr sz="3200" spc="-140" dirty="0">
                <a:latin typeface="Times New Roman"/>
                <a:cs typeface="Times New Roman"/>
              </a:rPr>
              <a:t>y</a:t>
            </a:r>
            <a:r>
              <a:rPr sz="3200" spc="-130" dirty="0">
                <a:latin typeface="Times New Roman"/>
                <a:cs typeface="Times New Roman"/>
              </a:rPr>
              <a:t>cl</a:t>
            </a:r>
            <a:r>
              <a:rPr sz="3200" spc="-5" dirty="0">
                <a:latin typeface="Times New Roman"/>
                <a:cs typeface="Times New Roman"/>
              </a:rPr>
              <a:t>e</a:t>
            </a:r>
            <a:endParaRPr sz="32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484"/>
              </a:spcBef>
              <a:buClr>
                <a:srgbClr val="C0504D"/>
              </a:buClr>
              <a:buSzPct val="84375"/>
              <a:buAutoNum type="arabicPeriod"/>
              <a:tabLst>
                <a:tab pos="527685" algn="l"/>
                <a:tab pos="528320" algn="l"/>
              </a:tabLst>
            </a:pPr>
            <a:r>
              <a:rPr sz="3200" spc="-85" dirty="0">
                <a:latin typeface="Times New Roman"/>
                <a:cs typeface="Times New Roman"/>
              </a:rPr>
              <a:t>who</a:t>
            </a:r>
            <a:r>
              <a:rPr sz="3200" spc="-290" dirty="0">
                <a:latin typeface="Times New Roman"/>
                <a:cs typeface="Times New Roman"/>
              </a:rPr>
              <a:t> </a:t>
            </a:r>
            <a:r>
              <a:rPr sz="3200" b="1" spc="-125" dirty="0">
                <a:latin typeface="Times New Roman"/>
                <a:cs typeface="Times New Roman"/>
              </a:rPr>
              <a:t>design</a:t>
            </a:r>
            <a:r>
              <a:rPr sz="3200" b="1" spc="-225" dirty="0">
                <a:latin typeface="Times New Roman"/>
                <a:cs typeface="Times New Roman"/>
              </a:rPr>
              <a:t> </a:t>
            </a:r>
            <a:r>
              <a:rPr sz="3200" b="1" spc="-100" dirty="0">
                <a:latin typeface="Times New Roman"/>
                <a:cs typeface="Times New Roman"/>
              </a:rPr>
              <a:t>and</a:t>
            </a:r>
            <a:r>
              <a:rPr sz="3200" b="1" spc="-245" dirty="0">
                <a:latin typeface="Times New Roman"/>
                <a:cs typeface="Times New Roman"/>
              </a:rPr>
              <a:t> </a:t>
            </a:r>
            <a:r>
              <a:rPr sz="3200" b="1" spc="-105" dirty="0">
                <a:latin typeface="Times New Roman"/>
                <a:cs typeface="Times New Roman"/>
              </a:rPr>
              <a:t>implement</a:t>
            </a:r>
            <a:r>
              <a:rPr sz="3200" b="1" spc="-135" dirty="0">
                <a:latin typeface="Times New Roman"/>
                <a:cs typeface="Times New Roman"/>
              </a:rPr>
              <a:t> </a:t>
            </a:r>
            <a:r>
              <a:rPr sz="3200" b="1" spc="-114" dirty="0">
                <a:latin typeface="Times New Roman"/>
                <a:cs typeface="Times New Roman"/>
              </a:rPr>
              <a:t>application</a:t>
            </a:r>
            <a:r>
              <a:rPr sz="3200" b="1" spc="75" dirty="0">
                <a:latin typeface="Times New Roman"/>
                <a:cs typeface="Times New Roman"/>
              </a:rPr>
              <a:t> </a:t>
            </a:r>
            <a:r>
              <a:rPr sz="3200" b="1" spc="-110" dirty="0">
                <a:latin typeface="Times New Roman"/>
                <a:cs typeface="Times New Roman"/>
              </a:rPr>
              <a:t>software</a:t>
            </a:r>
            <a:endParaRPr sz="32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409"/>
              </a:spcBef>
              <a:buClr>
                <a:srgbClr val="C0504D"/>
              </a:buClr>
              <a:buSzPct val="84375"/>
              <a:buAutoNum type="arabicPeriod"/>
              <a:tabLst>
                <a:tab pos="527685" algn="l"/>
                <a:tab pos="528320" algn="l"/>
              </a:tabLst>
            </a:pPr>
            <a:r>
              <a:rPr sz="3200" spc="-130" dirty="0">
                <a:latin typeface="Times New Roman"/>
                <a:cs typeface="Times New Roman"/>
              </a:rPr>
              <a:t>a</a:t>
            </a:r>
            <a:r>
              <a:rPr sz="3200" spc="-114" dirty="0">
                <a:latin typeface="Times New Roman"/>
                <a:cs typeface="Times New Roman"/>
              </a:rPr>
              <a:t>pp</a:t>
            </a:r>
            <a:r>
              <a:rPr sz="3200" spc="-125" dirty="0">
                <a:latin typeface="Times New Roman"/>
                <a:cs typeface="Times New Roman"/>
              </a:rPr>
              <a:t>li</a:t>
            </a:r>
            <a:r>
              <a:rPr sz="3200" spc="-130" dirty="0">
                <a:latin typeface="Times New Roman"/>
                <a:cs typeface="Times New Roman"/>
              </a:rPr>
              <a:t>ca</a:t>
            </a:r>
            <a:r>
              <a:rPr sz="3200" spc="-125" dirty="0">
                <a:latin typeface="Times New Roman"/>
                <a:cs typeface="Times New Roman"/>
              </a:rPr>
              <a:t>ti</a:t>
            </a:r>
            <a:r>
              <a:rPr sz="3200" spc="-114" dirty="0">
                <a:latin typeface="Times New Roman"/>
                <a:cs typeface="Times New Roman"/>
              </a:rPr>
              <a:t>o</a:t>
            </a:r>
            <a:r>
              <a:rPr sz="3200" spc="-5" dirty="0">
                <a:latin typeface="Times New Roman"/>
                <a:cs typeface="Times New Roman"/>
              </a:rPr>
              <a:t>n</a:t>
            </a:r>
            <a:r>
              <a:rPr sz="3200" spc="-185" dirty="0">
                <a:latin typeface="Times New Roman"/>
                <a:cs typeface="Times New Roman"/>
              </a:rPr>
              <a:t> </a:t>
            </a:r>
            <a:r>
              <a:rPr sz="3200" spc="-55" dirty="0">
                <a:latin typeface="Times New Roman"/>
                <a:cs typeface="Times New Roman"/>
              </a:rPr>
              <a:t>t</a:t>
            </a:r>
            <a:r>
              <a:rPr sz="3200" spc="-60" dirty="0">
                <a:latin typeface="Times New Roman"/>
                <a:cs typeface="Times New Roman"/>
              </a:rPr>
              <a:t>e</a:t>
            </a:r>
            <a:r>
              <a:rPr sz="3200" spc="-50" dirty="0">
                <a:latin typeface="Times New Roman"/>
                <a:cs typeface="Times New Roman"/>
              </a:rPr>
              <a:t>s</a:t>
            </a:r>
            <a:r>
              <a:rPr sz="3200" spc="-55" dirty="0">
                <a:latin typeface="Times New Roman"/>
                <a:cs typeface="Times New Roman"/>
              </a:rPr>
              <a:t>t</a:t>
            </a:r>
            <a:r>
              <a:rPr sz="3200" spc="-60" dirty="0">
                <a:latin typeface="Times New Roman"/>
                <a:cs typeface="Times New Roman"/>
              </a:rPr>
              <a:t>er</a:t>
            </a:r>
            <a:r>
              <a:rPr sz="3200" spc="-5" dirty="0">
                <a:latin typeface="Times New Roman"/>
                <a:cs typeface="Times New Roman"/>
              </a:rPr>
              <a:t>s</a:t>
            </a:r>
            <a:r>
              <a:rPr sz="3200" spc="-145" dirty="0">
                <a:latin typeface="Times New Roman"/>
                <a:cs typeface="Times New Roman"/>
              </a:rPr>
              <a:t> </a:t>
            </a:r>
            <a:r>
              <a:rPr sz="3200" b="1" spc="-80" dirty="0">
                <a:latin typeface="Times New Roman"/>
                <a:cs typeface="Times New Roman"/>
              </a:rPr>
              <a:t>w</a:t>
            </a:r>
            <a:r>
              <a:rPr sz="3200" b="1" spc="-130" dirty="0">
                <a:latin typeface="Times New Roman"/>
                <a:cs typeface="Times New Roman"/>
              </a:rPr>
              <a:t>h</a:t>
            </a:r>
            <a:r>
              <a:rPr sz="3200" b="1" spc="-5" dirty="0">
                <a:latin typeface="Times New Roman"/>
                <a:cs typeface="Times New Roman"/>
              </a:rPr>
              <a:t>o</a:t>
            </a:r>
            <a:r>
              <a:rPr sz="3200" b="1" spc="-330" dirty="0">
                <a:latin typeface="Times New Roman"/>
                <a:cs typeface="Times New Roman"/>
              </a:rPr>
              <a:t> </a:t>
            </a:r>
            <a:r>
              <a:rPr sz="3200" b="1" spc="-60" dirty="0">
                <a:latin typeface="Times New Roman"/>
                <a:cs typeface="Times New Roman"/>
              </a:rPr>
              <a:t>r</a:t>
            </a:r>
            <a:r>
              <a:rPr sz="3200" b="1" spc="-55" dirty="0">
                <a:latin typeface="Times New Roman"/>
                <a:cs typeface="Times New Roman"/>
              </a:rPr>
              <a:t>u</a:t>
            </a:r>
            <a:r>
              <a:rPr sz="3200" b="1" spc="-5" dirty="0">
                <a:latin typeface="Times New Roman"/>
                <a:cs typeface="Times New Roman"/>
              </a:rPr>
              <a:t>n</a:t>
            </a:r>
            <a:r>
              <a:rPr sz="3200" b="1" spc="-60" dirty="0">
                <a:latin typeface="Times New Roman"/>
                <a:cs typeface="Times New Roman"/>
              </a:rPr>
              <a:t> </a:t>
            </a:r>
            <a:r>
              <a:rPr sz="3200" b="1" spc="-140" dirty="0">
                <a:latin typeface="Times New Roman"/>
                <a:cs typeface="Times New Roman"/>
              </a:rPr>
              <a:t>a</a:t>
            </a:r>
            <a:r>
              <a:rPr sz="3200" b="1" spc="-150" dirty="0">
                <a:latin typeface="Times New Roman"/>
                <a:cs typeface="Times New Roman"/>
              </a:rPr>
              <a:t>n</a:t>
            </a:r>
            <a:r>
              <a:rPr sz="3200" b="1" spc="-5" dirty="0">
                <a:latin typeface="Times New Roman"/>
                <a:cs typeface="Times New Roman"/>
              </a:rPr>
              <a:t>d</a:t>
            </a:r>
            <a:r>
              <a:rPr sz="3200" b="1" spc="-250" dirty="0">
                <a:latin typeface="Times New Roman"/>
                <a:cs typeface="Times New Roman"/>
              </a:rPr>
              <a:t> </a:t>
            </a:r>
            <a:r>
              <a:rPr sz="3200" b="1" spc="-60" dirty="0">
                <a:latin typeface="Times New Roman"/>
                <a:cs typeface="Times New Roman"/>
              </a:rPr>
              <a:t>te</a:t>
            </a:r>
            <a:r>
              <a:rPr sz="3200" b="1" spc="-50" dirty="0">
                <a:latin typeface="Times New Roman"/>
                <a:cs typeface="Times New Roman"/>
              </a:rPr>
              <a:t>s</a:t>
            </a:r>
            <a:r>
              <a:rPr sz="3200" b="1" spc="-5" dirty="0">
                <a:latin typeface="Times New Roman"/>
                <a:cs typeface="Times New Roman"/>
              </a:rPr>
              <a:t>t</a:t>
            </a:r>
            <a:r>
              <a:rPr sz="3200" b="1" spc="-20" dirty="0">
                <a:latin typeface="Times New Roman"/>
                <a:cs typeface="Times New Roman"/>
              </a:rPr>
              <a:t> </a:t>
            </a:r>
            <a:r>
              <a:rPr sz="3200" b="1" spc="-114" dirty="0">
                <a:latin typeface="Times New Roman"/>
                <a:cs typeface="Times New Roman"/>
              </a:rPr>
              <a:t>a</a:t>
            </a:r>
            <a:r>
              <a:rPr sz="3200" b="1" spc="-125" dirty="0">
                <a:latin typeface="Times New Roman"/>
                <a:cs typeface="Times New Roman"/>
              </a:rPr>
              <a:t>pp</a:t>
            </a:r>
            <a:r>
              <a:rPr sz="3200" b="1" spc="-130" dirty="0">
                <a:latin typeface="Times New Roman"/>
                <a:cs typeface="Times New Roman"/>
              </a:rPr>
              <a:t>lic</a:t>
            </a:r>
            <a:r>
              <a:rPr sz="3200" b="1" spc="-114" dirty="0">
                <a:latin typeface="Times New Roman"/>
                <a:cs typeface="Times New Roman"/>
              </a:rPr>
              <a:t>a</a:t>
            </a:r>
            <a:r>
              <a:rPr sz="3200" b="1" spc="-135" dirty="0">
                <a:latin typeface="Times New Roman"/>
                <a:cs typeface="Times New Roman"/>
              </a:rPr>
              <a:t>t</a:t>
            </a:r>
            <a:r>
              <a:rPr sz="3200" b="1" spc="-130" dirty="0">
                <a:latin typeface="Times New Roman"/>
                <a:cs typeface="Times New Roman"/>
              </a:rPr>
              <a:t>i</a:t>
            </a:r>
            <a:r>
              <a:rPr sz="3200" b="1" spc="-114" dirty="0">
                <a:latin typeface="Times New Roman"/>
                <a:cs typeface="Times New Roman"/>
              </a:rPr>
              <a:t>o</a:t>
            </a:r>
            <a:r>
              <a:rPr sz="3200" b="1" spc="-125" dirty="0">
                <a:latin typeface="Times New Roman"/>
                <a:cs typeface="Times New Roman"/>
              </a:rPr>
              <a:t>n</a:t>
            </a:r>
            <a:r>
              <a:rPr sz="3200" b="1" spc="-5" dirty="0">
                <a:latin typeface="Times New Roman"/>
                <a:cs typeface="Times New Roman"/>
              </a:rPr>
              <a:t>s</a:t>
            </a:r>
            <a:endParaRPr sz="32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409"/>
              </a:spcBef>
              <a:buClr>
                <a:srgbClr val="C0504D"/>
              </a:buClr>
              <a:buSzPct val="84375"/>
              <a:buAutoNum type="arabicPeriod"/>
              <a:tabLst>
                <a:tab pos="527685" algn="l"/>
                <a:tab pos="528320" algn="l"/>
              </a:tabLst>
            </a:pPr>
            <a:r>
              <a:rPr sz="3200" spc="-85" dirty="0">
                <a:latin typeface="Times New Roman"/>
                <a:cs typeface="Times New Roman"/>
              </a:rPr>
              <a:t>who</a:t>
            </a:r>
            <a:r>
              <a:rPr sz="3200" spc="-290" dirty="0">
                <a:latin typeface="Times New Roman"/>
                <a:cs typeface="Times New Roman"/>
              </a:rPr>
              <a:t> </a:t>
            </a:r>
            <a:r>
              <a:rPr sz="3200" spc="-105" dirty="0">
                <a:latin typeface="Times New Roman"/>
                <a:cs typeface="Times New Roman"/>
              </a:rPr>
              <a:t>publish</a:t>
            </a:r>
            <a:r>
              <a:rPr sz="3200" spc="-330" dirty="0">
                <a:latin typeface="Times New Roman"/>
                <a:cs typeface="Times New Roman"/>
              </a:rPr>
              <a:t> </a:t>
            </a:r>
            <a:r>
              <a:rPr sz="3200" spc="-114" dirty="0">
                <a:latin typeface="Times New Roman"/>
                <a:cs typeface="Times New Roman"/>
              </a:rPr>
              <a:t>applications</a:t>
            </a:r>
            <a:r>
              <a:rPr sz="3200" spc="-310" dirty="0">
                <a:latin typeface="Times New Roman"/>
                <a:cs typeface="Times New Roman"/>
              </a:rPr>
              <a:t> </a:t>
            </a:r>
            <a:r>
              <a:rPr sz="3200" spc="-55" dirty="0">
                <a:latin typeface="Times New Roman"/>
                <a:cs typeface="Times New Roman"/>
              </a:rPr>
              <a:t>into</a:t>
            </a:r>
            <a:r>
              <a:rPr sz="3200" spc="-170" dirty="0">
                <a:latin typeface="Times New Roman"/>
                <a:cs typeface="Times New Roman"/>
              </a:rPr>
              <a:t> </a:t>
            </a:r>
            <a:r>
              <a:rPr sz="3200" spc="-50" dirty="0">
                <a:latin typeface="Times New Roman"/>
                <a:cs typeface="Times New Roman"/>
              </a:rPr>
              <a:t>the</a:t>
            </a:r>
            <a:r>
              <a:rPr sz="3200" spc="45" dirty="0">
                <a:latin typeface="Times New Roman"/>
                <a:cs typeface="Times New Roman"/>
              </a:rPr>
              <a:t> </a:t>
            </a:r>
            <a:r>
              <a:rPr sz="3200" spc="-100" dirty="0">
                <a:latin typeface="Times New Roman"/>
                <a:cs typeface="Times New Roman"/>
              </a:rPr>
              <a:t>cloud</a:t>
            </a:r>
            <a:endParaRPr sz="32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385"/>
              </a:spcBef>
              <a:buClr>
                <a:srgbClr val="C0504D"/>
              </a:buClr>
              <a:buSzPct val="84375"/>
              <a:buAutoNum type="arabicPeriod"/>
              <a:tabLst>
                <a:tab pos="527685" algn="l"/>
                <a:tab pos="528320" algn="l"/>
              </a:tabLst>
            </a:pPr>
            <a:r>
              <a:rPr sz="3200" spc="-85" dirty="0">
                <a:latin typeface="Times New Roman"/>
                <a:cs typeface="Times New Roman"/>
              </a:rPr>
              <a:t>who</a:t>
            </a:r>
            <a:r>
              <a:rPr sz="3200" spc="-290" dirty="0">
                <a:latin typeface="Times New Roman"/>
                <a:cs typeface="Times New Roman"/>
              </a:rPr>
              <a:t> </a:t>
            </a:r>
            <a:r>
              <a:rPr sz="3200" spc="-110" dirty="0">
                <a:latin typeface="Times New Roman"/>
                <a:cs typeface="Times New Roman"/>
              </a:rPr>
              <a:t>configure</a:t>
            </a:r>
            <a:r>
              <a:rPr sz="3200" spc="-195" dirty="0">
                <a:latin typeface="Times New Roman"/>
                <a:cs typeface="Times New Roman"/>
              </a:rPr>
              <a:t> </a:t>
            </a:r>
            <a:r>
              <a:rPr sz="3200" spc="-100" dirty="0">
                <a:latin typeface="Times New Roman"/>
                <a:cs typeface="Times New Roman"/>
              </a:rPr>
              <a:t>and</a:t>
            </a:r>
            <a:r>
              <a:rPr sz="3200" spc="-235" dirty="0">
                <a:latin typeface="Times New Roman"/>
                <a:cs typeface="Times New Roman"/>
              </a:rPr>
              <a:t> </a:t>
            </a:r>
            <a:r>
              <a:rPr sz="3200" spc="-75" dirty="0">
                <a:latin typeface="Times New Roman"/>
                <a:cs typeface="Times New Roman"/>
              </a:rPr>
              <a:t>monitor</a:t>
            </a:r>
            <a:r>
              <a:rPr sz="3200" spc="-130" dirty="0">
                <a:latin typeface="Times New Roman"/>
                <a:cs typeface="Times New Roman"/>
              </a:rPr>
              <a:t> </a:t>
            </a:r>
            <a:r>
              <a:rPr sz="3200" spc="-114" dirty="0">
                <a:latin typeface="Times New Roman"/>
                <a:cs typeface="Times New Roman"/>
              </a:rPr>
              <a:t>application</a:t>
            </a:r>
            <a:r>
              <a:rPr sz="3200" spc="40" dirty="0">
                <a:latin typeface="Times New Roman"/>
                <a:cs typeface="Times New Roman"/>
              </a:rPr>
              <a:t> </a:t>
            </a:r>
            <a:r>
              <a:rPr sz="3200" spc="-90" dirty="0">
                <a:latin typeface="Times New Roman"/>
                <a:cs typeface="Times New Roman"/>
              </a:rPr>
              <a:t>performance.</a:t>
            </a:r>
            <a:endParaRPr sz="3200">
              <a:latin typeface="Times New Roman"/>
              <a:cs typeface="Times New Roman"/>
            </a:endParaRPr>
          </a:p>
          <a:p>
            <a:pPr marL="253365" marR="5080" algn="just">
              <a:lnSpc>
                <a:spcPct val="100000"/>
              </a:lnSpc>
              <a:spcBef>
                <a:spcPts val="515"/>
              </a:spcBef>
            </a:pPr>
            <a:r>
              <a:rPr sz="3000" spc="-204" dirty="0">
                <a:latin typeface="Times New Roman"/>
                <a:cs typeface="Times New Roman"/>
              </a:rPr>
              <a:t>PaaS </a:t>
            </a:r>
            <a:r>
              <a:rPr sz="3000" spc="-120" dirty="0">
                <a:latin typeface="Times New Roman"/>
                <a:cs typeface="Times New Roman"/>
              </a:rPr>
              <a:t>consumers </a:t>
            </a:r>
            <a:r>
              <a:rPr sz="3000" spc="-125" dirty="0">
                <a:latin typeface="Times New Roman"/>
                <a:cs typeface="Times New Roman"/>
              </a:rPr>
              <a:t>can </a:t>
            </a:r>
            <a:r>
              <a:rPr sz="3000" spc="-70" dirty="0">
                <a:latin typeface="Times New Roman"/>
                <a:cs typeface="Times New Roman"/>
              </a:rPr>
              <a:t>be </a:t>
            </a:r>
            <a:r>
              <a:rPr sz="3000" b="1" spc="20" dirty="0">
                <a:latin typeface="Times New Roman"/>
                <a:cs typeface="Times New Roman"/>
              </a:rPr>
              <a:t>billed </a:t>
            </a:r>
            <a:r>
              <a:rPr sz="3000" spc="-130" dirty="0">
                <a:latin typeface="Times New Roman"/>
                <a:cs typeface="Times New Roman"/>
              </a:rPr>
              <a:t>according </a:t>
            </a:r>
            <a:r>
              <a:rPr sz="3000" spc="-15" dirty="0">
                <a:latin typeface="Times New Roman"/>
                <a:cs typeface="Times New Roman"/>
              </a:rPr>
              <a:t>to,</a:t>
            </a:r>
            <a:r>
              <a:rPr sz="3000" spc="-10" dirty="0">
                <a:latin typeface="Times New Roman"/>
                <a:cs typeface="Times New Roman"/>
              </a:rPr>
              <a:t> </a:t>
            </a:r>
            <a:r>
              <a:rPr sz="3000" spc="-114" dirty="0">
                <a:latin typeface="Times New Roman"/>
                <a:cs typeface="Times New Roman"/>
              </a:rPr>
              <a:t>processing, </a:t>
            </a:r>
            <a:r>
              <a:rPr sz="3000" spc="-145" dirty="0">
                <a:latin typeface="Times New Roman"/>
                <a:cs typeface="Times New Roman"/>
              </a:rPr>
              <a:t>database </a:t>
            </a:r>
            <a:r>
              <a:rPr sz="3000" spc="-100" dirty="0">
                <a:latin typeface="Times New Roman"/>
                <a:cs typeface="Times New Roman"/>
              </a:rPr>
              <a:t>storage </a:t>
            </a:r>
            <a:r>
              <a:rPr sz="3000" spc="-114" dirty="0">
                <a:latin typeface="Times New Roman"/>
                <a:cs typeface="Times New Roman"/>
              </a:rPr>
              <a:t>and </a:t>
            </a:r>
            <a:r>
              <a:rPr sz="3000" spc="-110" dirty="0">
                <a:latin typeface="Times New Roman"/>
                <a:cs typeface="Times New Roman"/>
              </a:rPr>
              <a:t> </a:t>
            </a:r>
            <a:r>
              <a:rPr sz="3000" spc="-95" dirty="0">
                <a:latin typeface="Times New Roman"/>
                <a:cs typeface="Times New Roman"/>
              </a:rPr>
              <a:t>network </a:t>
            </a:r>
            <a:r>
              <a:rPr sz="3000" spc="-110" dirty="0">
                <a:latin typeface="Times New Roman"/>
                <a:cs typeface="Times New Roman"/>
              </a:rPr>
              <a:t>resources</a:t>
            </a:r>
            <a:r>
              <a:rPr sz="3000" spc="-5" dirty="0">
                <a:latin typeface="Times New Roman"/>
                <a:cs typeface="Times New Roman"/>
              </a:rPr>
              <a:t> </a:t>
            </a:r>
            <a:r>
              <a:rPr sz="3000" spc="-130" dirty="0">
                <a:latin typeface="Times New Roman"/>
                <a:cs typeface="Times New Roman"/>
              </a:rPr>
              <a:t>consumed</a:t>
            </a:r>
            <a:r>
              <a:rPr sz="3000" spc="-140" dirty="0">
                <a:latin typeface="Times New Roman"/>
                <a:cs typeface="Times New Roman"/>
              </a:rPr>
              <a:t> </a:t>
            </a:r>
            <a:r>
              <a:rPr sz="3000" spc="-105" dirty="0">
                <a:latin typeface="Times New Roman"/>
                <a:cs typeface="Times New Roman"/>
              </a:rPr>
              <a:t>by</a:t>
            </a:r>
            <a:r>
              <a:rPr sz="3000" spc="-235" dirty="0">
                <a:latin typeface="Times New Roman"/>
                <a:cs typeface="Times New Roman"/>
              </a:rPr>
              <a:t> </a:t>
            </a:r>
            <a:r>
              <a:rPr sz="3000" spc="-60" dirty="0">
                <a:latin typeface="Times New Roman"/>
                <a:cs typeface="Times New Roman"/>
              </a:rPr>
              <a:t>the</a:t>
            </a:r>
            <a:r>
              <a:rPr sz="3000" spc="-110" dirty="0">
                <a:latin typeface="Times New Roman"/>
                <a:cs typeface="Times New Roman"/>
              </a:rPr>
              <a:t> </a:t>
            </a:r>
            <a:r>
              <a:rPr sz="3000" spc="-204" dirty="0">
                <a:latin typeface="Times New Roman"/>
                <a:cs typeface="Times New Roman"/>
              </a:rPr>
              <a:t>PaaS</a:t>
            </a:r>
            <a:r>
              <a:rPr sz="3000" spc="-260" dirty="0">
                <a:latin typeface="Times New Roman"/>
                <a:cs typeface="Times New Roman"/>
              </a:rPr>
              <a:t> </a:t>
            </a:r>
            <a:r>
              <a:rPr sz="3000" spc="-105" dirty="0">
                <a:latin typeface="Times New Roman"/>
                <a:cs typeface="Times New Roman"/>
              </a:rPr>
              <a:t>application,</a:t>
            </a:r>
            <a:r>
              <a:rPr sz="3000" spc="-110" dirty="0">
                <a:latin typeface="Times New Roman"/>
                <a:cs typeface="Times New Roman"/>
              </a:rPr>
              <a:t> </a:t>
            </a:r>
            <a:r>
              <a:rPr sz="3000" spc="-114" dirty="0">
                <a:latin typeface="Times New Roman"/>
                <a:cs typeface="Times New Roman"/>
              </a:rPr>
              <a:t>and</a:t>
            </a:r>
            <a:r>
              <a:rPr sz="3000" spc="-165" dirty="0">
                <a:latin typeface="Times New Roman"/>
                <a:cs typeface="Times New Roman"/>
              </a:rPr>
              <a:t> </a:t>
            </a:r>
            <a:r>
              <a:rPr sz="3000" spc="-50" dirty="0">
                <a:latin typeface="Times New Roman"/>
                <a:cs typeface="Times New Roman"/>
              </a:rPr>
              <a:t>the</a:t>
            </a:r>
            <a:r>
              <a:rPr sz="3000" spc="-110" dirty="0">
                <a:latin typeface="Times New Roman"/>
                <a:cs typeface="Times New Roman"/>
              </a:rPr>
              <a:t> </a:t>
            </a:r>
            <a:r>
              <a:rPr sz="3000" spc="-85" dirty="0">
                <a:latin typeface="Times New Roman"/>
                <a:cs typeface="Times New Roman"/>
              </a:rPr>
              <a:t>duration</a:t>
            </a:r>
            <a:r>
              <a:rPr sz="3000" spc="-90" dirty="0">
                <a:latin typeface="Times New Roman"/>
                <a:cs typeface="Times New Roman"/>
              </a:rPr>
              <a:t> </a:t>
            </a:r>
            <a:r>
              <a:rPr sz="3000" spc="-80" dirty="0">
                <a:latin typeface="Times New Roman"/>
                <a:cs typeface="Times New Roman"/>
              </a:rPr>
              <a:t>of</a:t>
            </a:r>
            <a:r>
              <a:rPr sz="3000" spc="585" dirty="0">
                <a:latin typeface="Times New Roman"/>
                <a:cs typeface="Times New Roman"/>
              </a:rPr>
              <a:t> </a:t>
            </a:r>
            <a:r>
              <a:rPr sz="3000" spc="-60" dirty="0">
                <a:latin typeface="Times New Roman"/>
                <a:cs typeface="Times New Roman"/>
              </a:rPr>
              <a:t>the </a:t>
            </a:r>
            <a:r>
              <a:rPr sz="3000" spc="-740" dirty="0">
                <a:latin typeface="Times New Roman"/>
                <a:cs typeface="Times New Roman"/>
              </a:rPr>
              <a:t> </a:t>
            </a:r>
            <a:r>
              <a:rPr sz="3000" spc="-85" dirty="0">
                <a:latin typeface="Times New Roman"/>
                <a:cs typeface="Times New Roman"/>
              </a:rPr>
              <a:t>platform</a:t>
            </a:r>
            <a:r>
              <a:rPr sz="3000" spc="-254" dirty="0">
                <a:latin typeface="Times New Roman"/>
                <a:cs typeface="Times New Roman"/>
              </a:rPr>
              <a:t> </a:t>
            </a:r>
            <a:r>
              <a:rPr sz="3000" spc="-125" dirty="0">
                <a:latin typeface="Times New Roman"/>
                <a:cs typeface="Times New Roman"/>
              </a:rPr>
              <a:t>usage.</a:t>
            </a:r>
            <a:endParaRPr sz="3000">
              <a:latin typeface="Times New Roman"/>
              <a:cs typeface="Times New Roman"/>
            </a:endParaRPr>
          </a:p>
          <a:p>
            <a:pPr marL="6902450">
              <a:lnSpc>
                <a:spcPct val="100000"/>
              </a:lnSpc>
              <a:spcBef>
                <a:spcPts val="465"/>
              </a:spcBef>
            </a:pPr>
            <a:r>
              <a:rPr sz="1800" spc="-150" dirty="0">
                <a:latin typeface="Times New Roman"/>
                <a:cs typeface="Times New Roman"/>
              </a:rPr>
              <a:t>N</a:t>
            </a:r>
            <a:r>
              <a:rPr sz="1800" spc="-145" dirty="0">
                <a:latin typeface="Times New Roman"/>
                <a:cs typeface="Times New Roman"/>
              </a:rPr>
              <a:t>I</a:t>
            </a:r>
            <a:r>
              <a:rPr sz="1800" spc="-140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T</a:t>
            </a:r>
            <a:r>
              <a:rPr sz="1800" spc="-330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C</a:t>
            </a:r>
            <a:r>
              <a:rPr sz="1800" spc="-95" dirty="0">
                <a:latin typeface="Times New Roman"/>
                <a:cs typeface="Times New Roman"/>
              </a:rPr>
              <a:t>l</a:t>
            </a:r>
            <a:r>
              <a:rPr sz="1800" spc="-85" dirty="0">
                <a:latin typeface="Times New Roman"/>
                <a:cs typeface="Times New Roman"/>
              </a:rPr>
              <a:t>ou</a:t>
            </a:r>
            <a:r>
              <a:rPr sz="1800" dirty="0">
                <a:latin typeface="Times New Roman"/>
                <a:cs typeface="Times New Roman"/>
              </a:rPr>
              <a:t>d</a:t>
            </a:r>
            <a:r>
              <a:rPr sz="1800" spc="-155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C</a:t>
            </a:r>
            <a:r>
              <a:rPr sz="1800" spc="-85" dirty="0">
                <a:latin typeface="Times New Roman"/>
                <a:cs typeface="Times New Roman"/>
              </a:rPr>
              <a:t>o</a:t>
            </a:r>
            <a:r>
              <a:rPr sz="1800" spc="-130" dirty="0">
                <a:latin typeface="Times New Roman"/>
                <a:cs typeface="Times New Roman"/>
              </a:rPr>
              <a:t>m</a:t>
            </a:r>
            <a:r>
              <a:rPr sz="1800" spc="-85" dirty="0">
                <a:latin typeface="Times New Roman"/>
                <a:cs typeface="Times New Roman"/>
              </a:rPr>
              <a:t>pu</a:t>
            </a:r>
            <a:r>
              <a:rPr sz="1800" spc="-95" dirty="0">
                <a:latin typeface="Times New Roman"/>
                <a:cs typeface="Times New Roman"/>
              </a:rPr>
              <a:t>ti</a:t>
            </a:r>
            <a:r>
              <a:rPr sz="1800" spc="-85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g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spc="-95" dirty="0">
                <a:latin typeface="Times New Roman"/>
                <a:cs typeface="Times New Roman"/>
              </a:rPr>
              <a:t>R</a:t>
            </a:r>
            <a:r>
              <a:rPr sz="1800" spc="-105" dirty="0">
                <a:latin typeface="Times New Roman"/>
                <a:cs typeface="Times New Roman"/>
              </a:rPr>
              <a:t>e</a:t>
            </a:r>
            <a:r>
              <a:rPr sz="1800" spc="-125" dirty="0">
                <a:latin typeface="Times New Roman"/>
                <a:cs typeface="Times New Roman"/>
              </a:rPr>
              <a:t>f</a:t>
            </a:r>
            <a:r>
              <a:rPr sz="1800" spc="-105" dirty="0">
                <a:latin typeface="Times New Roman"/>
                <a:cs typeface="Times New Roman"/>
              </a:rPr>
              <a:t>e</a:t>
            </a:r>
            <a:r>
              <a:rPr sz="1800" spc="-100" dirty="0">
                <a:latin typeface="Times New Roman"/>
                <a:cs typeface="Times New Roman"/>
              </a:rPr>
              <a:t>r</a:t>
            </a:r>
            <a:r>
              <a:rPr sz="1800" spc="-105" dirty="0">
                <a:latin typeface="Times New Roman"/>
                <a:cs typeface="Times New Roman"/>
              </a:rPr>
              <a:t>e</a:t>
            </a:r>
            <a:r>
              <a:rPr sz="1800" spc="-85" dirty="0">
                <a:latin typeface="Times New Roman"/>
                <a:cs typeface="Times New Roman"/>
              </a:rPr>
              <a:t>nc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-120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A</a:t>
            </a:r>
            <a:r>
              <a:rPr sz="1800" spc="-75" dirty="0">
                <a:latin typeface="Times New Roman"/>
                <a:cs typeface="Times New Roman"/>
              </a:rPr>
              <a:t>r</a:t>
            </a:r>
            <a:r>
              <a:rPr sz="1800" spc="-85" dirty="0">
                <a:latin typeface="Times New Roman"/>
                <a:cs typeface="Times New Roman"/>
              </a:rPr>
              <a:t>c</a:t>
            </a:r>
            <a:r>
              <a:rPr sz="1800" spc="-65" dirty="0">
                <a:latin typeface="Times New Roman"/>
                <a:cs typeface="Times New Roman"/>
              </a:rPr>
              <a:t>h</a:t>
            </a:r>
            <a:r>
              <a:rPr sz="1800" spc="-70" dirty="0">
                <a:latin typeface="Times New Roman"/>
                <a:cs typeface="Times New Roman"/>
              </a:rPr>
              <a:t>it</a:t>
            </a:r>
            <a:r>
              <a:rPr sz="1800" spc="-85" dirty="0">
                <a:latin typeface="Times New Roman"/>
                <a:cs typeface="Times New Roman"/>
              </a:rPr>
              <a:t>ec</a:t>
            </a:r>
            <a:r>
              <a:rPr sz="1800" spc="-70" dirty="0">
                <a:latin typeface="Times New Roman"/>
                <a:cs typeface="Times New Roman"/>
              </a:rPr>
              <a:t>t</a:t>
            </a:r>
            <a:r>
              <a:rPr sz="1800" spc="-65" dirty="0">
                <a:latin typeface="Times New Roman"/>
                <a:cs typeface="Times New Roman"/>
              </a:rPr>
              <a:t>u</a:t>
            </a:r>
            <a:r>
              <a:rPr sz="1800" spc="-75" dirty="0">
                <a:latin typeface="Times New Roman"/>
                <a:cs typeface="Times New Roman"/>
              </a:rPr>
              <a:t>r</a:t>
            </a:r>
            <a:r>
              <a:rPr sz="1800" dirty="0">
                <a:latin typeface="Times New Roman"/>
                <a:cs typeface="Times New Roman"/>
              </a:rPr>
              <a:t>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16</a:t>
            </a:fld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2263" y="414985"/>
            <a:ext cx="305435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u="none" spc="75" dirty="0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sz="4000" b="1" u="none" spc="60" dirty="0">
                <a:solidFill>
                  <a:srgbClr val="000000"/>
                </a:solidFill>
                <a:latin typeface="Calibri"/>
                <a:cs typeface="Calibri"/>
              </a:rPr>
              <a:t>aa</a:t>
            </a:r>
            <a:r>
              <a:rPr sz="4000" b="1" u="none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sz="4000" b="1" u="none" spc="-2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1" u="none" spc="-70" dirty="0">
                <a:solidFill>
                  <a:srgbClr val="000000"/>
                </a:solidFill>
                <a:latin typeface="Calibri"/>
                <a:cs typeface="Calibri"/>
              </a:rPr>
              <a:t>c</a:t>
            </a:r>
            <a:r>
              <a:rPr sz="4000" b="1" u="none" spc="-40" dirty="0">
                <a:solidFill>
                  <a:srgbClr val="000000"/>
                </a:solidFill>
                <a:latin typeface="Calibri"/>
                <a:cs typeface="Calibri"/>
              </a:rPr>
              <a:t>o</a:t>
            </a:r>
            <a:r>
              <a:rPr sz="4000" b="1" u="none" spc="-35" dirty="0">
                <a:solidFill>
                  <a:srgbClr val="000000"/>
                </a:solidFill>
                <a:latin typeface="Calibri"/>
                <a:cs typeface="Calibri"/>
              </a:rPr>
              <a:t>nsu</a:t>
            </a:r>
            <a:r>
              <a:rPr sz="4000" b="1" u="none" spc="-70" dirty="0">
                <a:solidFill>
                  <a:srgbClr val="000000"/>
                </a:solidFill>
                <a:latin typeface="Calibri"/>
                <a:cs typeface="Calibri"/>
              </a:rPr>
              <a:t>m</a:t>
            </a:r>
            <a:r>
              <a:rPr sz="4000" b="1" u="none" spc="-45" dirty="0">
                <a:solidFill>
                  <a:srgbClr val="000000"/>
                </a:solidFill>
                <a:latin typeface="Calibri"/>
                <a:cs typeface="Calibri"/>
              </a:rPr>
              <a:t>e</a:t>
            </a:r>
            <a:r>
              <a:rPr sz="4000" b="1" u="none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04835" y="5998870"/>
            <a:ext cx="3934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latin typeface="Times New Roman"/>
                <a:cs typeface="Times New Roman"/>
              </a:rPr>
              <a:t>N</a:t>
            </a:r>
            <a:r>
              <a:rPr sz="1800" spc="-145" dirty="0">
                <a:latin typeface="Times New Roman"/>
                <a:cs typeface="Times New Roman"/>
              </a:rPr>
              <a:t>IS</a:t>
            </a:r>
            <a:r>
              <a:rPr sz="1800" dirty="0">
                <a:latin typeface="Times New Roman"/>
                <a:cs typeface="Times New Roman"/>
              </a:rPr>
              <a:t>T</a:t>
            </a:r>
            <a:r>
              <a:rPr sz="1800" spc="-325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C</a:t>
            </a:r>
            <a:r>
              <a:rPr sz="1800" spc="-95" dirty="0">
                <a:latin typeface="Times New Roman"/>
                <a:cs typeface="Times New Roman"/>
              </a:rPr>
              <a:t>l</a:t>
            </a:r>
            <a:r>
              <a:rPr sz="1800" spc="-85" dirty="0">
                <a:latin typeface="Times New Roman"/>
                <a:cs typeface="Times New Roman"/>
              </a:rPr>
              <a:t>ou</a:t>
            </a:r>
            <a:r>
              <a:rPr sz="1800" dirty="0">
                <a:latin typeface="Times New Roman"/>
                <a:cs typeface="Times New Roman"/>
              </a:rPr>
              <a:t>d</a:t>
            </a:r>
            <a:r>
              <a:rPr sz="1800" spc="-155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C</a:t>
            </a:r>
            <a:r>
              <a:rPr sz="1800" spc="-85" dirty="0">
                <a:latin typeface="Times New Roman"/>
                <a:cs typeface="Times New Roman"/>
              </a:rPr>
              <a:t>o</a:t>
            </a:r>
            <a:r>
              <a:rPr sz="1800" spc="-130" dirty="0">
                <a:latin typeface="Times New Roman"/>
                <a:cs typeface="Times New Roman"/>
              </a:rPr>
              <a:t>m</a:t>
            </a:r>
            <a:r>
              <a:rPr sz="1800" spc="-85" dirty="0">
                <a:latin typeface="Times New Roman"/>
                <a:cs typeface="Times New Roman"/>
              </a:rPr>
              <a:t>pu</a:t>
            </a:r>
            <a:r>
              <a:rPr sz="1800" spc="-95" dirty="0">
                <a:latin typeface="Times New Roman"/>
                <a:cs typeface="Times New Roman"/>
              </a:rPr>
              <a:t>ti</a:t>
            </a:r>
            <a:r>
              <a:rPr sz="1800" spc="-85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g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R</a:t>
            </a:r>
            <a:r>
              <a:rPr sz="1800" spc="-105" dirty="0">
                <a:latin typeface="Times New Roman"/>
                <a:cs typeface="Times New Roman"/>
              </a:rPr>
              <a:t>e</a:t>
            </a:r>
            <a:r>
              <a:rPr sz="1800" spc="-120" dirty="0">
                <a:latin typeface="Times New Roman"/>
                <a:cs typeface="Times New Roman"/>
              </a:rPr>
              <a:t>f</a:t>
            </a:r>
            <a:r>
              <a:rPr sz="1800" spc="-105" dirty="0">
                <a:latin typeface="Times New Roman"/>
                <a:cs typeface="Times New Roman"/>
              </a:rPr>
              <a:t>e</a:t>
            </a:r>
            <a:r>
              <a:rPr sz="1800" spc="-100" dirty="0">
                <a:latin typeface="Times New Roman"/>
                <a:cs typeface="Times New Roman"/>
              </a:rPr>
              <a:t>r</a:t>
            </a:r>
            <a:r>
              <a:rPr sz="1800" spc="-105" dirty="0">
                <a:latin typeface="Times New Roman"/>
                <a:cs typeface="Times New Roman"/>
              </a:rPr>
              <a:t>e</a:t>
            </a:r>
            <a:r>
              <a:rPr sz="1800" spc="-85" dirty="0">
                <a:latin typeface="Times New Roman"/>
                <a:cs typeface="Times New Roman"/>
              </a:rPr>
              <a:t>n</a:t>
            </a:r>
            <a:r>
              <a:rPr sz="1800" spc="-80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A</a:t>
            </a:r>
            <a:r>
              <a:rPr sz="1800" spc="-75" dirty="0">
                <a:latin typeface="Times New Roman"/>
                <a:cs typeface="Times New Roman"/>
              </a:rPr>
              <a:t>r</a:t>
            </a:r>
            <a:r>
              <a:rPr sz="1800" spc="-80" dirty="0">
                <a:latin typeface="Times New Roman"/>
                <a:cs typeface="Times New Roman"/>
              </a:rPr>
              <a:t>c</a:t>
            </a:r>
            <a:r>
              <a:rPr sz="1800" spc="-60" dirty="0">
                <a:latin typeface="Times New Roman"/>
                <a:cs typeface="Times New Roman"/>
              </a:rPr>
              <a:t>h</a:t>
            </a:r>
            <a:r>
              <a:rPr sz="1800" spc="-70" dirty="0">
                <a:latin typeface="Times New Roman"/>
                <a:cs typeface="Times New Roman"/>
              </a:rPr>
              <a:t>it</a:t>
            </a:r>
            <a:r>
              <a:rPr sz="1800" spc="-80" dirty="0">
                <a:latin typeface="Times New Roman"/>
                <a:cs typeface="Times New Roman"/>
              </a:rPr>
              <a:t>ec</a:t>
            </a:r>
            <a:r>
              <a:rPr sz="1800" spc="-70" dirty="0">
                <a:latin typeface="Times New Roman"/>
                <a:cs typeface="Times New Roman"/>
              </a:rPr>
              <a:t>t</a:t>
            </a:r>
            <a:r>
              <a:rPr sz="1800" spc="-60" dirty="0">
                <a:latin typeface="Times New Roman"/>
                <a:cs typeface="Times New Roman"/>
              </a:rPr>
              <a:t>u</a:t>
            </a:r>
            <a:r>
              <a:rPr sz="1800" spc="-75" dirty="0">
                <a:latin typeface="Times New Roman"/>
                <a:cs typeface="Times New Roman"/>
              </a:rPr>
              <a:t>r</a:t>
            </a:r>
            <a:r>
              <a:rPr sz="1800" dirty="0">
                <a:latin typeface="Times New Roman"/>
                <a:cs typeface="Times New Roman"/>
              </a:rPr>
              <a:t>e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822" y="1248105"/>
            <a:ext cx="518160" cy="387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91589" y="1143965"/>
            <a:ext cx="1024890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23795" algn="l"/>
                <a:tab pos="3103245" algn="l"/>
                <a:tab pos="3646170" algn="l"/>
                <a:tab pos="4850765" algn="l"/>
                <a:tab pos="6792595" algn="l"/>
                <a:tab pos="7999730" algn="l"/>
              </a:tabLst>
            </a:pPr>
            <a:r>
              <a:rPr sz="3200" spc="-165" dirty="0">
                <a:latin typeface="Calibri"/>
                <a:cs typeface="Calibri"/>
              </a:rPr>
              <a:t>IaaS</a:t>
            </a:r>
            <a:r>
              <a:rPr sz="3200" spc="295" dirty="0">
                <a:latin typeface="Calibri"/>
                <a:cs typeface="Calibri"/>
              </a:rPr>
              <a:t> </a:t>
            </a:r>
            <a:r>
              <a:rPr sz="3200" spc="-100" dirty="0">
                <a:latin typeface="Calibri"/>
                <a:cs typeface="Calibri"/>
              </a:rPr>
              <a:t>consumer	</a:t>
            </a:r>
            <a:r>
              <a:rPr sz="3200" spc="-110" dirty="0">
                <a:latin typeface="Calibri"/>
                <a:cs typeface="Calibri"/>
              </a:rPr>
              <a:t>can	</a:t>
            </a:r>
            <a:r>
              <a:rPr sz="3200" spc="-65" dirty="0">
                <a:latin typeface="Calibri"/>
                <a:cs typeface="Calibri"/>
              </a:rPr>
              <a:t>be	</a:t>
            </a:r>
            <a:r>
              <a:rPr sz="3200" spc="-135" dirty="0">
                <a:latin typeface="Calibri"/>
                <a:cs typeface="Calibri"/>
              </a:rPr>
              <a:t>system	</a:t>
            </a:r>
            <a:r>
              <a:rPr sz="3200" spc="-95" dirty="0">
                <a:latin typeface="Calibri"/>
                <a:cs typeface="Calibri"/>
              </a:rPr>
              <a:t>developers,	</a:t>
            </a:r>
            <a:r>
              <a:rPr sz="3200" spc="-130" dirty="0">
                <a:latin typeface="Calibri"/>
                <a:cs typeface="Calibri"/>
              </a:rPr>
              <a:t>system	</a:t>
            </a:r>
            <a:r>
              <a:rPr sz="3200" spc="-105" dirty="0">
                <a:latin typeface="Calibri"/>
                <a:cs typeface="Calibri"/>
              </a:rPr>
              <a:t>administrators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53573" y="1632026"/>
            <a:ext cx="148653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90" dirty="0">
                <a:latin typeface="Calibri"/>
                <a:cs typeface="Calibri"/>
              </a:rPr>
              <a:t>i</a:t>
            </a:r>
            <a:r>
              <a:rPr sz="3200" spc="-100" dirty="0">
                <a:latin typeface="Calibri"/>
                <a:cs typeface="Calibri"/>
              </a:rPr>
              <a:t>n</a:t>
            </a:r>
            <a:r>
              <a:rPr sz="3200" spc="-130" dirty="0">
                <a:latin typeface="Calibri"/>
                <a:cs typeface="Calibri"/>
              </a:rPr>
              <a:t>s</a:t>
            </a:r>
            <a:r>
              <a:rPr sz="3200" spc="-140" dirty="0">
                <a:latin typeface="Calibri"/>
                <a:cs typeface="Calibri"/>
              </a:rPr>
              <a:t>t</a:t>
            </a:r>
            <a:r>
              <a:rPr sz="3200" spc="-95" dirty="0">
                <a:latin typeface="Calibri"/>
                <a:cs typeface="Calibri"/>
              </a:rPr>
              <a:t>a</a:t>
            </a:r>
            <a:r>
              <a:rPr sz="3200" spc="-90" dirty="0">
                <a:latin typeface="Calibri"/>
                <a:cs typeface="Calibri"/>
              </a:rPr>
              <a:t>lli</a:t>
            </a:r>
            <a:r>
              <a:rPr sz="3200" spc="-125" dirty="0">
                <a:latin typeface="Calibri"/>
                <a:cs typeface="Calibri"/>
              </a:rPr>
              <a:t>n</a:t>
            </a:r>
            <a:r>
              <a:rPr sz="3200" spc="-50" dirty="0">
                <a:latin typeface="Calibri"/>
                <a:cs typeface="Calibri"/>
              </a:rPr>
              <a:t>g</a:t>
            </a:r>
            <a:r>
              <a:rPr sz="3200" spc="-5" dirty="0">
                <a:latin typeface="Calibri"/>
                <a:cs typeface="Calibri"/>
              </a:rPr>
              <a:t>,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68948" y="1632026"/>
            <a:ext cx="161925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0815" marR="5080" indent="-158750">
              <a:lnSpc>
                <a:spcPct val="100000"/>
              </a:lnSpc>
              <a:spcBef>
                <a:spcPts val="95"/>
              </a:spcBef>
            </a:pPr>
            <a:r>
              <a:rPr sz="3200" spc="-70" dirty="0">
                <a:latin typeface="Calibri"/>
                <a:cs typeface="Calibri"/>
              </a:rPr>
              <a:t>i</a:t>
            </a:r>
            <a:r>
              <a:rPr sz="3200" spc="-100" dirty="0">
                <a:latin typeface="Calibri"/>
                <a:cs typeface="Calibri"/>
              </a:rPr>
              <a:t>n</a:t>
            </a:r>
            <a:r>
              <a:rPr sz="3200" spc="-95" dirty="0">
                <a:latin typeface="Calibri"/>
                <a:cs typeface="Calibri"/>
              </a:rPr>
              <a:t>t</a:t>
            </a:r>
            <a:r>
              <a:rPr sz="3200" spc="-85" dirty="0">
                <a:latin typeface="Calibri"/>
                <a:cs typeface="Calibri"/>
              </a:rPr>
              <a:t>e</a:t>
            </a:r>
            <a:r>
              <a:rPr sz="3200" spc="-135" dirty="0">
                <a:latin typeface="Calibri"/>
                <a:cs typeface="Calibri"/>
              </a:rPr>
              <a:t>r</a:t>
            </a:r>
            <a:r>
              <a:rPr sz="3200" spc="-85" dirty="0">
                <a:latin typeface="Calibri"/>
                <a:cs typeface="Calibri"/>
              </a:rPr>
              <a:t>e</a:t>
            </a:r>
            <a:r>
              <a:rPr sz="3200" spc="-130" dirty="0">
                <a:latin typeface="Calibri"/>
                <a:cs typeface="Calibri"/>
              </a:rPr>
              <a:t>s</a:t>
            </a:r>
            <a:r>
              <a:rPr sz="3200" spc="-95" dirty="0">
                <a:latin typeface="Calibri"/>
                <a:cs typeface="Calibri"/>
              </a:rPr>
              <a:t>t</a:t>
            </a:r>
            <a:r>
              <a:rPr sz="3200" spc="-85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d  </a:t>
            </a:r>
            <a:r>
              <a:rPr sz="3200" spc="-105" dirty="0">
                <a:latin typeface="Calibri"/>
                <a:cs typeface="Calibri"/>
              </a:rPr>
              <a:t>services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18881" y="1632026"/>
            <a:ext cx="201422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3980">
              <a:lnSpc>
                <a:spcPct val="100000"/>
              </a:lnSpc>
              <a:spcBef>
                <a:spcPts val="95"/>
              </a:spcBef>
              <a:tabLst>
                <a:tab pos="646430" algn="l"/>
                <a:tab pos="844550" algn="l"/>
              </a:tabLst>
            </a:pPr>
            <a:r>
              <a:rPr sz="3200" spc="-95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3200" spc="-85" dirty="0">
                <a:latin typeface="Calibri"/>
                <a:cs typeface="Calibri"/>
              </a:rPr>
              <a:t>c</a:t>
            </a:r>
            <a:r>
              <a:rPr sz="3200" spc="-135" dirty="0">
                <a:latin typeface="Calibri"/>
                <a:cs typeface="Calibri"/>
              </a:rPr>
              <a:t>r</a:t>
            </a:r>
            <a:r>
              <a:rPr sz="3200" spc="-110" dirty="0">
                <a:latin typeface="Calibri"/>
                <a:cs typeface="Calibri"/>
              </a:rPr>
              <a:t>e</a:t>
            </a:r>
            <a:r>
              <a:rPr sz="3200" spc="-120" dirty="0">
                <a:latin typeface="Calibri"/>
                <a:cs typeface="Calibri"/>
              </a:rPr>
              <a:t>a</a:t>
            </a:r>
            <a:r>
              <a:rPr sz="3200" spc="-95" dirty="0">
                <a:latin typeface="Calibri"/>
                <a:cs typeface="Calibri"/>
              </a:rPr>
              <a:t>t</a:t>
            </a:r>
            <a:r>
              <a:rPr sz="3200" spc="-90" dirty="0">
                <a:latin typeface="Calibri"/>
                <a:cs typeface="Calibri"/>
              </a:rPr>
              <a:t>i</a:t>
            </a:r>
            <a:r>
              <a:rPr sz="3200" spc="-100" dirty="0">
                <a:latin typeface="Calibri"/>
                <a:cs typeface="Calibri"/>
              </a:rPr>
              <a:t>n</a:t>
            </a:r>
            <a:r>
              <a:rPr sz="3200" spc="-20" dirty="0">
                <a:latin typeface="Calibri"/>
                <a:cs typeface="Calibri"/>
              </a:rPr>
              <a:t>g</a:t>
            </a:r>
            <a:r>
              <a:rPr sz="3200" spc="-5" dirty="0">
                <a:latin typeface="Calibri"/>
                <a:cs typeface="Calibri"/>
              </a:rPr>
              <a:t>,  </a:t>
            </a:r>
            <a:r>
              <a:rPr sz="3200" spc="-75" dirty="0">
                <a:latin typeface="Calibri"/>
                <a:cs typeface="Calibri"/>
              </a:rPr>
              <a:t>for		</a:t>
            </a:r>
            <a:r>
              <a:rPr sz="3200" b="1" spc="-165" dirty="0">
                <a:latin typeface="Calibri"/>
                <a:cs typeface="Calibri"/>
              </a:rPr>
              <a:t>IT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15704" y="2119960"/>
            <a:ext cx="222123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85" dirty="0">
                <a:latin typeface="Calibri"/>
                <a:cs typeface="Calibri"/>
              </a:rPr>
              <a:t>infrastructure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1589" y="1632026"/>
            <a:ext cx="457898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3200" spc="-90" dirty="0">
                <a:latin typeface="Calibri"/>
                <a:cs typeface="Calibri"/>
              </a:rPr>
              <a:t>and</a:t>
            </a:r>
            <a:r>
              <a:rPr sz="3200" spc="545" dirty="0">
                <a:latin typeface="Calibri"/>
                <a:cs typeface="Calibri"/>
              </a:rPr>
              <a:t> </a:t>
            </a:r>
            <a:r>
              <a:rPr sz="3200" spc="-70" dirty="0">
                <a:latin typeface="Calibri"/>
                <a:cs typeface="Calibri"/>
              </a:rPr>
              <a:t>IT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130" dirty="0">
                <a:latin typeface="Calibri"/>
                <a:cs typeface="Calibri"/>
              </a:rPr>
              <a:t>managers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95" dirty="0">
                <a:latin typeface="Calibri"/>
                <a:cs typeface="Calibri"/>
              </a:rPr>
              <a:t>who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85" dirty="0">
                <a:latin typeface="Calibri"/>
                <a:cs typeface="Calibri"/>
              </a:rPr>
              <a:t>are 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35" dirty="0">
                <a:latin typeface="Calibri"/>
                <a:cs typeface="Calibri"/>
              </a:rPr>
              <a:t>managing</a:t>
            </a:r>
            <a:r>
              <a:rPr sz="3200" spc="-130" dirty="0">
                <a:latin typeface="Calibri"/>
                <a:cs typeface="Calibri"/>
              </a:rPr>
              <a:t> </a:t>
            </a:r>
            <a:r>
              <a:rPr sz="3200" spc="-100" dirty="0">
                <a:latin typeface="Calibri"/>
                <a:cs typeface="Calibri"/>
              </a:rPr>
              <a:t>and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spc="-85" dirty="0">
                <a:latin typeface="Calibri"/>
                <a:cs typeface="Calibri"/>
              </a:rPr>
              <a:t>monitoring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b="1" spc="-100" dirty="0">
                <a:latin typeface="Calibri"/>
                <a:cs typeface="Calibri"/>
              </a:rPr>
              <a:t>operations</a:t>
            </a:r>
            <a:r>
              <a:rPr sz="3200" spc="-100" dirty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822" y="3279647"/>
            <a:ext cx="518160" cy="38709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91589" y="3175507"/>
            <a:ext cx="10309860" cy="2460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99900"/>
              </a:lnSpc>
              <a:spcBef>
                <a:spcPts val="95"/>
              </a:spcBef>
            </a:pPr>
            <a:r>
              <a:rPr sz="3200" b="1" spc="-175" dirty="0">
                <a:latin typeface="Calibri"/>
                <a:cs typeface="Calibri"/>
              </a:rPr>
              <a:t>IaaS</a:t>
            </a:r>
            <a:r>
              <a:rPr sz="3200" b="1" spc="-170" dirty="0">
                <a:latin typeface="Calibri"/>
                <a:cs typeface="Calibri"/>
              </a:rPr>
              <a:t> </a:t>
            </a:r>
            <a:r>
              <a:rPr sz="3200" b="1" spc="-100" dirty="0">
                <a:latin typeface="Calibri"/>
                <a:cs typeface="Calibri"/>
              </a:rPr>
              <a:t>consumer</a:t>
            </a:r>
            <a:r>
              <a:rPr sz="3200" b="1" spc="-95" dirty="0">
                <a:latin typeface="Calibri"/>
                <a:cs typeface="Calibri"/>
              </a:rPr>
              <a:t> </a:t>
            </a:r>
            <a:r>
              <a:rPr sz="3200" b="1" spc="-120" dirty="0">
                <a:latin typeface="Calibri"/>
                <a:cs typeface="Calibri"/>
              </a:rPr>
              <a:t>can</a:t>
            </a:r>
            <a:r>
              <a:rPr sz="3200" b="1" spc="-114" dirty="0">
                <a:latin typeface="Calibri"/>
                <a:cs typeface="Calibri"/>
              </a:rPr>
              <a:t> </a:t>
            </a:r>
            <a:r>
              <a:rPr sz="3200" b="1" spc="-60" dirty="0">
                <a:latin typeface="Calibri"/>
                <a:cs typeface="Calibri"/>
              </a:rPr>
              <a:t>be</a:t>
            </a:r>
            <a:r>
              <a:rPr sz="3200" b="1" spc="-55" dirty="0">
                <a:latin typeface="Calibri"/>
                <a:cs typeface="Calibri"/>
              </a:rPr>
              <a:t> </a:t>
            </a:r>
            <a:r>
              <a:rPr sz="3200" b="1" spc="10" dirty="0">
                <a:latin typeface="Times New Roman"/>
                <a:cs typeface="Times New Roman"/>
              </a:rPr>
              <a:t>billed</a:t>
            </a:r>
            <a:r>
              <a:rPr sz="3200" b="1" spc="15" dirty="0">
                <a:latin typeface="Times New Roman"/>
                <a:cs typeface="Times New Roman"/>
              </a:rPr>
              <a:t> </a:t>
            </a:r>
            <a:r>
              <a:rPr sz="3200" b="1" spc="-120" dirty="0">
                <a:latin typeface="Calibri"/>
                <a:cs typeface="Calibri"/>
              </a:rPr>
              <a:t>according</a:t>
            </a:r>
            <a:r>
              <a:rPr sz="3200" b="1" spc="-114" dirty="0">
                <a:latin typeface="Calibri"/>
                <a:cs typeface="Calibri"/>
              </a:rPr>
              <a:t> </a:t>
            </a:r>
            <a:r>
              <a:rPr sz="3200" b="1" spc="-35" dirty="0">
                <a:latin typeface="Calibri"/>
                <a:cs typeface="Calibri"/>
              </a:rPr>
              <a:t>to</a:t>
            </a:r>
            <a:r>
              <a:rPr sz="3200" b="1" spc="-30" dirty="0">
                <a:latin typeface="Calibri"/>
                <a:cs typeface="Calibri"/>
              </a:rPr>
              <a:t> </a:t>
            </a:r>
            <a:r>
              <a:rPr sz="3200" b="1" spc="-60" dirty="0">
                <a:latin typeface="Calibri"/>
                <a:cs typeface="Calibri"/>
              </a:rPr>
              <a:t>the</a:t>
            </a:r>
            <a:r>
              <a:rPr sz="3200" b="1" spc="-55" dirty="0">
                <a:latin typeface="Calibri"/>
                <a:cs typeface="Calibri"/>
              </a:rPr>
              <a:t> </a:t>
            </a:r>
            <a:r>
              <a:rPr sz="3200" b="1" spc="-90" dirty="0">
                <a:latin typeface="Calibri"/>
                <a:cs typeface="Calibri"/>
              </a:rPr>
              <a:t>amount</a:t>
            </a:r>
            <a:r>
              <a:rPr sz="3200" b="1" spc="545" dirty="0">
                <a:latin typeface="Calibri"/>
                <a:cs typeface="Calibri"/>
              </a:rPr>
              <a:t> </a:t>
            </a:r>
            <a:r>
              <a:rPr sz="3200" b="1" spc="-45" dirty="0">
                <a:latin typeface="Calibri"/>
                <a:cs typeface="Calibri"/>
              </a:rPr>
              <a:t>or </a:t>
            </a:r>
            <a:r>
              <a:rPr sz="3200" b="1" spc="-40" dirty="0">
                <a:latin typeface="Calibri"/>
                <a:cs typeface="Calibri"/>
              </a:rPr>
              <a:t> </a:t>
            </a:r>
            <a:r>
              <a:rPr sz="3200" b="1" spc="-90" dirty="0">
                <a:latin typeface="Calibri"/>
                <a:cs typeface="Calibri"/>
              </a:rPr>
              <a:t>duration </a:t>
            </a:r>
            <a:r>
              <a:rPr sz="3200" b="1" spc="-70" dirty="0">
                <a:latin typeface="Calibri"/>
                <a:cs typeface="Calibri"/>
              </a:rPr>
              <a:t>of </a:t>
            </a:r>
            <a:r>
              <a:rPr sz="3200" b="1" spc="-50" dirty="0">
                <a:latin typeface="Calibri"/>
                <a:cs typeface="Calibri"/>
              </a:rPr>
              <a:t>the </a:t>
            </a:r>
            <a:r>
              <a:rPr sz="3200" b="1" spc="-100" dirty="0">
                <a:latin typeface="Calibri"/>
                <a:cs typeface="Calibri"/>
              </a:rPr>
              <a:t>resources </a:t>
            </a:r>
            <a:r>
              <a:rPr sz="3200" b="1" spc="-95" dirty="0">
                <a:latin typeface="Calibri"/>
                <a:cs typeface="Calibri"/>
              </a:rPr>
              <a:t>consumed</a:t>
            </a:r>
            <a:r>
              <a:rPr sz="3200" spc="-95" dirty="0">
                <a:latin typeface="Calibri"/>
                <a:cs typeface="Calibri"/>
              </a:rPr>
              <a:t>, </a:t>
            </a:r>
            <a:r>
              <a:rPr sz="3200" spc="-110" dirty="0">
                <a:latin typeface="Calibri"/>
                <a:cs typeface="Calibri"/>
              </a:rPr>
              <a:t>such </a:t>
            </a:r>
            <a:r>
              <a:rPr sz="3200" spc="-95" dirty="0">
                <a:latin typeface="Calibri"/>
                <a:cs typeface="Calibri"/>
              </a:rPr>
              <a:t>as </a:t>
            </a:r>
            <a:r>
              <a:rPr sz="3200" b="1" spc="-105" dirty="0">
                <a:latin typeface="Calibri"/>
                <a:cs typeface="Calibri"/>
              </a:rPr>
              <a:t>CPU </a:t>
            </a:r>
            <a:r>
              <a:rPr sz="3200" b="1" spc="-90" dirty="0">
                <a:latin typeface="Calibri"/>
                <a:cs typeface="Calibri"/>
              </a:rPr>
              <a:t>hours </a:t>
            </a:r>
            <a:r>
              <a:rPr sz="3200" spc="-100" dirty="0">
                <a:latin typeface="Calibri"/>
                <a:cs typeface="Calibri"/>
              </a:rPr>
              <a:t>used </a:t>
            </a:r>
            <a:r>
              <a:rPr sz="3200" spc="-220" dirty="0">
                <a:latin typeface="Calibri"/>
                <a:cs typeface="Calibri"/>
              </a:rPr>
              <a:t>by </a:t>
            </a:r>
            <a:r>
              <a:rPr sz="3200" spc="-215" dirty="0">
                <a:latin typeface="Calibri"/>
                <a:cs typeface="Calibri"/>
              </a:rPr>
              <a:t> </a:t>
            </a:r>
            <a:r>
              <a:rPr sz="3200" spc="-70" dirty="0">
                <a:latin typeface="Calibri"/>
                <a:cs typeface="Calibri"/>
              </a:rPr>
              <a:t>virtual </a:t>
            </a:r>
            <a:r>
              <a:rPr sz="3200" spc="-75" dirty="0">
                <a:latin typeface="Calibri"/>
                <a:cs typeface="Calibri"/>
              </a:rPr>
              <a:t>computers, </a:t>
            </a:r>
            <a:r>
              <a:rPr sz="3200" b="1" spc="-114" dirty="0">
                <a:latin typeface="Calibri"/>
                <a:cs typeface="Calibri"/>
              </a:rPr>
              <a:t>volume </a:t>
            </a:r>
            <a:r>
              <a:rPr sz="3200" b="1" spc="-105" dirty="0">
                <a:latin typeface="Calibri"/>
                <a:cs typeface="Calibri"/>
              </a:rPr>
              <a:t>and </a:t>
            </a:r>
            <a:r>
              <a:rPr sz="3200" b="1" spc="-90" dirty="0">
                <a:latin typeface="Calibri"/>
                <a:cs typeface="Calibri"/>
              </a:rPr>
              <a:t>duration </a:t>
            </a:r>
            <a:r>
              <a:rPr sz="3200" b="1" spc="-70" dirty="0">
                <a:latin typeface="Calibri"/>
                <a:cs typeface="Calibri"/>
              </a:rPr>
              <a:t>of </a:t>
            </a:r>
            <a:r>
              <a:rPr sz="3200" b="1" spc="-110" dirty="0">
                <a:latin typeface="Calibri"/>
                <a:cs typeface="Calibri"/>
              </a:rPr>
              <a:t>data </a:t>
            </a:r>
            <a:r>
              <a:rPr sz="3200" b="1" spc="-65" dirty="0">
                <a:latin typeface="Calibri"/>
                <a:cs typeface="Calibri"/>
              </a:rPr>
              <a:t>stored</a:t>
            </a:r>
            <a:r>
              <a:rPr sz="3200" spc="-65" dirty="0">
                <a:latin typeface="Calibri"/>
                <a:cs typeface="Calibri"/>
              </a:rPr>
              <a:t>, </a:t>
            </a:r>
            <a:r>
              <a:rPr sz="3200" b="1" spc="-90" dirty="0">
                <a:latin typeface="Calibri"/>
                <a:cs typeface="Calibri"/>
              </a:rPr>
              <a:t>network </a:t>
            </a:r>
            <a:r>
              <a:rPr sz="3200" b="1" spc="-85" dirty="0">
                <a:latin typeface="Calibri"/>
                <a:cs typeface="Calibri"/>
              </a:rPr>
              <a:t> </a:t>
            </a:r>
            <a:r>
              <a:rPr sz="3200" b="1" spc="-110" dirty="0">
                <a:latin typeface="Calibri"/>
                <a:cs typeface="Calibri"/>
              </a:rPr>
              <a:t>bandwidth </a:t>
            </a:r>
            <a:r>
              <a:rPr sz="3200" b="1" spc="-95" dirty="0">
                <a:latin typeface="Calibri"/>
                <a:cs typeface="Calibri"/>
              </a:rPr>
              <a:t>consumed, </a:t>
            </a:r>
            <a:r>
              <a:rPr sz="3200" spc="-75" dirty="0">
                <a:latin typeface="Calibri"/>
                <a:cs typeface="Calibri"/>
              </a:rPr>
              <a:t>number </a:t>
            </a:r>
            <a:r>
              <a:rPr sz="3200" spc="-80" dirty="0">
                <a:latin typeface="Calibri"/>
                <a:cs typeface="Calibri"/>
              </a:rPr>
              <a:t>of </a:t>
            </a:r>
            <a:r>
              <a:rPr sz="3200" spc="-85" dirty="0">
                <a:latin typeface="Calibri"/>
                <a:cs typeface="Calibri"/>
              </a:rPr>
              <a:t>IP </a:t>
            </a:r>
            <a:r>
              <a:rPr sz="3200" spc="-120" dirty="0">
                <a:latin typeface="Calibri"/>
                <a:cs typeface="Calibri"/>
              </a:rPr>
              <a:t>addresses </a:t>
            </a:r>
            <a:r>
              <a:rPr sz="3200" spc="-100" dirty="0">
                <a:latin typeface="Calibri"/>
                <a:cs typeface="Calibri"/>
              </a:rPr>
              <a:t>used </a:t>
            </a:r>
            <a:r>
              <a:rPr sz="3200" spc="-75" dirty="0">
                <a:latin typeface="Calibri"/>
                <a:cs typeface="Calibri"/>
              </a:rPr>
              <a:t>for certain 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00" dirty="0">
                <a:latin typeface="Calibri"/>
                <a:cs typeface="Calibri"/>
              </a:rPr>
              <a:t>intervals.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54476" y="185115"/>
            <a:ext cx="28956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u="none" spc="-125" dirty="0">
                <a:solidFill>
                  <a:srgbClr val="000000"/>
                </a:solidFill>
                <a:latin typeface="Calibri"/>
                <a:cs typeface="Calibri"/>
              </a:rPr>
              <a:t>Cl</a:t>
            </a:r>
            <a:r>
              <a:rPr sz="4000" b="1" u="none" spc="-110" dirty="0">
                <a:solidFill>
                  <a:srgbClr val="000000"/>
                </a:solidFill>
                <a:latin typeface="Calibri"/>
                <a:cs typeface="Calibri"/>
              </a:rPr>
              <a:t>ou</a:t>
            </a:r>
            <a:r>
              <a:rPr sz="4000" b="1" u="none" spc="5" dirty="0">
                <a:solidFill>
                  <a:srgbClr val="000000"/>
                </a:solidFill>
                <a:latin typeface="Calibri"/>
                <a:cs typeface="Calibri"/>
              </a:rPr>
              <a:t>d</a:t>
            </a:r>
            <a:r>
              <a:rPr sz="4000" b="1" u="none" spc="-3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1" u="none" spc="-165" dirty="0">
                <a:solidFill>
                  <a:srgbClr val="000000"/>
                </a:solidFill>
                <a:latin typeface="Calibri"/>
                <a:cs typeface="Calibri"/>
              </a:rPr>
              <a:t>P</a:t>
            </a:r>
            <a:r>
              <a:rPr sz="4000" b="1" u="none" spc="-229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4000" b="1" u="none" spc="-160" dirty="0">
                <a:solidFill>
                  <a:srgbClr val="000000"/>
                </a:solidFill>
                <a:latin typeface="Calibri"/>
                <a:cs typeface="Calibri"/>
              </a:rPr>
              <a:t>o</a:t>
            </a:r>
            <a:r>
              <a:rPr sz="4000" b="1" u="none" spc="-170" dirty="0">
                <a:solidFill>
                  <a:srgbClr val="000000"/>
                </a:solidFill>
                <a:latin typeface="Calibri"/>
                <a:cs typeface="Calibri"/>
              </a:rPr>
              <a:t>v</a:t>
            </a:r>
            <a:r>
              <a:rPr sz="4000" b="1" u="none" spc="-175" dirty="0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sz="4000" b="1" u="none" spc="-155" dirty="0">
                <a:solidFill>
                  <a:srgbClr val="000000"/>
                </a:solidFill>
                <a:latin typeface="Calibri"/>
                <a:cs typeface="Calibri"/>
              </a:rPr>
              <a:t>d</a:t>
            </a:r>
            <a:r>
              <a:rPr sz="4000" b="1" u="none" spc="-170" dirty="0">
                <a:solidFill>
                  <a:srgbClr val="000000"/>
                </a:solidFill>
                <a:latin typeface="Calibri"/>
                <a:cs typeface="Calibri"/>
              </a:rPr>
              <a:t>e</a:t>
            </a:r>
            <a:r>
              <a:rPr sz="4000" b="1" u="none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82181" y="6104635"/>
            <a:ext cx="39350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latin typeface="Times New Roman"/>
                <a:cs typeface="Times New Roman"/>
              </a:rPr>
              <a:t>N</a:t>
            </a:r>
            <a:r>
              <a:rPr sz="1800" spc="-145" dirty="0">
                <a:latin typeface="Times New Roman"/>
                <a:cs typeface="Times New Roman"/>
              </a:rPr>
              <a:t>I</a:t>
            </a:r>
            <a:r>
              <a:rPr sz="1800" spc="-140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T</a:t>
            </a:r>
            <a:r>
              <a:rPr sz="1800" spc="-325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C</a:t>
            </a:r>
            <a:r>
              <a:rPr sz="1800" spc="-95" dirty="0">
                <a:latin typeface="Times New Roman"/>
                <a:cs typeface="Times New Roman"/>
              </a:rPr>
              <a:t>l</a:t>
            </a:r>
            <a:r>
              <a:rPr sz="1800" spc="-85" dirty="0">
                <a:latin typeface="Times New Roman"/>
                <a:cs typeface="Times New Roman"/>
              </a:rPr>
              <a:t>ou</a:t>
            </a:r>
            <a:r>
              <a:rPr sz="1800" dirty="0">
                <a:latin typeface="Times New Roman"/>
                <a:cs typeface="Times New Roman"/>
              </a:rPr>
              <a:t>d</a:t>
            </a:r>
            <a:r>
              <a:rPr sz="1800" spc="-155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C</a:t>
            </a:r>
            <a:r>
              <a:rPr sz="1800" spc="-85" dirty="0">
                <a:latin typeface="Times New Roman"/>
                <a:cs typeface="Times New Roman"/>
              </a:rPr>
              <a:t>o</a:t>
            </a:r>
            <a:r>
              <a:rPr sz="1800" spc="-130" dirty="0">
                <a:latin typeface="Times New Roman"/>
                <a:cs typeface="Times New Roman"/>
              </a:rPr>
              <a:t>m</a:t>
            </a:r>
            <a:r>
              <a:rPr sz="1800" spc="-85" dirty="0">
                <a:latin typeface="Times New Roman"/>
                <a:cs typeface="Times New Roman"/>
              </a:rPr>
              <a:t>pu</a:t>
            </a:r>
            <a:r>
              <a:rPr sz="1800" spc="-95" dirty="0">
                <a:latin typeface="Times New Roman"/>
                <a:cs typeface="Times New Roman"/>
              </a:rPr>
              <a:t>ti</a:t>
            </a:r>
            <a:r>
              <a:rPr sz="1800" spc="-85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g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spc="-95" dirty="0">
                <a:latin typeface="Times New Roman"/>
                <a:cs typeface="Times New Roman"/>
              </a:rPr>
              <a:t>R</a:t>
            </a:r>
            <a:r>
              <a:rPr sz="1800" spc="-105" dirty="0">
                <a:latin typeface="Times New Roman"/>
                <a:cs typeface="Times New Roman"/>
              </a:rPr>
              <a:t>e</a:t>
            </a:r>
            <a:r>
              <a:rPr sz="1800" spc="-125" dirty="0">
                <a:latin typeface="Times New Roman"/>
                <a:cs typeface="Times New Roman"/>
              </a:rPr>
              <a:t>f</a:t>
            </a:r>
            <a:r>
              <a:rPr sz="1800" spc="-105" dirty="0">
                <a:latin typeface="Times New Roman"/>
                <a:cs typeface="Times New Roman"/>
              </a:rPr>
              <a:t>e</a:t>
            </a:r>
            <a:r>
              <a:rPr sz="1800" spc="-100" dirty="0">
                <a:latin typeface="Times New Roman"/>
                <a:cs typeface="Times New Roman"/>
              </a:rPr>
              <a:t>r</a:t>
            </a:r>
            <a:r>
              <a:rPr sz="1800" spc="-105" dirty="0">
                <a:latin typeface="Times New Roman"/>
                <a:cs typeface="Times New Roman"/>
              </a:rPr>
              <a:t>e</a:t>
            </a:r>
            <a:r>
              <a:rPr sz="1800" spc="-85" dirty="0">
                <a:latin typeface="Times New Roman"/>
                <a:cs typeface="Times New Roman"/>
              </a:rPr>
              <a:t>nc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-120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A</a:t>
            </a:r>
            <a:r>
              <a:rPr sz="1800" spc="-75" dirty="0">
                <a:latin typeface="Times New Roman"/>
                <a:cs typeface="Times New Roman"/>
              </a:rPr>
              <a:t>r</a:t>
            </a:r>
            <a:r>
              <a:rPr sz="1800" spc="-85" dirty="0">
                <a:latin typeface="Times New Roman"/>
                <a:cs typeface="Times New Roman"/>
              </a:rPr>
              <a:t>c</a:t>
            </a:r>
            <a:r>
              <a:rPr sz="1800" spc="-65" dirty="0">
                <a:latin typeface="Times New Roman"/>
                <a:cs typeface="Times New Roman"/>
              </a:rPr>
              <a:t>h</a:t>
            </a:r>
            <a:r>
              <a:rPr sz="1800" spc="-70" dirty="0">
                <a:latin typeface="Times New Roman"/>
                <a:cs typeface="Times New Roman"/>
              </a:rPr>
              <a:t>it</a:t>
            </a:r>
            <a:r>
              <a:rPr sz="1800" spc="-85" dirty="0">
                <a:latin typeface="Times New Roman"/>
                <a:cs typeface="Times New Roman"/>
              </a:rPr>
              <a:t>ec</a:t>
            </a:r>
            <a:r>
              <a:rPr sz="1800" spc="-70" dirty="0">
                <a:latin typeface="Times New Roman"/>
                <a:cs typeface="Times New Roman"/>
              </a:rPr>
              <a:t>t</a:t>
            </a:r>
            <a:r>
              <a:rPr sz="1800" spc="-65" dirty="0">
                <a:latin typeface="Times New Roman"/>
                <a:cs typeface="Times New Roman"/>
              </a:rPr>
              <a:t>u</a:t>
            </a:r>
            <a:r>
              <a:rPr sz="1800" spc="-75" dirty="0">
                <a:latin typeface="Times New Roman"/>
                <a:cs typeface="Times New Roman"/>
              </a:rPr>
              <a:t>r</a:t>
            </a:r>
            <a:r>
              <a:rPr sz="1800" dirty="0">
                <a:latin typeface="Times New Roman"/>
                <a:cs typeface="Times New Roman"/>
              </a:rPr>
              <a:t>e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582" y="1092403"/>
            <a:ext cx="445008" cy="3355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2582" y="2632836"/>
            <a:ext cx="445008" cy="3352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54202" y="988263"/>
            <a:ext cx="10958195" cy="260413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 marR="350520" algn="just">
              <a:lnSpc>
                <a:spcPct val="90000"/>
              </a:lnSpc>
              <a:spcBef>
                <a:spcPts val="445"/>
              </a:spcBef>
            </a:pPr>
            <a:r>
              <a:rPr sz="2800" spc="-85" dirty="0">
                <a:latin typeface="Times New Roman"/>
                <a:cs typeface="Times New Roman"/>
              </a:rPr>
              <a:t>Cloud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Provider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b="1" spc="-110" dirty="0">
                <a:latin typeface="Times New Roman"/>
                <a:cs typeface="Times New Roman"/>
              </a:rPr>
              <a:t>acquires</a:t>
            </a:r>
            <a:r>
              <a:rPr sz="2800" b="1" spc="-105" dirty="0">
                <a:latin typeface="Times New Roman"/>
                <a:cs typeface="Times New Roman"/>
              </a:rPr>
              <a:t> </a:t>
            </a:r>
            <a:r>
              <a:rPr sz="2800" b="1" spc="-85" dirty="0">
                <a:latin typeface="Times New Roman"/>
                <a:cs typeface="Times New Roman"/>
              </a:rPr>
              <a:t>and</a:t>
            </a:r>
            <a:r>
              <a:rPr sz="2800" b="1" spc="-80" dirty="0">
                <a:latin typeface="Times New Roman"/>
                <a:cs typeface="Times New Roman"/>
              </a:rPr>
              <a:t> </a:t>
            </a:r>
            <a:r>
              <a:rPr sz="2800" b="1" spc="-135" dirty="0">
                <a:latin typeface="Times New Roman"/>
                <a:cs typeface="Times New Roman"/>
              </a:rPr>
              <a:t>manages</a:t>
            </a:r>
            <a:r>
              <a:rPr sz="2800" b="1" spc="-130" dirty="0">
                <a:latin typeface="Times New Roman"/>
                <a:cs typeface="Times New Roman"/>
              </a:rPr>
              <a:t> </a:t>
            </a:r>
            <a:r>
              <a:rPr sz="2800" b="1" spc="-60" dirty="0">
                <a:latin typeface="Times New Roman"/>
                <a:cs typeface="Times New Roman"/>
              </a:rPr>
              <a:t>the</a:t>
            </a:r>
            <a:r>
              <a:rPr sz="2800" b="1" spc="-55" dirty="0">
                <a:latin typeface="Times New Roman"/>
                <a:cs typeface="Times New Roman"/>
              </a:rPr>
              <a:t> </a:t>
            </a:r>
            <a:r>
              <a:rPr sz="2800" b="1" spc="-90" dirty="0">
                <a:latin typeface="Times New Roman"/>
                <a:cs typeface="Times New Roman"/>
              </a:rPr>
              <a:t>computing</a:t>
            </a:r>
            <a:r>
              <a:rPr sz="2800" b="1" spc="525" dirty="0">
                <a:latin typeface="Times New Roman"/>
                <a:cs typeface="Times New Roman"/>
              </a:rPr>
              <a:t> </a:t>
            </a:r>
            <a:r>
              <a:rPr sz="2800" b="1" spc="-75" dirty="0">
                <a:latin typeface="Times New Roman"/>
                <a:cs typeface="Times New Roman"/>
              </a:rPr>
              <a:t>infrastructure </a:t>
            </a:r>
            <a:r>
              <a:rPr sz="2800" b="1" spc="-70" dirty="0">
                <a:latin typeface="Times New Roman"/>
                <a:cs typeface="Times New Roman"/>
              </a:rPr>
              <a:t> </a:t>
            </a:r>
            <a:r>
              <a:rPr sz="2800" b="1" spc="-80" dirty="0">
                <a:latin typeface="Times New Roman"/>
                <a:cs typeface="Times New Roman"/>
              </a:rPr>
              <a:t>required </a:t>
            </a:r>
            <a:r>
              <a:rPr sz="2800" b="1" spc="-60" dirty="0">
                <a:latin typeface="Times New Roman"/>
                <a:cs typeface="Times New Roman"/>
              </a:rPr>
              <a:t>for </a:t>
            </a:r>
            <a:r>
              <a:rPr sz="2800" b="1" spc="-114" dirty="0">
                <a:latin typeface="Times New Roman"/>
                <a:cs typeface="Times New Roman"/>
              </a:rPr>
              <a:t>providing </a:t>
            </a:r>
            <a:r>
              <a:rPr sz="2800" b="1" spc="-50" dirty="0">
                <a:latin typeface="Times New Roman"/>
                <a:cs typeface="Times New Roman"/>
              </a:rPr>
              <a:t>the </a:t>
            </a:r>
            <a:r>
              <a:rPr sz="2800" b="1" spc="-80" dirty="0">
                <a:latin typeface="Times New Roman"/>
                <a:cs typeface="Times New Roman"/>
              </a:rPr>
              <a:t>services, </a:t>
            </a:r>
            <a:r>
              <a:rPr sz="2800" b="1" spc="-55" dirty="0">
                <a:latin typeface="Times New Roman"/>
                <a:cs typeface="Times New Roman"/>
              </a:rPr>
              <a:t>runs </a:t>
            </a:r>
            <a:r>
              <a:rPr sz="2800" b="1" spc="-50" dirty="0">
                <a:latin typeface="Times New Roman"/>
                <a:cs typeface="Times New Roman"/>
              </a:rPr>
              <a:t>the </a:t>
            </a:r>
            <a:r>
              <a:rPr sz="2800" b="1" spc="-80" dirty="0">
                <a:latin typeface="Times New Roman"/>
                <a:cs typeface="Times New Roman"/>
              </a:rPr>
              <a:t>cloud </a:t>
            </a:r>
            <a:r>
              <a:rPr sz="2800" b="1" spc="-100" dirty="0">
                <a:latin typeface="Times New Roman"/>
                <a:cs typeface="Times New Roman"/>
              </a:rPr>
              <a:t>software </a:t>
            </a:r>
            <a:r>
              <a:rPr sz="2800" b="1" spc="-65" dirty="0">
                <a:latin typeface="Times New Roman"/>
                <a:cs typeface="Times New Roman"/>
              </a:rPr>
              <a:t>that</a:t>
            </a:r>
            <a:r>
              <a:rPr sz="2800" b="1" spc="-60" dirty="0">
                <a:latin typeface="Times New Roman"/>
                <a:cs typeface="Times New Roman"/>
              </a:rPr>
              <a:t> </a:t>
            </a:r>
            <a:r>
              <a:rPr sz="2800" b="1" spc="-110" dirty="0">
                <a:latin typeface="Times New Roman"/>
                <a:cs typeface="Times New Roman"/>
              </a:rPr>
              <a:t>provides </a:t>
            </a:r>
            <a:r>
              <a:rPr sz="2800" b="1" spc="-105" dirty="0">
                <a:latin typeface="Times New Roman"/>
                <a:cs typeface="Times New Roman"/>
              </a:rPr>
              <a:t> </a:t>
            </a:r>
            <a:r>
              <a:rPr sz="2800" b="1" spc="-50" dirty="0">
                <a:latin typeface="Times New Roman"/>
                <a:cs typeface="Times New Roman"/>
              </a:rPr>
              <a:t>the </a:t>
            </a:r>
            <a:r>
              <a:rPr sz="2800" b="1" spc="-80" dirty="0">
                <a:latin typeface="Times New Roman"/>
                <a:cs typeface="Times New Roman"/>
              </a:rPr>
              <a:t>services, </a:t>
            </a:r>
            <a:r>
              <a:rPr sz="2800" b="1" spc="-75" dirty="0">
                <a:latin typeface="Times New Roman"/>
                <a:cs typeface="Times New Roman"/>
              </a:rPr>
              <a:t>and </a:t>
            </a:r>
            <a:r>
              <a:rPr sz="2800" b="1" spc="-130" dirty="0">
                <a:latin typeface="Times New Roman"/>
                <a:cs typeface="Times New Roman"/>
              </a:rPr>
              <a:t>makes </a:t>
            </a:r>
            <a:r>
              <a:rPr sz="2800" b="1" spc="-90" dirty="0">
                <a:latin typeface="Times New Roman"/>
                <a:cs typeface="Times New Roman"/>
              </a:rPr>
              <a:t>arrangement </a:t>
            </a:r>
            <a:r>
              <a:rPr sz="2800" b="1" spc="-10" dirty="0">
                <a:latin typeface="Times New Roman"/>
                <a:cs typeface="Times New Roman"/>
              </a:rPr>
              <a:t>to </a:t>
            </a:r>
            <a:r>
              <a:rPr sz="2800" b="1" spc="-90" dirty="0">
                <a:latin typeface="Times New Roman"/>
                <a:cs typeface="Times New Roman"/>
              </a:rPr>
              <a:t>deliver </a:t>
            </a:r>
            <a:r>
              <a:rPr sz="2800" b="1" spc="-50" dirty="0">
                <a:latin typeface="Times New Roman"/>
                <a:cs typeface="Times New Roman"/>
              </a:rPr>
              <a:t>the </a:t>
            </a:r>
            <a:r>
              <a:rPr sz="2800" b="1" spc="-75" dirty="0">
                <a:latin typeface="Times New Roman"/>
                <a:cs typeface="Times New Roman"/>
              </a:rPr>
              <a:t>cloud</a:t>
            </a:r>
            <a:r>
              <a:rPr sz="2800" b="1" spc="-70" dirty="0">
                <a:latin typeface="Times New Roman"/>
                <a:cs typeface="Times New Roman"/>
              </a:rPr>
              <a:t> </a:t>
            </a:r>
            <a:r>
              <a:rPr sz="2800" b="1" spc="-100" dirty="0">
                <a:latin typeface="Times New Roman"/>
                <a:cs typeface="Times New Roman"/>
              </a:rPr>
              <a:t>services </a:t>
            </a:r>
            <a:r>
              <a:rPr sz="2800" b="1" spc="-25" dirty="0">
                <a:latin typeface="Times New Roman"/>
                <a:cs typeface="Times New Roman"/>
              </a:rPr>
              <a:t>to </a:t>
            </a:r>
            <a:r>
              <a:rPr sz="2800" b="1" spc="-55" dirty="0">
                <a:latin typeface="Times New Roman"/>
                <a:cs typeface="Times New Roman"/>
              </a:rPr>
              <a:t>the </a:t>
            </a:r>
            <a:r>
              <a:rPr sz="2800" b="1" spc="-50" dirty="0">
                <a:latin typeface="Times New Roman"/>
                <a:cs typeface="Times New Roman"/>
              </a:rPr>
              <a:t> </a:t>
            </a:r>
            <a:r>
              <a:rPr sz="2800" b="1" spc="-105" dirty="0">
                <a:latin typeface="Times New Roman"/>
                <a:cs typeface="Times New Roman"/>
              </a:rPr>
              <a:t>C</a:t>
            </a:r>
            <a:r>
              <a:rPr sz="2800" b="1" spc="-85" dirty="0">
                <a:latin typeface="Times New Roman"/>
                <a:cs typeface="Times New Roman"/>
              </a:rPr>
              <a:t>lo</a:t>
            </a:r>
            <a:r>
              <a:rPr sz="2800" b="1" spc="-95" dirty="0">
                <a:latin typeface="Times New Roman"/>
                <a:cs typeface="Times New Roman"/>
              </a:rPr>
              <a:t>u</a:t>
            </a:r>
            <a:r>
              <a:rPr sz="2800" b="1" spc="5" dirty="0">
                <a:latin typeface="Times New Roman"/>
                <a:cs typeface="Times New Roman"/>
              </a:rPr>
              <a:t>d</a:t>
            </a:r>
            <a:r>
              <a:rPr sz="2800" b="1" spc="-250" dirty="0">
                <a:latin typeface="Times New Roman"/>
                <a:cs typeface="Times New Roman"/>
              </a:rPr>
              <a:t> </a:t>
            </a:r>
            <a:r>
              <a:rPr sz="2800" b="1" spc="-105" dirty="0">
                <a:latin typeface="Times New Roman"/>
                <a:cs typeface="Times New Roman"/>
              </a:rPr>
              <a:t>C</a:t>
            </a:r>
            <a:r>
              <a:rPr sz="2800" b="1" spc="-80" dirty="0">
                <a:latin typeface="Times New Roman"/>
                <a:cs typeface="Times New Roman"/>
              </a:rPr>
              <a:t>o</a:t>
            </a:r>
            <a:r>
              <a:rPr sz="2800" b="1" spc="-95" dirty="0">
                <a:latin typeface="Times New Roman"/>
                <a:cs typeface="Times New Roman"/>
              </a:rPr>
              <a:t>n</a:t>
            </a:r>
            <a:r>
              <a:rPr sz="2800" b="1" spc="-85" dirty="0">
                <a:latin typeface="Times New Roman"/>
                <a:cs typeface="Times New Roman"/>
              </a:rPr>
              <a:t>s</a:t>
            </a:r>
            <a:r>
              <a:rPr sz="2800" b="1" spc="-95" dirty="0">
                <a:latin typeface="Times New Roman"/>
                <a:cs typeface="Times New Roman"/>
              </a:rPr>
              <a:t>u</a:t>
            </a:r>
            <a:r>
              <a:rPr sz="2800" b="1" spc="-130" dirty="0">
                <a:latin typeface="Times New Roman"/>
                <a:cs typeface="Times New Roman"/>
              </a:rPr>
              <a:t>m</a:t>
            </a:r>
            <a:r>
              <a:rPr sz="2800" b="1" spc="-100" dirty="0">
                <a:latin typeface="Times New Roman"/>
                <a:cs typeface="Times New Roman"/>
              </a:rPr>
              <a:t>er</a:t>
            </a:r>
            <a:r>
              <a:rPr sz="2800" b="1" dirty="0">
                <a:latin typeface="Times New Roman"/>
                <a:cs typeface="Times New Roman"/>
              </a:rPr>
              <a:t>s</a:t>
            </a:r>
            <a:r>
              <a:rPr sz="2800" b="1" spc="-235" dirty="0">
                <a:latin typeface="Times New Roman"/>
                <a:cs typeface="Times New Roman"/>
              </a:rPr>
              <a:t> </a:t>
            </a:r>
            <a:r>
              <a:rPr sz="2800" b="1" spc="-100" dirty="0">
                <a:latin typeface="Times New Roman"/>
                <a:cs typeface="Times New Roman"/>
              </a:rPr>
              <a:t>t</a:t>
            </a:r>
            <a:r>
              <a:rPr sz="2800" b="1" spc="-95" dirty="0">
                <a:latin typeface="Times New Roman"/>
                <a:cs typeface="Times New Roman"/>
              </a:rPr>
              <a:t>h</a:t>
            </a:r>
            <a:r>
              <a:rPr sz="2800" b="1" spc="-145" dirty="0">
                <a:latin typeface="Times New Roman"/>
                <a:cs typeface="Times New Roman"/>
              </a:rPr>
              <a:t>r</a:t>
            </a:r>
            <a:r>
              <a:rPr sz="2800" b="1" spc="-80" dirty="0">
                <a:latin typeface="Times New Roman"/>
                <a:cs typeface="Times New Roman"/>
              </a:rPr>
              <a:t>o</a:t>
            </a:r>
            <a:r>
              <a:rPr sz="2800" b="1" spc="-95" dirty="0">
                <a:latin typeface="Times New Roman"/>
                <a:cs typeface="Times New Roman"/>
              </a:rPr>
              <a:t>u</a:t>
            </a:r>
            <a:r>
              <a:rPr sz="2800" b="1" spc="-80" dirty="0">
                <a:latin typeface="Times New Roman"/>
                <a:cs typeface="Times New Roman"/>
              </a:rPr>
              <a:t>g</a:t>
            </a:r>
            <a:r>
              <a:rPr sz="2800" b="1" spc="5" dirty="0">
                <a:latin typeface="Times New Roman"/>
                <a:cs typeface="Times New Roman"/>
              </a:rPr>
              <a:t>h</a:t>
            </a:r>
            <a:r>
              <a:rPr sz="2800" b="1" spc="-225" dirty="0">
                <a:latin typeface="Times New Roman"/>
                <a:cs typeface="Times New Roman"/>
              </a:rPr>
              <a:t> </a:t>
            </a:r>
            <a:r>
              <a:rPr sz="2800" b="1" spc="-95" dirty="0">
                <a:latin typeface="Times New Roman"/>
                <a:cs typeface="Times New Roman"/>
              </a:rPr>
              <a:t>n</a:t>
            </a:r>
            <a:r>
              <a:rPr sz="2800" b="1" spc="-100" dirty="0">
                <a:latin typeface="Times New Roman"/>
                <a:cs typeface="Times New Roman"/>
              </a:rPr>
              <a:t>et</a:t>
            </a:r>
            <a:r>
              <a:rPr sz="2800" b="1" spc="-60" dirty="0">
                <a:latin typeface="Times New Roman"/>
                <a:cs typeface="Times New Roman"/>
              </a:rPr>
              <a:t>w</a:t>
            </a:r>
            <a:r>
              <a:rPr sz="2800" b="1" spc="-80" dirty="0">
                <a:latin typeface="Times New Roman"/>
                <a:cs typeface="Times New Roman"/>
              </a:rPr>
              <a:t>o</a:t>
            </a:r>
            <a:r>
              <a:rPr sz="2800" b="1" spc="-100" dirty="0">
                <a:latin typeface="Times New Roman"/>
                <a:cs typeface="Times New Roman"/>
              </a:rPr>
              <a:t>r</a:t>
            </a:r>
            <a:r>
              <a:rPr sz="2800" b="1" spc="5" dirty="0">
                <a:latin typeface="Times New Roman"/>
                <a:cs typeface="Times New Roman"/>
              </a:rPr>
              <a:t>k</a:t>
            </a:r>
            <a:r>
              <a:rPr sz="2800" b="1" spc="114" dirty="0">
                <a:latin typeface="Times New Roman"/>
                <a:cs typeface="Times New Roman"/>
              </a:rPr>
              <a:t> </a:t>
            </a:r>
            <a:r>
              <a:rPr sz="2800" b="1" spc="-105" dirty="0">
                <a:latin typeface="Times New Roman"/>
                <a:cs typeface="Times New Roman"/>
              </a:rPr>
              <a:t>a</a:t>
            </a:r>
            <a:r>
              <a:rPr sz="2800" b="1" spc="-120" dirty="0">
                <a:latin typeface="Times New Roman"/>
                <a:cs typeface="Times New Roman"/>
              </a:rPr>
              <a:t>cce</a:t>
            </a:r>
            <a:r>
              <a:rPr sz="2800" b="1" spc="-135" dirty="0">
                <a:latin typeface="Times New Roman"/>
                <a:cs typeface="Times New Roman"/>
              </a:rPr>
              <a:t>s</a:t>
            </a:r>
            <a:r>
              <a:rPr sz="2800" b="1" spc="-120" dirty="0">
                <a:latin typeface="Times New Roman"/>
                <a:cs typeface="Times New Roman"/>
              </a:rPr>
              <a:t>s</a:t>
            </a:r>
            <a:r>
              <a:rPr sz="2800" b="1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12700" marR="5080" algn="just">
              <a:lnSpc>
                <a:spcPct val="71500"/>
              </a:lnSpc>
              <a:spcBef>
                <a:spcPts val="650"/>
              </a:spcBef>
            </a:pPr>
            <a:r>
              <a:rPr sz="2800" spc="-180" dirty="0">
                <a:latin typeface="Times New Roman"/>
                <a:cs typeface="Times New Roman"/>
              </a:rPr>
              <a:t>SaaS </a:t>
            </a:r>
            <a:r>
              <a:rPr sz="2800" spc="-80" dirty="0">
                <a:latin typeface="Times New Roman"/>
                <a:cs typeface="Times New Roman"/>
              </a:rPr>
              <a:t>provider </a:t>
            </a:r>
            <a:r>
              <a:rPr sz="2800" spc="-90" dirty="0">
                <a:latin typeface="Times New Roman"/>
                <a:cs typeface="Times New Roman"/>
              </a:rPr>
              <a:t>deploys, configures, </a:t>
            </a:r>
            <a:r>
              <a:rPr sz="2800" spc="-110" dirty="0">
                <a:latin typeface="Times New Roman"/>
                <a:cs typeface="Times New Roman"/>
              </a:rPr>
              <a:t>maintains </a:t>
            </a:r>
            <a:r>
              <a:rPr sz="2800" spc="-80" dirty="0">
                <a:latin typeface="Times New Roman"/>
                <a:cs typeface="Times New Roman"/>
              </a:rPr>
              <a:t>and </a:t>
            </a:r>
            <a:r>
              <a:rPr sz="2800" spc="-95" dirty="0">
                <a:latin typeface="Times New Roman"/>
                <a:cs typeface="Times New Roman"/>
              </a:rPr>
              <a:t>updates </a:t>
            </a:r>
            <a:r>
              <a:rPr sz="2800" spc="-50" dirty="0">
                <a:latin typeface="Times New Roman"/>
                <a:cs typeface="Times New Roman"/>
              </a:rPr>
              <a:t>the </a:t>
            </a:r>
            <a:r>
              <a:rPr sz="2800" spc="-80" dirty="0">
                <a:latin typeface="Times New Roman"/>
                <a:cs typeface="Times New Roman"/>
              </a:rPr>
              <a:t>operation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of </a:t>
            </a:r>
            <a:r>
              <a:rPr sz="2800" spc="-50" dirty="0">
                <a:latin typeface="Times New Roman"/>
                <a:cs typeface="Times New Roman"/>
              </a:rPr>
              <a:t>the 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b="1" spc="-100" dirty="0">
                <a:latin typeface="Times New Roman"/>
                <a:cs typeface="Times New Roman"/>
              </a:rPr>
              <a:t>software </a:t>
            </a:r>
            <a:r>
              <a:rPr sz="2800" b="1" spc="-105" dirty="0">
                <a:latin typeface="Times New Roman"/>
                <a:cs typeface="Times New Roman"/>
              </a:rPr>
              <a:t>applications </a:t>
            </a:r>
            <a:r>
              <a:rPr sz="2800" b="1" spc="-40" dirty="0">
                <a:latin typeface="Times New Roman"/>
                <a:cs typeface="Times New Roman"/>
              </a:rPr>
              <a:t>on </a:t>
            </a:r>
            <a:r>
              <a:rPr sz="2800" b="1" spc="5" dirty="0">
                <a:latin typeface="Times New Roman"/>
                <a:cs typeface="Times New Roman"/>
              </a:rPr>
              <a:t>a </a:t>
            </a:r>
            <a:r>
              <a:rPr sz="2800" b="1" spc="-75" dirty="0">
                <a:latin typeface="Times New Roman"/>
                <a:cs typeface="Times New Roman"/>
              </a:rPr>
              <a:t>cloud </a:t>
            </a:r>
            <a:r>
              <a:rPr sz="2800" b="1" spc="-70" dirty="0">
                <a:latin typeface="Times New Roman"/>
                <a:cs typeface="Times New Roman"/>
              </a:rPr>
              <a:t>infrastructure</a:t>
            </a:r>
            <a:r>
              <a:rPr sz="2800" spc="-70" dirty="0">
                <a:latin typeface="Times New Roman"/>
                <a:cs typeface="Times New Roman"/>
              </a:rPr>
              <a:t>. </a:t>
            </a:r>
            <a:r>
              <a:rPr sz="2800" b="1" spc="-175" dirty="0">
                <a:latin typeface="Times New Roman"/>
                <a:cs typeface="Times New Roman"/>
              </a:rPr>
              <a:t>SaaS </a:t>
            </a:r>
            <a:r>
              <a:rPr sz="2800" b="1" spc="-90" dirty="0">
                <a:latin typeface="Times New Roman"/>
                <a:cs typeface="Times New Roman"/>
              </a:rPr>
              <a:t>provider</a:t>
            </a:r>
            <a:r>
              <a:rPr sz="2800" b="1" spc="-85" dirty="0">
                <a:latin typeface="Times New Roman"/>
                <a:cs typeface="Times New Roman"/>
              </a:rPr>
              <a:t> </a:t>
            </a:r>
            <a:r>
              <a:rPr sz="2800" b="1" spc="-105" dirty="0">
                <a:latin typeface="Times New Roman"/>
                <a:cs typeface="Times New Roman"/>
              </a:rPr>
              <a:t>maintains </a:t>
            </a:r>
            <a:r>
              <a:rPr sz="2800" b="1" spc="-50" dirty="0">
                <a:latin typeface="Times New Roman"/>
                <a:cs typeface="Times New Roman"/>
              </a:rPr>
              <a:t>the </a:t>
            </a:r>
            <a:r>
              <a:rPr sz="2800" b="1" spc="-45" dirty="0">
                <a:latin typeface="Times New Roman"/>
                <a:cs typeface="Times New Roman"/>
              </a:rPr>
              <a:t> </a:t>
            </a:r>
            <a:r>
              <a:rPr sz="2800" b="1" spc="-100" dirty="0">
                <a:latin typeface="Times New Roman"/>
                <a:cs typeface="Times New Roman"/>
              </a:rPr>
              <a:t>e</a:t>
            </a:r>
            <a:r>
              <a:rPr sz="2800" b="1" spc="-85" dirty="0">
                <a:latin typeface="Times New Roman"/>
                <a:cs typeface="Times New Roman"/>
              </a:rPr>
              <a:t>x</a:t>
            </a:r>
            <a:r>
              <a:rPr sz="2800" b="1" spc="-100" dirty="0">
                <a:latin typeface="Times New Roman"/>
                <a:cs typeface="Times New Roman"/>
              </a:rPr>
              <a:t>pecte</a:t>
            </a:r>
            <a:r>
              <a:rPr sz="2800" b="1" dirty="0">
                <a:latin typeface="Times New Roman"/>
                <a:cs typeface="Times New Roman"/>
              </a:rPr>
              <a:t>d</a:t>
            </a:r>
            <a:r>
              <a:rPr sz="2800" b="1" spc="-145" dirty="0">
                <a:latin typeface="Times New Roman"/>
                <a:cs typeface="Times New Roman"/>
              </a:rPr>
              <a:t> </a:t>
            </a:r>
            <a:r>
              <a:rPr sz="2800" b="1" spc="-85" dirty="0">
                <a:latin typeface="Times New Roman"/>
                <a:cs typeface="Times New Roman"/>
              </a:rPr>
              <a:t>s</a:t>
            </a:r>
            <a:r>
              <a:rPr sz="2800" b="1" spc="-100" dirty="0">
                <a:latin typeface="Times New Roman"/>
                <a:cs typeface="Times New Roman"/>
              </a:rPr>
              <a:t>er</a:t>
            </a:r>
            <a:r>
              <a:rPr sz="2800" b="1" spc="-85" dirty="0">
                <a:latin typeface="Times New Roman"/>
                <a:cs typeface="Times New Roman"/>
              </a:rPr>
              <a:t>v</a:t>
            </a:r>
            <a:r>
              <a:rPr sz="2800" b="1" spc="-110" dirty="0">
                <a:latin typeface="Times New Roman"/>
                <a:cs typeface="Times New Roman"/>
              </a:rPr>
              <a:t>i</a:t>
            </a:r>
            <a:r>
              <a:rPr sz="2800" b="1" spc="-100" dirty="0">
                <a:latin typeface="Times New Roman"/>
                <a:cs typeface="Times New Roman"/>
              </a:rPr>
              <a:t>c</a:t>
            </a:r>
            <a:r>
              <a:rPr sz="2800" b="1" dirty="0">
                <a:latin typeface="Times New Roman"/>
                <a:cs typeface="Times New Roman"/>
              </a:rPr>
              <a:t>e</a:t>
            </a:r>
            <a:r>
              <a:rPr sz="2800" b="1" spc="-285" dirty="0">
                <a:latin typeface="Times New Roman"/>
                <a:cs typeface="Times New Roman"/>
              </a:rPr>
              <a:t> </a:t>
            </a:r>
            <a:r>
              <a:rPr sz="2800" b="1" spc="-135" dirty="0">
                <a:latin typeface="Times New Roman"/>
                <a:cs typeface="Times New Roman"/>
              </a:rPr>
              <a:t>l</a:t>
            </a:r>
            <a:r>
              <a:rPr sz="2800" b="1" spc="-145" dirty="0">
                <a:latin typeface="Times New Roman"/>
                <a:cs typeface="Times New Roman"/>
              </a:rPr>
              <a:t>e</a:t>
            </a:r>
            <a:r>
              <a:rPr sz="2800" b="1" spc="-135" dirty="0">
                <a:latin typeface="Times New Roman"/>
                <a:cs typeface="Times New Roman"/>
              </a:rPr>
              <a:t>v</a:t>
            </a:r>
            <a:r>
              <a:rPr sz="2800" b="1" spc="-145" dirty="0">
                <a:latin typeface="Times New Roman"/>
                <a:cs typeface="Times New Roman"/>
              </a:rPr>
              <a:t>e</a:t>
            </a:r>
            <a:r>
              <a:rPr sz="2800" b="1" spc="-135" dirty="0">
                <a:latin typeface="Times New Roman"/>
                <a:cs typeface="Times New Roman"/>
              </a:rPr>
              <a:t>l</a:t>
            </a:r>
            <a:r>
              <a:rPr sz="2800" b="1" dirty="0">
                <a:latin typeface="Times New Roman"/>
                <a:cs typeface="Times New Roman"/>
              </a:rPr>
              <a:t>s</a:t>
            </a:r>
            <a:r>
              <a:rPr sz="2800" b="1" spc="-305" dirty="0">
                <a:latin typeface="Times New Roman"/>
                <a:cs typeface="Times New Roman"/>
              </a:rPr>
              <a:t> </a:t>
            </a:r>
            <a:r>
              <a:rPr sz="2800" b="1" spc="-25" dirty="0">
                <a:latin typeface="Times New Roman"/>
                <a:cs typeface="Times New Roman"/>
              </a:rPr>
              <a:t>t</a:t>
            </a:r>
            <a:r>
              <a:rPr sz="2800" b="1" dirty="0">
                <a:latin typeface="Times New Roman"/>
                <a:cs typeface="Times New Roman"/>
              </a:rPr>
              <a:t>o</a:t>
            </a:r>
            <a:r>
              <a:rPr sz="2800" b="1" spc="-65" dirty="0">
                <a:latin typeface="Times New Roman"/>
                <a:cs typeface="Times New Roman"/>
              </a:rPr>
              <a:t> </a:t>
            </a:r>
            <a:r>
              <a:rPr sz="2800" b="1" spc="-100" dirty="0">
                <a:latin typeface="Times New Roman"/>
                <a:cs typeface="Times New Roman"/>
              </a:rPr>
              <a:t>c</a:t>
            </a:r>
            <a:r>
              <a:rPr sz="2800" b="1" spc="-85" dirty="0">
                <a:latin typeface="Times New Roman"/>
                <a:cs typeface="Times New Roman"/>
              </a:rPr>
              <a:t>lo</a:t>
            </a:r>
            <a:r>
              <a:rPr sz="2800" b="1" spc="-100" dirty="0">
                <a:latin typeface="Times New Roman"/>
                <a:cs typeface="Times New Roman"/>
              </a:rPr>
              <a:t>u</a:t>
            </a:r>
            <a:r>
              <a:rPr sz="2800" b="1" dirty="0">
                <a:latin typeface="Times New Roman"/>
                <a:cs typeface="Times New Roman"/>
              </a:rPr>
              <a:t>d</a:t>
            </a:r>
            <a:r>
              <a:rPr sz="2800" b="1" spc="45" dirty="0">
                <a:latin typeface="Times New Roman"/>
                <a:cs typeface="Times New Roman"/>
              </a:rPr>
              <a:t> </a:t>
            </a:r>
            <a:r>
              <a:rPr sz="2800" b="1" spc="-100" dirty="0">
                <a:latin typeface="Times New Roman"/>
                <a:cs typeface="Times New Roman"/>
              </a:rPr>
              <a:t>c</a:t>
            </a:r>
            <a:r>
              <a:rPr sz="2800" b="1" spc="-85" dirty="0">
                <a:latin typeface="Times New Roman"/>
                <a:cs typeface="Times New Roman"/>
              </a:rPr>
              <a:t>o</a:t>
            </a:r>
            <a:r>
              <a:rPr sz="2800" b="1" spc="-100" dirty="0">
                <a:latin typeface="Times New Roman"/>
                <a:cs typeface="Times New Roman"/>
              </a:rPr>
              <a:t>n</a:t>
            </a:r>
            <a:r>
              <a:rPr sz="2800" b="1" spc="-85" dirty="0">
                <a:latin typeface="Times New Roman"/>
                <a:cs typeface="Times New Roman"/>
              </a:rPr>
              <a:t>s</a:t>
            </a:r>
            <a:r>
              <a:rPr sz="2800" b="1" spc="-100" dirty="0">
                <a:latin typeface="Times New Roman"/>
                <a:cs typeface="Times New Roman"/>
              </a:rPr>
              <a:t>u</a:t>
            </a:r>
            <a:r>
              <a:rPr sz="2800" b="1" spc="-130" dirty="0">
                <a:latin typeface="Times New Roman"/>
                <a:cs typeface="Times New Roman"/>
              </a:rPr>
              <a:t>m</a:t>
            </a:r>
            <a:r>
              <a:rPr sz="2800" b="1" spc="-100" dirty="0">
                <a:latin typeface="Times New Roman"/>
                <a:cs typeface="Times New Roman"/>
              </a:rPr>
              <a:t>er</a:t>
            </a:r>
            <a:r>
              <a:rPr sz="2800" b="1" spc="-80" dirty="0">
                <a:latin typeface="Times New Roman"/>
                <a:cs typeface="Times New Roman"/>
              </a:rPr>
              <a:t>s</a:t>
            </a:r>
            <a:r>
              <a:rPr sz="2800" b="1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582" y="3623767"/>
            <a:ext cx="445008" cy="33558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742803" y="3519373"/>
            <a:ext cx="734695" cy="758825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2700" marR="5080" indent="225425">
              <a:lnSpc>
                <a:spcPct val="71500"/>
              </a:lnSpc>
              <a:spcBef>
                <a:spcPts val="1065"/>
              </a:spcBef>
            </a:pPr>
            <a:r>
              <a:rPr sz="2800" spc="-125" dirty="0">
                <a:latin typeface="Times New Roman"/>
                <a:cs typeface="Times New Roman"/>
              </a:rPr>
              <a:t>a</a:t>
            </a:r>
            <a:r>
              <a:rPr sz="2800" spc="-130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d  </a:t>
            </a:r>
            <a:r>
              <a:rPr sz="2800" spc="-60" dirty="0">
                <a:latin typeface="Times New Roman"/>
                <a:cs typeface="Times New Roman"/>
              </a:rPr>
              <a:t>o</a:t>
            </a:r>
            <a:r>
              <a:rPr sz="2800" spc="-65" dirty="0">
                <a:latin typeface="Times New Roman"/>
                <a:cs typeface="Times New Roman"/>
              </a:rPr>
              <a:t>t</a:t>
            </a:r>
            <a:r>
              <a:rPr sz="2800" spc="-60" dirty="0">
                <a:latin typeface="Times New Roman"/>
                <a:cs typeface="Times New Roman"/>
              </a:rPr>
              <a:t>h</a:t>
            </a:r>
            <a:r>
              <a:rPr sz="2800" spc="-7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r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4202" y="3519373"/>
            <a:ext cx="9965055" cy="1063625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2700" marR="5080">
              <a:lnSpc>
                <a:spcPct val="71500"/>
              </a:lnSpc>
              <a:spcBef>
                <a:spcPts val="1065"/>
              </a:spcBef>
              <a:tabLst>
                <a:tab pos="811530" algn="l"/>
                <a:tab pos="1905635" algn="l"/>
                <a:tab pos="2137410" algn="l"/>
                <a:tab pos="3366135" algn="l"/>
                <a:tab pos="3442335" algn="l"/>
                <a:tab pos="4045585" algn="l"/>
                <a:tab pos="4789805" algn="l"/>
                <a:tab pos="5640705" algn="l"/>
                <a:tab pos="6362700" algn="l"/>
                <a:tab pos="7426959" algn="l"/>
                <a:tab pos="7619365" algn="l"/>
                <a:tab pos="8198484" algn="l"/>
                <a:tab pos="8802370" algn="l"/>
                <a:tab pos="9030970" algn="l"/>
              </a:tabLst>
            </a:pPr>
            <a:r>
              <a:rPr sz="2800" spc="-215" dirty="0">
                <a:latin typeface="Times New Roman"/>
                <a:cs typeface="Times New Roman"/>
              </a:rPr>
              <a:t>P</a:t>
            </a:r>
            <a:r>
              <a:rPr sz="2800" spc="-220" dirty="0">
                <a:latin typeface="Times New Roman"/>
                <a:cs typeface="Times New Roman"/>
              </a:rPr>
              <a:t>aa</a:t>
            </a:r>
            <a:r>
              <a:rPr sz="2800" spc="5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95" dirty="0">
                <a:latin typeface="Times New Roman"/>
                <a:cs typeface="Times New Roman"/>
              </a:rPr>
              <a:t>P</a:t>
            </a:r>
            <a:r>
              <a:rPr sz="2800" spc="-100" dirty="0">
                <a:latin typeface="Times New Roman"/>
                <a:cs typeface="Times New Roman"/>
              </a:rPr>
              <a:t>r</a:t>
            </a:r>
            <a:r>
              <a:rPr sz="2800" spc="-80" dirty="0">
                <a:latin typeface="Times New Roman"/>
                <a:cs typeface="Times New Roman"/>
              </a:rPr>
              <a:t>o</a:t>
            </a:r>
            <a:r>
              <a:rPr sz="2800" spc="-110" dirty="0">
                <a:latin typeface="Times New Roman"/>
                <a:cs typeface="Times New Roman"/>
              </a:rPr>
              <a:t>vi</a:t>
            </a:r>
            <a:r>
              <a:rPr sz="2800" spc="-80" dirty="0">
                <a:latin typeface="Times New Roman"/>
                <a:cs typeface="Times New Roman"/>
              </a:rPr>
              <a:t>d</a:t>
            </a:r>
            <a:r>
              <a:rPr sz="2800" spc="-10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r	</a:t>
            </a:r>
            <a:r>
              <a:rPr sz="2800" spc="-190" dirty="0">
                <a:latin typeface="Times New Roman"/>
                <a:cs typeface="Times New Roman"/>
              </a:rPr>
              <a:t>m</a:t>
            </a:r>
            <a:r>
              <a:rPr sz="2800" spc="-145" dirty="0">
                <a:latin typeface="Times New Roman"/>
                <a:cs typeface="Times New Roman"/>
              </a:rPr>
              <a:t>a</a:t>
            </a:r>
            <a:r>
              <a:rPr sz="2800" spc="-155" dirty="0">
                <a:latin typeface="Times New Roman"/>
                <a:cs typeface="Times New Roman"/>
              </a:rPr>
              <a:t>n</a:t>
            </a:r>
            <a:r>
              <a:rPr sz="2800" spc="-170" dirty="0">
                <a:latin typeface="Times New Roman"/>
                <a:cs typeface="Times New Roman"/>
              </a:rPr>
              <a:t>a</a:t>
            </a:r>
            <a:r>
              <a:rPr sz="2800" spc="-130" dirty="0">
                <a:latin typeface="Times New Roman"/>
                <a:cs typeface="Times New Roman"/>
              </a:rPr>
              <a:t>g</a:t>
            </a:r>
            <a:r>
              <a:rPr sz="2800" spc="-17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s		</a:t>
            </a:r>
            <a:r>
              <a:rPr sz="2800" spc="-85" dirty="0">
                <a:latin typeface="Times New Roman"/>
                <a:cs typeface="Times New Roman"/>
              </a:rPr>
              <a:t>t</a:t>
            </a:r>
            <a:r>
              <a:rPr sz="2800" spc="-60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e	</a:t>
            </a:r>
            <a:r>
              <a:rPr sz="2800" spc="-120" dirty="0">
                <a:latin typeface="Times New Roman"/>
                <a:cs typeface="Times New Roman"/>
              </a:rPr>
              <a:t>c</a:t>
            </a:r>
            <a:r>
              <a:rPr sz="2800" spc="-80" dirty="0">
                <a:latin typeface="Times New Roman"/>
                <a:cs typeface="Times New Roman"/>
              </a:rPr>
              <a:t>o</a:t>
            </a:r>
            <a:r>
              <a:rPr sz="2800" spc="-140" dirty="0">
                <a:latin typeface="Times New Roman"/>
                <a:cs typeface="Times New Roman"/>
              </a:rPr>
              <a:t>m</a:t>
            </a:r>
            <a:r>
              <a:rPr sz="2800" spc="-110" dirty="0">
                <a:latin typeface="Times New Roman"/>
                <a:cs typeface="Times New Roman"/>
              </a:rPr>
              <a:t>putin</a:t>
            </a:r>
            <a:r>
              <a:rPr sz="2800" spc="5" dirty="0">
                <a:latin typeface="Times New Roman"/>
                <a:cs typeface="Times New Roman"/>
              </a:rPr>
              <a:t>g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85" dirty="0">
                <a:latin typeface="Times New Roman"/>
                <a:cs typeface="Times New Roman"/>
              </a:rPr>
              <a:t>i</a:t>
            </a:r>
            <a:r>
              <a:rPr sz="2800" spc="-60" dirty="0">
                <a:latin typeface="Times New Roman"/>
                <a:cs typeface="Times New Roman"/>
              </a:rPr>
              <a:t>n</a:t>
            </a:r>
            <a:r>
              <a:rPr sz="2800" spc="-75" dirty="0">
                <a:latin typeface="Times New Roman"/>
                <a:cs typeface="Times New Roman"/>
              </a:rPr>
              <a:t>f</a:t>
            </a:r>
            <a:r>
              <a:rPr sz="2800" spc="-100" dirty="0">
                <a:latin typeface="Times New Roman"/>
                <a:cs typeface="Times New Roman"/>
              </a:rPr>
              <a:t>r</a:t>
            </a:r>
            <a:r>
              <a:rPr sz="2800" spc="-75" dirty="0">
                <a:latin typeface="Times New Roman"/>
                <a:cs typeface="Times New Roman"/>
              </a:rPr>
              <a:t>a</a:t>
            </a:r>
            <a:r>
              <a:rPr sz="2800" spc="-85" dirty="0">
                <a:latin typeface="Times New Roman"/>
                <a:cs typeface="Times New Roman"/>
              </a:rPr>
              <a:t>s</a:t>
            </a:r>
            <a:r>
              <a:rPr sz="2800" spc="-65" dirty="0">
                <a:latin typeface="Times New Roman"/>
                <a:cs typeface="Times New Roman"/>
              </a:rPr>
              <a:t>t</a:t>
            </a:r>
            <a:r>
              <a:rPr sz="2800" spc="-100" dirty="0">
                <a:latin typeface="Times New Roman"/>
                <a:cs typeface="Times New Roman"/>
              </a:rPr>
              <a:t>r</a:t>
            </a:r>
            <a:r>
              <a:rPr sz="2800" spc="-80" dirty="0">
                <a:latin typeface="Times New Roman"/>
                <a:cs typeface="Times New Roman"/>
              </a:rPr>
              <a:t>u</a:t>
            </a:r>
            <a:r>
              <a:rPr sz="2800" spc="-75" dirty="0">
                <a:latin typeface="Times New Roman"/>
                <a:cs typeface="Times New Roman"/>
              </a:rPr>
              <a:t>c</a:t>
            </a:r>
            <a:r>
              <a:rPr sz="2800" spc="-85" dirty="0">
                <a:latin typeface="Times New Roman"/>
                <a:cs typeface="Times New Roman"/>
              </a:rPr>
              <a:t>t</a:t>
            </a:r>
            <a:r>
              <a:rPr sz="2800" spc="-60" dirty="0">
                <a:latin typeface="Times New Roman"/>
                <a:cs typeface="Times New Roman"/>
              </a:rPr>
              <a:t>u</a:t>
            </a:r>
            <a:r>
              <a:rPr sz="2800" spc="-100" dirty="0">
                <a:latin typeface="Times New Roman"/>
                <a:cs typeface="Times New Roman"/>
              </a:rPr>
              <a:t>r</a:t>
            </a:r>
            <a:r>
              <a:rPr sz="2800" dirty="0">
                <a:latin typeface="Times New Roman"/>
                <a:cs typeface="Times New Roman"/>
              </a:rPr>
              <a:t>e	</a:t>
            </a:r>
            <a:r>
              <a:rPr sz="2800" spc="-100" dirty="0">
                <a:latin typeface="Times New Roman"/>
                <a:cs typeface="Times New Roman"/>
              </a:rPr>
              <a:t>f</a:t>
            </a:r>
            <a:r>
              <a:rPr sz="2800" spc="-60" dirty="0">
                <a:latin typeface="Times New Roman"/>
                <a:cs typeface="Times New Roman"/>
              </a:rPr>
              <a:t>o</a:t>
            </a:r>
            <a:r>
              <a:rPr sz="2800" dirty="0">
                <a:latin typeface="Times New Roman"/>
                <a:cs typeface="Times New Roman"/>
              </a:rPr>
              <a:t>r	</a:t>
            </a:r>
            <a:r>
              <a:rPr sz="2800" spc="-65" dirty="0">
                <a:latin typeface="Times New Roman"/>
                <a:cs typeface="Times New Roman"/>
              </a:rPr>
              <a:t>t</a:t>
            </a:r>
            <a:r>
              <a:rPr sz="2800" spc="-80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e	</a:t>
            </a:r>
            <a:r>
              <a:rPr sz="2800" spc="-85" dirty="0">
                <a:latin typeface="Times New Roman"/>
                <a:cs typeface="Times New Roman"/>
              </a:rPr>
              <a:t>pl</a:t>
            </a:r>
            <a:r>
              <a:rPr sz="2800" spc="-125" dirty="0">
                <a:latin typeface="Times New Roman"/>
                <a:cs typeface="Times New Roman"/>
              </a:rPr>
              <a:t>a</a:t>
            </a:r>
            <a:r>
              <a:rPr sz="2800" spc="-85" dirty="0">
                <a:latin typeface="Times New Roman"/>
                <a:cs typeface="Times New Roman"/>
              </a:rPr>
              <a:t>t</a:t>
            </a:r>
            <a:r>
              <a:rPr sz="2800" spc="-100" dirty="0">
                <a:latin typeface="Times New Roman"/>
                <a:cs typeface="Times New Roman"/>
              </a:rPr>
              <a:t>f</a:t>
            </a:r>
            <a:r>
              <a:rPr sz="2800" spc="-80" dirty="0">
                <a:latin typeface="Times New Roman"/>
                <a:cs typeface="Times New Roman"/>
              </a:rPr>
              <a:t>o</a:t>
            </a:r>
            <a:r>
              <a:rPr sz="2800" spc="-75" dirty="0">
                <a:latin typeface="Times New Roman"/>
                <a:cs typeface="Times New Roman"/>
              </a:rPr>
              <a:t>r</a:t>
            </a:r>
            <a:r>
              <a:rPr sz="2800" dirty="0">
                <a:latin typeface="Times New Roman"/>
                <a:cs typeface="Times New Roman"/>
              </a:rPr>
              <a:t>m  </a:t>
            </a:r>
            <a:r>
              <a:rPr sz="2800" spc="-95" dirty="0">
                <a:latin typeface="Times New Roman"/>
                <a:cs typeface="Times New Roman"/>
              </a:rPr>
              <a:t>components	</a:t>
            </a:r>
            <a:r>
              <a:rPr sz="2800" spc="-60" dirty="0">
                <a:latin typeface="Times New Roman"/>
                <a:cs typeface="Times New Roman"/>
              </a:rPr>
              <a:t>(runtime	</a:t>
            </a:r>
            <a:r>
              <a:rPr sz="2800" spc="-95" dirty="0">
                <a:latin typeface="Times New Roman"/>
                <a:cs typeface="Times New Roman"/>
              </a:rPr>
              <a:t>software	</a:t>
            </a:r>
            <a:r>
              <a:rPr sz="2800" spc="-90" dirty="0">
                <a:latin typeface="Times New Roman"/>
                <a:cs typeface="Times New Roman"/>
              </a:rPr>
              <a:t>execution	</a:t>
            </a:r>
            <a:r>
              <a:rPr sz="2800" spc="-65" dirty="0">
                <a:latin typeface="Times New Roman"/>
                <a:cs typeface="Times New Roman"/>
              </a:rPr>
              <a:t>stack,	</a:t>
            </a:r>
            <a:r>
              <a:rPr sz="2800" spc="-105" dirty="0">
                <a:latin typeface="Times New Roman"/>
                <a:cs typeface="Times New Roman"/>
              </a:rPr>
              <a:t>databases,		</a:t>
            </a:r>
            <a:r>
              <a:rPr sz="2800" spc="-85" dirty="0">
                <a:latin typeface="Times New Roman"/>
                <a:cs typeface="Times New Roman"/>
              </a:rPr>
              <a:t>and 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middleware).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2582" y="4688078"/>
            <a:ext cx="445008" cy="33528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54202" y="4583938"/>
            <a:ext cx="11109325" cy="160591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440"/>
              </a:spcBef>
            </a:pPr>
            <a:r>
              <a:rPr sz="2800" spc="-160" dirty="0">
                <a:latin typeface="Times New Roman"/>
                <a:cs typeface="Times New Roman"/>
              </a:rPr>
              <a:t>IaaS </a:t>
            </a:r>
            <a:r>
              <a:rPr sz="2800" spc="-80" dirty="0">
                <a:latin typeface="Times New Roman"/>
                <a:cs typeface="Times New Roman"/>
              </a:rPr>
              <a:t>Cloud </a:t>
            </a:r>
            <a:r>
              <a:rPr sz="2800" spc="-90" dirty="0">
                <a:latin typeface="Times New Roman"/>
                <a:cs typeface="Times New Roman"/>
              </a:rPr>
              <a:t>Provider </a:t>
            </a:r>
            <a:r>
              <a:rPr sz="2800" b="1" spc="-110" dirty="0">
                <a:latin typeface="Times New Roman"/>
                <a:cs typeface="Times New Roman"/>
              </a:rPr>
              <a:t>provides </a:t>
            </a:r>
            <a:r>
              <a:rPr sz="2800" b="1" spc="-130" dirty="0">
                <a:latin typeface="Times New Roman"/>
                <a:cs typeface="Times New Roman"/>
              </a:rPr>
              <a:t>physical </a:t>
            </a:r>
            <a:r>
              <a:rPr sz="2800" b="1" spc="-105" dirty="0">
                <a:latin typeface="Times New Roman"/>
                <a:cs typeface="Times New Roman"/>
              </a:rPr>
              <a:t>hardware </a:t>
            </a:r>
            <a:r>
              <a:rPr sz="2800" spc="-85" dirty="0">
                <a:latin typeface="Times New Roman"/>
                <a:cs typeface="Times New Roman"/>
              </a:rPr>
              <a:t>and </a:t>
            </a:r>
            <a:r>
              <a:rPr sz="2800" b="1" spc="-80" dirty="0">
                <a:latin typeface="Times New Roman"/>
                <a:cs typeface="Times New Roman"/>
              </a:rPr>
              <a:t>cloud </a:t>
            </a:r>
            <a:r>
              <a:rPr sz="2800" b="1" spc="-100" dirty="0">
                <a:latin typeface="Times New Roman"/>
                <a:cs typeface="Times New Roman"/>
              </a:rPr>
              <a:t>software </a:t>
            </a:r>
            <a:r>
              <a:rPr sz="2800" spc="-60" dirty="0">
                <a:latin typeface="Times New Roman"/>
                <a:cs typeface="Times New Roman"/>
              </a:rPr>
              <a:t>that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135" dirty="0">
                <a:latin typeface="Times New Roman"/>
                <a:cs typeface="Times New Roman"/>
              </a:rPr>
              <a:t>makes </a:t>
            </a:r>
            <a:r>
              <a:rPr sz="2800" spc="-13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the </a:t>
            </a:r>
            <a:r>
              <a:rPr sz="2800" spc="-114" dirty="0">
                <a:latin typeface="Times New Roman"/>
                <a:cs typeface="Times New Roman"/>
              </a:rPr>
              <a:t>provisioning </a:t>
            </a:r>
            <a:r>
              <a:rPr sz="2800" spc="-55" dirty="0">
                <a:latin typeface="Times New Roman"/>
                <a:cs typeface="Times New Roman"/>
              </a:rPr>
              <a:t>of </a:t>
            </a:r>
            <a:r>
              <a:rPr sz="2800" spc="-85" dirty="0">
                <a:latin typeface="Times New Roman"/>
                <a:cs typeface="Times New Roman"/>
              </a:rPr>
              <a:t>these </a:t>
            </a:r>
            <a:r>
              <a:rPr sz="2800" spc="-70" dirty="0">
                <a:latin typeface="Times New Roman"/>
                <a:cs typeface="Times New Roman"/>
              </a:rPr>
              <a:t>infrastructure </a:t>
            </a:r>
            <a:r>
              <a:rPr sz="2800" spc="-85" dirty="0">
                <a:latin typeface="Times New Roman"/>
                <a:cs typeface="Times New Roman"/>
              </a:rPr>
              <a:t>services, </a:t>
            </a:r>
            <a:r>
              <a:rPr sz="2800" spc="-45" dirty="0">
                <a:latin typeface="Times New Roman"/>
                <a:cs typeface="Times New Roman"/>
              </a:rPr>
              <a:t>for </a:t>
            </a:r>
            <a:r>
              <a:rPr sz="2800" spc="-90" dirty="0">
                <a:latin typeface="Times New Roman"/>
                <a:cs typeface="Times New Roman"/>
              </a:rPr>
              <a:t>example, </a:t>
            </a:r>
            <a:r>
              <a:rPr sz="2800" spc="-40" dirty="0">
                <a:latin typeface="Times New Roman"/>
                <a:cs typeface="Times New Roman"/>
              </a:rPr>
              <a:t>the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b="1" spc="-125" dirty="0">
                <a:latin typeface="Times New Roman"/>
                <a:cs typeface="Times New Roman"/>
              </a:rPr>
              <a:t>physical </a:t>
            </a:r>
            <a:r>
              <a:rPr sz="2800" b="1" spc="-65" dirty="0">
                <a:latin typeface="Times New Roman"/>
                <a:cs typeface="Times New Roman"/>
              </a:rPr>
              <a:t>servers, </a:t>
            </a:r>
            <a:r>
              <a:rPr sz="2800" b="1" spc="-685" dirty="0">
                <a:latin typeface="Times New Roman"/>
                <a:cs typeface="Times New Roman"/>
              </a:rPr>
              <a:t> </a:t>
            </a:r>
            <a:r>
              <a:rPr sz="2800" b="1" spc="-70" dirty="0">
                <a:latin typeface="Times New Roman"/>
                <a:cs typeface="Times New Roman"/>
              </a:rPr>
              <a:t>network</a:t>
            </a:r>
            <a:r>
              <a:rPr sz="2800" b="1" spc="-65" dirty="0">
                <a:latin typeface="Times New Roman"/>
                <a:cs typeface="Times New Roman"/>
              </a:rPr>
              <a:t> </a:t>
            </a:r>
            <a:r>
              <a:rPr sz="2800" b="1" spc="-70" dirty="0">
                <a:latin typeface="Times New Roman"/>
                <a:cs typeface="Times New Roman"/>
              </a:rPr>
              <a:t>equipments,</a:t>
            </a:r>
            <a:r>
              <a:rPr sz="2800" b="1" spc="-65" dirty="0">
                <a:latin typeface="Times New Roman"/>
                <a:cs typeface="Times New Roman"/>
              </a:rPr>
              <a:t> </a:t>
            </a:r>
            <a:r>
              <a:rPr sz="2800" b="1" spc="-85" dirty="0">
                <a:latin typeface="Times New Roman"/>
                <a:cs typeface="Times New Roman"/>
              </a:rPr>
              <a:t>storage</a:t>
            </a:r>
            <a:r>
              <a:rPr sz="2800" b="1" spc="-80" dirty="0">
                <a:latin typeface="Times New Roman"/>
                <a:cs typeface="Times New Roman"/>
              </a:rPr>
              <a:t> </a:t>
            </a:r>
            <a:r>
              <a:rPr sz="2800" b="1" spc="-100" dirty="0">
                <a:latin typeface="Times New Roman"/>
                <a:cs typeface="Times New Roman"/>
              </a:rPr>
              <a:t>devices,</a:t>
            </a:r>
            <a:r>
              <a:rPr sz="2800" b="1" spc="-95" dirty="0">
                <a:latin typeface="Times New Roman"/>
                <a:cs typeface="Times New Roman"/>
              </a:rPr>
              <a:t> </a:t>
            </a:r>
            <a:r>
              <a:rPr sz="2800" b="1" spc="-65" dirty="0">
                <a:latin typeface="Times New Roman"/>
                <a:cs typeface="Times New Roman"/>
              </a:rPr>
              <a:t>host</a:t>
            </a:r>
            <a:r>
              <a:rPr sz="2800" b="1" spc="575" dirty="0">
                <a:latin typeface="Times New Roman"/>
                <a:cs typeface="Times New Roman"/>
              </a:rPr>
              <a:t> </a:t>
            </a:r>
            <a:r>
              <a:rPr sz="2800" b="1" spc="-70" dirty="0">
                <a:latin typeface="Times New Roman"/>
                <a:cs typeface="Times New Roman"/>
              </a:rPr>
              <a:t>OS</a:t>
            </a:r>
            <a:r>
              <a:rPr sz="2800" b="1" spc="-65" dirty="0">
                <a:latin typeface="Times New Roman"/>
                <a:cs typeface="Times New Roman"/>
              </a:rPr>
              <a:t> </a:t>
            </a:r>
            <a:r>
              <a:rPr sz="2800" b="1" spc="-85" dirty="0">
                <a:latin typeface="Times New Roman"/>
                <a:cs typeface="Times New Roman"/>
              </a:rPr>
              <a:t>and</a:t>
            </a:r>
            <a:r>
              <a:rPr sz="2800" b="1" spc="-80" dirty="0">
                <a:latin typeface="Times New Roman"/>
                <a:cs typeface="Times New Roman"/>
              </a:rPr>
              <a:t> </a:t>
            </a:r>
            <a:r>
              <a:rPr sz="2800" b="1" spc="-100" dirty="0">
                <a:latin typeface="Times New Roman"/>
                <a:cs typeface="Times New Roman"/>
              </a:rPr>
              <a:t>hypervisors</a:t>
            </a:r>
            <a:r>
              <a:rPr sz="2800" b="1" spc="-95" dirty="0">
                <a:latin typeface="Times New Roman"/>
                <a:cs typeface="Times New Roman"/>
              </a:rPr>
              <a:t> </a:t>
            </a:r>
            <a:r>
              <a:rPr sz="2800" b="1" spc="-60" dirty="0">
                <a:latin typeface="Times New Roman"/>
                <a:cs typeface="Times New Roman"/>
              </a:rPr>
              <a:t>for </a:t>
            </a:r>
            <a:r>
              <a:rPr sz="2800" b="1" spc="-55" dirty="0">
                <a:latin typeface="Times New Roman"/>
                <a:cs typeface="Times New Roman"/>
              </a:rPr>
              <a:t> </a:t>
            </a:r>
            <a:r>
              <a:rPr sz="2800" b="1" spc="-75" dirty="0">
                <a:latin typeface="Times New Roman"/>
                <a:cs typeface="Times New Roman"/>
              </a:rPr>
              <a:t>virtualization.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18</a:t>
            </a:fld>
            <a:endParaRPr spc="-5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2951" y="99517"/>
            <a:ext cx="256984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u="none" spc="-125" dirty="0">
                <a:solidFill>
                  <a:srgbClr val="000000"/>
                </a:solidFill>
                <a:latin typeface="Calibri"/>
                <a:cs typeface="Calibri"/>
              </a:rPr>
              <a:t>Cl</a:t>
            </a:r>
            <a:r>
              <a:rPr sz="4000" b="1" u="none" spc="-110" dirty="0">
                <a:solidFill>
                  <a:srgbClr val="000000"/>
                </a:solidFill>
                <a:latin typeface="Calibri"/>
                <a:cs typeface="Calibri"/>
              </a:rPr>
              <a:t>ou</a:t>
            </a:r>
            <a:r>
              <a:rPr sz="4000" b="1" u="none" spc="5" dirty="0">
                <a:solidFill>
                  <a:srgbClr val="000000"/>
                </a:solidFill>
                <a:latin typeface="Calibri"/>
                <a:cs typeface="Calibri"/>
              </a:rPr>
              <a:t>d</a:t>
            </a:r>
            <a:r>
              <a:rPr sz="4000" b="1" u="none" spc="-3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1" u="none" spc="-110" dirty="0">
                <a:solidFill>
                  <a:srgbClr val="000000"/>
                </a:solidFill>
                <a:latin typeface="Calibri"/>
                <a:cs typeface="Calibri"/>
              </a:rPr>
              <a:t>B</a:t>
            </a:r>
            <a:r>
              <a:rPr sz="4000" b="1" u="none" spc="-18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4000" b="1" u="none" spc="-110" dirty="0">
                <a:solidFill>
                  <a:srgbClr val="000000"/>
                </a:solidFill>
                <a:latin typeface="Calibri"/>
                <a:cs typeface="Calibri"/>
              </a:rPr>
              <a:t>o</a:t>
            </a:r>
            <a:r>
              <a:rPr sz="4000" b="1" u="none" spc="-240" dirty="0">
                <a:solidFill>
                  <a:srgbClr val="000000"/>
                </a:solidFill>
                <a:latin typeface="Calibri"/>
                <a:cs typeface="Calibri"/>
              </a:rPr>
              <a:t>k</a:t>
            </a:r>
            <a:r>
              <a:rPr sz="4000" b="1" u="none" spc="-120" dirty="0">
                <a:solidFill>
                  <a:srgbClr val="000000"/>
                </a:solidFill>
                <a:latin typeface="Calibri"/>
                <a:cs typeface="Calibri"/>
              </a:rPr>
              <a:t>e</a:t>
            </a:r>
            <a:r>
              <a:rPr sz="4000" b="1" u="none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582" y="835101"/>
            <a:ext cx="445008" cy="33558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582" y="1499946"/>
            <a:ext cx="445008" cy="3355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582" y="2447874"/>
            <a:ext cx="445008" cy="3355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2622" y="2832557"/>
            <a:ext cx="451104" cy="33863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54202" y="730707"/>
            <a:ext cx="11047730" cy="348234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379095">
              <a:lnSpc>
                <a:spcPts val="2690"/>
              </a:lnSpc>
              <a:spcBef>
                <a:spcPts val="755"/>
              </a:spcBef>
              <a:tabLst>
                <a:tab pos="9874885" algn="l"/>
              </a:tabLst>
            </a:pPr>
            <a:r>
              <a:rPr sz="2800" b="1" spc="-85" dirty="0">
                <a:latin typeface="Times New Roman"/>
                <a:cs typeface="Times New Roman"/>
              </a:rPr>
              <a:t>I</a:t>
            </a:r>
            <a:r>
              <a:rPr sz="2800" b="1" spc="-95" dirty="0">
                <a:latin typeface="Times New Roman"/>
                <a:cs typeface="Times New Roman"/>
              </a:rPr>
              <a:t>n</a:t>
            </a:r>
            <a:r>
              <a:rPr sz="2800" b="1" spc="-100" dirty="0">
                <a:latin typeface="Times New Roman"/>
                <a:cs typeface="Times New Roman"/>
              </a:rPr>
              <a:t>te</a:t>
            </a:r>
            <a:r>
              <a:rPr sz="2800" b="1" spc="-80" dirty="0">
                <a:latin typeface="Times New Roman"/>
                <a:cs typeface="Times New Roman"/>
              </a:rPr>
              <a:t>g</a:t>
            </a:r>
            <a:r>
              <a:rPr sz="2800" b="1" spc="-100" dirty="0">
                <a:latin typeface="Times New Roman"/>
                <a:cs typeface="Times New Roman"/>
              </a:rPr>
              <a:t>r</a:t>
            </a:r>
            <a:r>
              <a:rPr sz="2800" b="1" spc="-80" dirty="0">
                <a:latin typeface="Times New Roman"/>
                <a:cs typeface="Times New Roman"/>
              </a:rPr>
              <a:t>a</a:t>
            </a:r>
            <a:r>
              <a:rPr sz="2800" b="1" spc="-100" dirty="0">
                <a:latin typeface="Times New Roman"/>
                <a:cs typeface="Times New Roman"/>
              </a:rPr>
              <a:t>t</a:t>
            </a:r>
            <a:r>
              <a:rPr sz="2800" b="1" spc="-85" dirty="0">
                <a:latin typeface="Times New Roman"/>
                <a:cs typeface="Times New Roman"/>
              </a:rPr>
              <a:t>io</a:t>
            </a:r>
            <a:r>
              <a:rPr sz="2800" b="1" spc="5" dirty="0">
                <a:latin typeface="Times New Roman"/>
                <a:cs typeface="Times New Roman"/>
              </a:rPr>
              <a:t>n</a:t>
            </a:r>
            <a:r>
              <a:rPr sz="2800" b="1" spc="130" dirty="0">
                <a:latin typeface="Times New Roman"/>
                <a:cs typeface="Times New Roman"/>
              </a:rPr>
              <a:t> </a:t>
            </a:r>
            <a:r>
              <a:rPr sz="2800" b="1" spc="-105" dirty="0">
                <a:latin typeface="Times New Roman"/>
                <a:cs typeface="Times New Roman"/>
              </a:rPr>
              <a:t>o</a:t>
            </a:r>
            <a:r>
              <a:rPr sz="2800" b="1" dirty="0">
                <a:latin typeface="Times New Roman"/>
                <a:cs typeface="Times New Roman"/>
              </a:rPr>
              <a:t>f</a:t>
            </a:r>
            <a:r>
              <a:rPr sz="2800" b="1" spc="90" dirty="0">
                <a:latin typeface="Times New Roman"/>
                <a:cs typeface="Times New Roman"/>
              </a:rPr>
              <a:t> </a:t>
            </a:r>
            <a:r>
              <a:rPr sz="2800" b="1" spc="-125" dirty="0">
                <a:latin typeface="Times New Roman"/>
                <a:cs typeface="Times New Roman"/>
              </a:rPr>
              <a:t>c</a:t>
            </a:r>
            <a:r>
              <a:rPr sz="2800" b="1" spc="-85" dirty="0">
                <a:latin typeface="Times New Roman"/>
                <a:cs typeface="Times New Roman"/>
              </a:rPr>
              <a:t>l</a:t>
            </a:r>
            <a:r>
              <a:rPr sz="2800" b="1" spc="-105" dirty="0">
                <a:latin typeface="Times New Roman"/>
                <a:cs typeface="Times New Roman"/>
              </a:rPr>
              <a:t>o</a:t>
            </a:r>
            <a:r>
              <a:rPr sz="2800" b="1" spc="-95" dirty="0">
                <a:latin typeface="Times New Roman"/>
                <a:cs typeface="Times New Roman"/>
              </a:rPr>
              <a:t>u</a:t>
            </a:r>
            <a:r>
              <a:rPr sz="2800" b="1" spc="5" dirty="0">
                <a:latin typeface="Times New Roman"/>
                <a:cs typeface="Times New Roman"/>
              </a:rPr>
              <a:t>d</a:t>
            </a:r>
            <a:r>
              <a:rPr sz="2800" b="1" spc="140" dirty="0">
                <a:latin typeface="Times New Roman"/>
                <a:cs typeface="Times New Roman"/>
              </a:rPr>
              <a:t> </a:t>
            </a:r>
            <a:r>
              <a:rPr sz="2800" b="1" spc="-135" dirty="0">
                <a:latin typeface="Times New Roman"/>
                <a:cs typeface="Times New Roman"/>
              </a:rPr>
              <a:t>s</a:t>
            </a:r>
            <a:r>
              <a:rPr sz="2800" b="1" spc="-125" dirty="0">
                <a:latin typeface="Times New Roman"/>
                <a:cs typeface="Times New Roman"/>
              </a:rPr>
              <a:t>er</a:t>
            </a:r>
            <a:r>
              <a:rPr sz="2800" b="1" spc="-110" dirty="0">
                <a:latin typeface="Times New Roman"/>
                <a:cs typeface="Times New Roman"/>
              </a:rPr>
              <a:t>vi</a:t>
            </a:r>
            <a:r>
              <a:rPr sz="2800" b="1" spc="-125" dirty="0">
                <a:latin typeface="Times New Roman"/>
                <a:cs typeface="Times New Roman"/>
              </a:rPr>
              <a:t>ce</a:t>
            </a:r>
            <a:r>
              <a:rPr sz="2800" b="1" dirty="0">
                <a:latin typeface="Times New Roman"/>
                <a:cs typeface="Times New Roman"/>
              </a:rPr>
              <a:t>s</a:t>
            </a:r>
            <a:r>
              <a:rPr sz="2800" b="1" spc="110" dirty="0">
                <a:latin typeface="Times New Roman"/>
                <a:cs typeface="Times New Roman"/>
              </a:rPr>
              <a:t> </a:t>
            </a:r>
            <a:r>
              <a:rPr sz="2800" b="1" spc="-145" dirty="0">
                <a:latin typeface="Times New Roman"/>
                <a:cs typeface="Times New Roman"/>
              </a:rPr>
              <a:t>c</a:t>
            </a:r>
            <a:r>
              <a:rPr sz="2800" b="1" spc="-130" dirty="0">
                <a:latin typeface="Times New Roman"/>
                <a:cs typeface="Times New Roman"/>
              </a:rPr>
              <a:t>a</a:t>
            </a:r>
            <a:r>
              <a:rPr sz="2800" b="1" spc="5" dirty="0">
                <a:latin typeface="Times New Roman"/>
                <a:cs typeface="Times New Roman"/>
              </a:rPr>
              <a:t>n</a:t>
            </a:r>
            <a:r>
              <a:rPr sz="2800" b="1" spc="60" dirty="0">
                <a:latin typeface="Times New Roman"/>
                <a:cs typeface="Times New Roman"/>
              </a:rPr>
              <a:t> </a:t>
            </a:r>
            <a:r>
              <a:rPr sz="2800" b="1" spc="-95" dirty="0">
                <a:latin typeface="Times New Roman"/>
                <a:cs typeface="Times New Roman"/>
              </a:rPr>
              <a:t>b</a:t>
            </a:r>
            <a:r>
              <a:rPr sz="2800" b="1" dirty="0">
                <a:latin typeface="Times New Roman"/>
                <a:cs typeface="Times New Roman"/>
              </a:rPr>
              <a:t>e</a:t>
            </a:r>
            <a:r>
              <a:rPr sz="2800" b="1" spc="114" dirty="0">
                <a:latin typeface="Times New Roman"/>
                <a:cs typeface="Times New Roman"/>
              </a:rPr>
              <a:t> </a:t>
            </a:r>
            <a:r>
              <a:rPr sz="2800" b="1" spc="-120" dirty="0">
                <a:latin typeface="Times New Roman"/>
                <a:cs typeface="Times New Roman"/>
              </a:rPr>
              <a:t>c</a:t>
            </a:r>
            <a:r>
              <a:rPr sz="2800" b="1" spc="-80" dirty="0">
                <a:latin typeface="Times New Roman"/>
                <a:cs typeface="Times New Roman"/>
              </a:rPr>
              <a:t>o</a:t>
            </a:r>
            <a:r>
              <a:rPr sz="2800" b="1" spc="-125" dirty="0">
                <a:latin typeface="Times New Roman"/>
                <a:cs typeface="Times New Roman"/>
              </a:rPr>
              <a:t>m</a:t>
            </a:r>
            <a:r>
              <a:rPr sz="2800" b="1" spc="-95" dirty="0">
                <a:latin typeface="Times New Roman"/>
                <a:cs typeface="Times New Roman"/>
              </a:rPr>
              <a:t>p</a:t>
            </a:r>
            <a:r>
              <a:rPr sz="2800" b="1" spc="-110" dirty="0">
                <a:latin typeface="Times New Roman"/>
                <a:cs typeface="Times New Roman"/>
              </a:rPr>
              <a:t>l</a:t>
            </a:r>
            <a:r>
              <a:rPr sz="2800" b="1" spc="-120" dirty="0">
                <a:latin typeface="Times New Roman"/>
                <a:cs typeface="Times New Roman"/>
              </a:rPr>
              <a:t>e</a:t>
            </a:r>
            <a:r>
              <a:rPr sz="2800" b="1" spc="5" dirty="0">
                <a:latin typeface="Times New Roman"/>
                <a:cs typeface="Times New Roman"/>
              </a:rPr>
              <a:t>x</a:t>
            </a:r>
            <a:r>
              <a:rPr sz="2800" b="1" spc="114" dirty="0">
                <a:latin typeface="Times New Roman"/>
                <a:cs typeface="Times New Roman"/>
              </a:rPr>
              <a:t> </a:t>
            </a:r>
            <a:r>
              <a:rPr sz="2800" b="1" spc="-100" dirty="0">
                <a:latin typeface="Times New Roman"/>
                <a:cs typeface="Times New Roman"/>
              </a:rPr>
              <a:t>f</a:t>
            </a:r>
            <a:r>
              <a:rPr sz="2800" b="1" spc="-80" dirty="0">
                <a:latin typeface="Times New Roman"/>
                <a:cs typeface="Times New Roman"/>
              </a:rPr>
              <a:t>o</a:t>
            </a:r>
            <a:r>
              <a:rPr sz="2800" b="1" dirty="0">
                <a:latin typeface="Times New Roman"/>
                <a:cs typeface="Times New Roman"/>
              </a:rPr>
              <a:t>r</a:t>
            </a:r>
            <a:r>
              <a:rPr sz="2800" b="1" spc="114" dirty="0">
                <a:latin typeface="Times New Roman"/>
                <a:cs typeface="Times New Roman"/>
              </a:rPr>
              <a:t> </a:t>
            </a:r>
            <a:r>
              <a:rPr sz="2800" b="1" spc="-125" dirty="0">
                <a:latin typeface="Times New Roman"/>
                <a:cs typeface="Times New Roman"/>
              </a:rPr>
              <a:t>c</a:t>
            </a:r>
            <a:r>
              <a:rPr sz="2800" b="1" spc="-80" dirty="0">
                <a:latin typeface="Times New Roman"/>
                <a:cs typeface="Times New Roman"/>
              </a:rPr>
              <a:t>o</a:t>
            </a:r>
            <a:r>
              <a:rPr sz="2800" b="1" spc="-95" dirty="0">
                <a:latin typeface="Times New Roman"/>
                <a:cs typeface="Times New Roman"/>
              </a:rPr>
              <a:t>n</a:t>
            </a:r>
            <a:r>
              <a:rPr sz="2800" b="1" spc="-85" dirty="0">
                <a:latin typeface="Times New Roman"/>
                <a:cs typeface="Times New Roman"/>
              </a:rPr>
              <a:t>s</a:t>
            </a:r>
            <a:r>
              <a:rPr sz="2800" b="1" spc="-95" dirty="0">
                <a:latin typeface="Times New Roman"/>
                <a:cs typeface="Times New Roman"/>
              </a:rPr>
              <a:t>u</a:t>
            </a:r>
            <a:r>
              <a:rPr sz="2800" b="1" spc="-130" dirty="0">
                <a:latin typeface="Times New Roman"/>
                <a:cs typeface="Times New Roman"/>
              </a:rPr>
              <a:t>m</a:t>
            </a:r>
            <a:r>
              <a:rPr sz="2800" b="1" spc="-100" dirty="0">
                <a:latin typeface="Times New Roman"/>
                <a:cs typeface="Times New Roman"/>
              </a:rPr>
              <a:t>er</a:t>
            </a:r>
            <a:r>
              <a:rPr sz="2800" b="1" spc="-90" dirty="0">
                <a:latin typeface="Times New Roman"/>
                <a:cs typeface="Times New Roman"/>
              </a:rPr>
              <a:t>s</a:t>
            </a:r>
            <a:r>
              <a:rPr sz="2800" b="1" dirty="0">
                <a:latin typeface="Times New Roman"/>
                <a:cs typeface="Times New Roman"/>
              </a:rPr>
              <a:t>.</a:t>
            </a:r>
            <a:r>
              <a:rPr sz="2800" b="1" spc="135" dirty="0">
                <a:latin typeface="Times New Roman"/>
                <a:cs typeface="Times New Roman"/>
              </a:rPr>
              <a:t> </a:t>
            </a:r>
            <a:r>
              <a:rPr sz="2800" b="1" spc="-120" dirty="0">
                <a:latin typeface="Times New Roman"/>
                <a:cs typeface="Times New Roman"/>
              </a:rPr>
              <a:t>He</a:t>
            </a:r>
            <a:r>
              <a:rPr sz="2800" b="1" spc="-95" dirty="0">
                <a:latin typeface="Times New Roman"/>
                <a:cs typeface="Times New Roman"/>
              </a:rPr>
              <a:t>n</a:t>
            </a:r>
            <a:r>
              <a:rPr sz="2800" b="1" spc="-125" dirty="0">
                <a:latin typeface="Times New Roman"/>
                <a:cs typeface="Times New Roman"/>
              </a:rPr>
              <a:t>c</a:t>
            </a:r>
            <a:r>
              <a:rPr sz="2800" b="1" dirty="0">
                <a:latin typeface="Times New Roman"/>
                <a:cs typeface="Times New Roman"/>
              </a:rPr>
              <a:t>e	</a:t>
            </a:r>
            <a:r>
              <a:rPr sz="2800" b="1" spc="-95" dirty="0">
                <a:latin typeface="Times New Roman"/>
                <a:cs typeface="Times New Roman"/>
              </a:rPr>
              <a:t>c</a:t>
            </a:r>
            <a:r>
              <a:rPr sz="2800" b="1" spc="-85" dirty="0">
                <a:latin typeface="Times New Roman"/>
                <a:cs typeface="Times New Roman"/>
              </a:rPr>
              <a:t>lo</a:t>
            </a:r>
            <a:r>
              <a:rPr sz="2800" b="1" spc="-120" dirty="0">
                <a:latin typeface="Times New Roman"/>
                <a:cs typeface="Times New Roman"/>
              </a:rPr>
              <a:t>u</a:t>
            </a:r>
            <a:r>
              <a:rPr sz="2800" b="1" dirty="0">
                <a:latin typeface="Times New Roman"/>
                <a:cs typeface="Times New Roman"/>
              </a:rPr>
              <a:t>d  </a:t>
            </a:r>
            <a:r>
              <a:rPr sz="2800" b="1" spc="-110" dirty="0">
                <a:latin typeface="Times New Roman"/>
                <a:cs typeface="Times New Roman"/>
              </a:rPr>
              <a:t>broker,</a:t>
            </a:r>
            <a:r>
              <a:rPr sz="2800" b="1" spc="-210" dirty="0">
                <a:latin typeface="Times New Roman"/>
                <a:cs typeface="Times New Roman"/>
              </a:rPr>
              <a:t> </a:t>
            </a:r>
            <a:r>
              <a:rPr sz="2800" b="1" spc="-70" dirty="0">
                <a:latin typeface="Times New Roman"/>
                <a:cs typeface="Times New Roman"/>
              </a:rPr>
              <a:t>is</a:t>
            </a:r>
            <a:r>
              <a:rPr sz="2800" b="1" spc="-210" dirty="0">
                <a:latin typeface="Times New Roman"/>
                <a:cs typeface="Times New Roman"/>
              </a:rPr>
              <a:t> </a:t>
            </a:r>
            <a:r>
              <a:rPr sz="2800" b="1" spc="-60" dirty="0">
                <a:latin typeface="Times New Roman"/>
                <a:cs typeface="Times New Roman"/>
              </a:rPr>
              <a:t>needed.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ts val="2085"/>
              </a:lnSpc>
            </a:pPr>
            <a:r>
              <a:rPr sz="2800" spc="-95" dirty="0">
                <a:latin typeface="Times New Roman"/>
                <a:cs typeface="Times New Roman"/>
              </a:rPr>
              <a:t>Broker</a:t>
            </a:r>
            <a:r>
              <a:rPr sz="2800" spc="-240" dirty="0">
                <a:latin typeface="Times New Roman"/>
                <a:cs typeface="Times New Roman"/>
              </a:rPr>
              <a:t> </a:t>
            </a:r>
            <a:r>
              <a:rPr sz="2800" spc="-125" dirty="0">
                <a:latin typeface="Times New Roman"/>
                <a:cs typeface="Times New Roman"/>
              </a:rPr>
              <a:t>manages</a:t>
            </a:r>
            <a:r>
              <a:rPr sz="2800" spc="-380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the</a:t>
            </a:r>
            <a:r>
              <a:rPr sz="2800" spc="-15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use,</a:t>
            </a:r>
            <a:r>
              <a:rPr sz="2800" spc="-220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performance</a:t>
            </a:r>
            <a:r>
              <a:rPr sz="2800" spc="-175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and</a:t>
            </a:r>
            <a:r>
              <a:rPr sz="2800" spc="-280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delivery</a:t>
            </a:r>
            <a:r>
              <a:rPr sz="2800" spc="-275" dirty="0">
                <a:latin typeface="Times New Roman"/>
                <a:cs typeface="Times New Roman"/>
              </a:rPr>
              <a:t> </a:t>
            </a:r>
            <a:r>
              <a:rPr sz="2800" spc="-55" dirty="0">
                <a:latin typeface="Times New Roman"/>
                <a:cs typeface="Times New Roman"/>
              </a:rPr>
              <a:t>of</a:t>
            </a:r>
            <a:r>
              <a:rPr sz="2800" spc="-295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cloud</a:t>
            </a:r>
            <a:r>
              <a:rPr sz="2800" spc="-285" dirty="0">
                <a:latin typeface="Times New Roman"/>
                <a:cs typeface="Times New Roman"/>
              </a:rPr>
              <a:t> </a:t>
            </a:r>
            <a:r>
              <a:rPr sz="2800" spc="-100" dirty="0">
                <a:latin typeface="Times New Roman"/>
                <a:cs typeface="Times New Roman"/>
              </a:rPr>
              <a:t>services</a:t>
            </a:r>
            <a:r>
              <a:rPr sz="2800" spc="-105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and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ts val="2880"/>
              </a:lnSpc>
            </a:pPr>
            <a:r>
              <a:rPr sz="2800" b="1" spc="-85" dirty="0">
                <a:latin typeface="Times New Roman"/>
                <a:cs typeface="Times New Roman"/>
              </a:rPr>
              <a:t>negotiates</a:t>
            </a:r>
            <a:r>
              <a:rPr sz="2800" b="1" spc="-285" dirty="0">
                <a:latin typeface="Times New Roman"/>
                <a:cs typeface="Times New Roman"/>
              </a:rPr>
              <a:t> </a:t>
            </a:r>
            <a:r>
              <a:rPr sz="2800" b="1" spc="-100" dirty="0">
                <a:latin typeface="Times New Roman"/>
                <a:cs typeface="Times New Roman"/>
              </a:rPr>
              <a:t>relationships</a:t>
            </a:r>
            <a:r>
              <a:rPr sz="2800" b="1" spc="-280" dirty="0">
                <a:latin typeface="Times New Roman"/>
                <a:cs typeface="Times New Roman"/>
              </a:rPr>
              <a:t> </a:t>
            </a:r>
            <a:r>
              <a:rPr sz="2800" b="1" spc="-80" dirty="0">
                <a:latin typeface="Times New Roman"/>
                <a:cs typeface="Times New Roman"/>
              </a:rPr>
              <a:t>between</a:t>
            </a:r>
            <a:r>
              <a:rPr sz="2800" b="1" spc="-245" dirty="0">
                <a:latin typeface="Times New Roman"/>
                <a:cs typeface="Times New Roman"/>
              </a:rPr>
              <a:t> </a:t>
            </a:r>
            <a:r>
              <a:rPr sz="2800" b="1" spc="-70" dirty="0">
                <a:latin typeface="Times New Roman"/>
                <a:cs typeface="Times New Roman"/>
              </a:rPr>
              <a:t>cloud</a:t>
            </a:r>
            <a:r>
              <a:rPr sz="2800" b="1" spc="-275" dirty="0">
                <a:latin typeface="Times New Roman"/>
                <a:cs typeface="Times New Roman"/>
              </a:rPr>
              <a:t> </a:t>
            </a:r>
            <a:r>
              <a:rPr sz="2800" b="1" spc="-85" dirty="0">
                <a:latin typeface="Times New Roman"/>
                <a:cs typeface="Times New Roman"/>
              </a:rPr>
              <a:t>providers</a:t>
            </a:r>
            <a:r>
              <a:rPr sz="2800" b="1" spc="-254" dirty="0">
                <a:latin typeface="Times New Roman"/>
                <a:cs typeface="Times New Roman"/>
              </a:rPr>
              <a:t> </a:t>
            </a:r>
            <a:r>
              <a:rPr sz="2800" b="1" spc="-75" dirty="0">
                <a:latin typeface="Times New Roman"/>
                <a:cs typeface="Times New Roman"/>
              </a:rPr>
              <a:t>and</a:t>
            </a:r>
            <a:r>
              <a:rPr sz="2800" b="1" spc="-270" dirty="0">
                <a:latin typeface="Times New Roman"/>
                <a:cs typeface="Times New Roman"/>
              </a:rPr>
              <a:t> </a:t>
            </a:r>
            <a:r>
              <a:rPr sz="2800" b="1" spc="-70" dirty="0">
                <a:latin typeface="Times New Roman"/>
                <a:cs typeface="Times New Roman"/>
              </a:rPr>
              <a:t>cloud</a:t>
            </a:r>
            <a:r>
              <a:rPr sz="2800" b="1" spc="-254" dirty="0">
                <a:latin typeface="Times New Roman"/>
                <a:cs typeface="Times New Roman"/>
              </a:rPr>
              <a:t> </a:t>
            </a:r>
            <a:r>
              <a:rPr sz="2800" b="1" spc="-85" dirty="0">
                <a:latin typeface="Times New Roman"/>
                <a:cs typeface="Times New Roman"/>
              </a:rPr>
              <a:t>consumers.</a:t>
            </a:r>
            <a:endParaRPr sz="2800">
              <a:latin typeface="Times New Roman"/>
              <a:cs typeface="Times New Roman"/>
            </a:endParaRPr>
          </a:p>
          <a:p>
            <a:pPr marL="12700" algn="just">
              <a:lnSpc>
                <a:spcPts val="3215"/>
              </a:lnSpc>
              <a:spcBef>
                <a:spcPts val="1710"/>
              </a:spcBef>
            </a:pPr>
            <a:r>
              <a:rPr sz="2800" spc="-60" dirty="0">
                <a:latin typeface="Times New Roman"/>
                <a:cs typeface="Times New Roman"/>
              </a:rPr>
              <a:t>In</a:t>
            </a:r>
            <a:r>
              <a:rPr sz="2800" spc="-285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general,</a:t>
            </a:r>
            <a:r>
              <a:rPr sz="2800" spc="-2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340" dirty="0">
                <a:latin typeface="Times New Roman"/>
                <a:cs typeface="Times New Roman"/>
              </a:rPr>
              <a:t> </a:t>
            </a:r>
            <a:r>
              <a:rPr sz="2800" b="1" spc="-70" dirty="0">
                <a:latin typeface="Times New Roman"/>
                <a:cs typeface="Times New Roman"/>
              </a:rPr>
              <a:t>cloud</a:t>
            </a:r>
            <a:r>
              <a:rPr sz="2800" b="1" spc="-280" dirty="0">
                <a:latin typeface="Times New Roman"/>
                <a:cs typeface="Times New Roman"/>
              </a:rPr>
              <a:t> </a:t>
            </a:r>
            <a:r>
              <a:rPr sz="2800" b="1" spc="-75" dirty="0">
                <a:latin typeface="Times New Roman"/>
                <a:cs typeface="Times New Roman"/>
              </a:rPr>
              <a:t>broker</a:t>
            </a:r>
            <a:r>
              <a:rPr sz="2800" b="1" spc="-240" dirty="0">
                <a:latin typeface="Times New Roman"/>
                <a:cs typeface="Times New Roman"/>
              </a:rPr>
              <a:t> </a:t>
            </a:r>
            <a:r>
              <a:rPr sz="2800" b="1" spc="-90" dirty="0">
                <a:latin typeface="Times New Roman"/>
                <a:cs typeface="Times New Roman"/>
              </a:rPr>
              <a:t>can</a:t>
            </a:r>
            <a:r>
              <a:rPr sz="2800" b="1" spc="-120" dirty="0">
                <a:latin typeface="Times New Roman"/>
                <a:cs typeface="Times New Roman"/>
              </a:rPr>
              <a:t> </a:t>
            </a:r>
            <a:r>
              <a:rPr sz="2800" b="1" spc="-85" dirty="0">
                <a:latin typeface="Times New Roman"/>
                <a:cs typeface="Times New Roman"/>
              </a:rPr>
              <a:t>provide</a:t>
            </a:r>
            <a:r>
              <a:rPr sz="2800" b="1" spc="-295" dirty="0">
                <a:latin typeface="Times New Roman"/>
                <a:cs typeface="Times New Roman"/>
              </a:rPr>
              <a:t> </a:t>
            </a:r>
            <a:r>
              <a:rPr sz="2800" b="1" spc="-100" dirty="0">
                <a:latin typeface="Times New Roman"/>
                <a:cs typeface="Times New Roman"/>
              </a:rPr>
              <a:t>services</a:t>
            </a:r>
            <a:r>
              <a:rPr sz="2800" b="1" spc="-245" dirty="0">
                <a:latin typeface="Times New Roman"/>
                <a:cs typeface="Times New Roman"/>
              </a:rPr>
              <a:t> </a:t>
            </a:r>
            <a:r>
              <a:rPr sz="2800" b="1" spc="-45" dirty="0">
                <a:latin typeface="Times New Roman"/>
                <a:cs typeface="Times New Roman"/>
              </a:rPr>
              <a:t>in</a:t>
            </a:r>
            <a:r>
              <a:rPr sz="2800" b="1" spc="-225" dirty="0">
                <a:latin typeface="Times New Roman"/>
                <a:cs typeface="Times New Roman"/>
              </a:rPr>
              <a:t> </a:t>
            </a:r>
            <a:r>
              <a:rPr sz="2800" b="1" spc="-70" dirty="0">
                <a:latin typeface="Times New Roman"/>
                <a:cs typeface="Times New Roman"/>
              </a:rPr>
              <a:t>three</a:t>
            </a:r>
            <a:r>
              <a:rPr sz="2800" b="1" spc="-90" dirty="0">
                <a:latin typeface="Times New Roman"/>
                <a:cs typeface="Times New Roman"/>
              </a:rPr>
              <a:t> </a:t>
            </a:r>
            <a:r>
              <a:rPr sz="2800" b="1" spc="-85" dirty="0">
                <a:latin typeface="Times New Roman"/>
                <a:cs typeface="Times New Roman"/>
              </a:rPr>
              <a:t>categories</a:t>
            </a:r>
            <a:r>
              <a:rPr sz="2800" spc="-85" dirty="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  <a:p>
            <a:pPr marL="286385" marR="5080" algn="just">
              <a:lnSpc>
                <a:spcPct val="80000"/>
              </a:lnSpc>
              <a:spcBef>
                <a:spcPts val="530"/>
              </a:spcBef>
            </a:pPr>
            <a:r>
              <a:rPr sz="2800" i="1" spc="-190" dirty="0">
                <a:latin typeface="Times New Roman"/>
                <a:cs typeface="Times New Roman"/>
              </a:rPr>
              <a:t>Service </a:t>
            </a:r>
            <a:r>
              <a:rPr sz="2800" i="1" spc="-155" dirty="0">
                <a:latin typeface="Times New Roman"/>
                <a:cs typeface="Times New Roman"/>
              </a:rPr>
              <a:t>Intermediation</a:t>
            </a:r>
            <a:r>
              <a:rPr sz="2800" spc="-155" dirty="0">
                <a:latin typeface="Times New Roman"/>
                <a:cs typeface="Times New Roman"/>
              </a:rPr>
              <a:t>: </a:t>
            </a:r>
            <a:r>
              <a:rPr sz="2800" b="1" spc="-100" dirty="0">
                <a:latin typeface="Times New Roman"/>
                <a:cs typeface="Times New Roman"/>
              </a:rPr>
              <a:t>Broker </a:t>
            </a:r>
            <a:r>
              <a:rPr sz="2800" b="1" spc="-105" dirty="0">
                <a:latin typeface="Times New Roman"/>
                <a:cs typeface="Times New Roman"/>
              </a:rPr>
              <a:t>enhances </a:t>
            </a:r>
            <a:r>
              <a:rPr sz="2800" b="1" spc="5" dirty="0">
                <a:latin typeface="Times New Roman"/>
                <a:cs typeface="Times New Roman"/>
              </a:rPr>
              <a:t>a </a:t>
            </a:r>
            <a:r>
              <a:rPr sz="2800" b="1" spc="-75" dirty="0">
                <a:latin typeface="Times New Roman"/>
                <a:cs typeface="Times New Roman"/>
              </a:rPr>
              <a:t>service </a:t>
            </a:r>
            <a:r>
              <a:rPr sz="2800" b="1" spc="-70" dirty="0">
                <a:latin typeface="Times New Roman"/>
                <a:cs typeface="Times New Roman"/>
              </a:rPr>
              <a:t>by </a:t>
            </a:r>
            <a:r>
              <a:rPr sz="2800" b="1" spc="-110" dirty="0">
                <a:latin typeface="Times New Roman"/>
                <a:cs typeface="Times New Roman"/>
              </a:rPr>
              <a:t>improving </a:t>
            </a:r>
            <a:r>
              <a:rPr sz="2800" b="1" spc="-100" dirty="0">
                <a:latin typeface="Times New Roman"/>
                <a:cs typeface="Times New Roman"/>
              </a:rPr>
              <a:t>capability </a:t>
            </a:r>
            <a:r>
              <a:rPr sz="2800" b="1" spc="-120" dirty="0">
                <a:latin typeface="Times New Roman"/>
                <a:cs typeface="Times New Roman"/>
              </a:rPr>
              <a:t>and </a:t>
            </a:r>
            <a:r>
              <a:rPr sz="2800" b="1" spc="-114" dirty="0">
                <a:latin typeface="Times New Roman"/>
                <a:cs typeface="Times New Roman"/>
              </a:rPr>
              <a:t> </a:t>
            </a:r>
            <a:r>
              <a:rPr sz="2800" b="1" spc="-110" dirty="0">
                <a:latin typeface="Times New Roman"/>
                <a:cs typeface="Times New Roman"/>
              </a:rPr>
              <a:t>providing</a:t>
            </a:r>
            <a:r>
              <a:rPr sz="2800" b="1" spc="-105" dirty="0">
                <a:latin typeface="Times New Roman"/>
                <a:cs typeface="Times New Roman"/>
              </a:rPr>
              <a:t> </a:t>
            </a:r>
            <a:r>
              <a:rPr sz="2800" b="1" spc="-95" dirty="0">
                <a:latin typeface="Times New Roman"/>
                <a:cs typeface="Times New Roman"/>
              </a:rPr>
              <a:t>value-added</a:t>
            </a:r>
            <a:r>
              <a:rPr sz="2800" b="1" spc="-90" dirty="0">
                <a:latin typeface="Times New Roman"/>
                <a:cs typeface="Times New Roman"/>
              </a:rPr>
              <a:t> services</a:t>
            </a:r>
            <a:r>
              <a:rPr sz="2800" b="1" spc="-8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to</a:t>
            </a:r>
            <a:r>
              <a:rPr sz="2800" b="1" spc="-5" dirty="0">
                <a:latin typeface="Times New Roman"/>
                <a:cs typeface="Times New Roman"/>
              </a:rPr>
              <a:t> </a:t>
            </a:r>
            <a:r>
              <a:rPr sz="2800" b="1" spc="-75" dirty="0">
                <a:latin typeface="Times New Roman"/>
                <a:cs typeface="Times New Roman"/>
              </a:rPr>
              <a:t>consumers</a:t>
            </a:r>
            <a:r>
              <a:rPr sz="2800" spc="-75" dirty="0">
                <a:latin typeface="Times New Roman"/>
                <a:cs typeface="Times New Roman"/>
              </a:rPr>
              <a:t>.The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improvement</a:t>
            </a:r>
            <a:r>
              <a:rPr sz="2800" spc="-85" dirty="0">
                <a:latin typeface="Times New Roman"/>
                <a:cs typeface="Times New Roman"/>
              </a:rPr>
              <a:t> can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be 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120" dirty="0">
                <a:latin typeface="Times New Roman"/>
                <a:cs typeface="Times New Roman"/>
              </a:rPr>
              <a:t>managing access </a:t>
            </a:r>
            <a:r>
              <a:rPr sz="2800" spc="-20" dirty="0">
                <a:latin typeface="Times New Roman"/>
                <a:cs typeface="Times New Roman"/>
              </a:rPr>
              <a:t>to </a:t>
            </a:r>
            <a:r>
              <a:rPr sz="2800" spc="-80" dirty="0">
                <a:latin typeface="Times New Roman"/>
                <a:cs typeface="Times New Roman"/>
              </a:rPr>
              <a:t>cloud </a:t>
            </a:r>
            <a:r>
              <a:rPr sz="2800" spc="-70" dirty="0">
                <a:latin typeface="Times New Roman"/>
                <a:cs typeface="Times New Roman"/>
              </a:rPr>
              <a:t>services, </a:t>
            </a:r>
            <a:r>
              <a:rPr sz="2800" spc="-65" dirty="0">
                <a:latin typeface="Times New Roman"/>
                <a:cs typeface="Times New Roman"/>
              </a:rPr>
              <a:t>identity </a:t>
            </a:r>
            <a:r>
              <a:rPr sz="2800" spc="-85" dirty="0">
                <a:latin typeface="Times New Roman"/>
                <a:cs typeface="Times New Roman"/>
              </a:rPr>
              <a:t>management, </a:t>
            </a:r>
            <a:r>
              <a:rPr sz="2800" spc="-80" dirty="0">
                <a:latin typeface="Times New Roman"/>
                <a:cs typeface="Times New Roman"/>
              </a:rPr>
              <a:t>performance </a:t>
            </a:r>
            <a:r>
              <a:rPr sz="2800" spc="-45" dirty="0">
                <a:latin typeface="Times New Roman"/>
                <a:cs typeface="Times New Roman"/>
              </a:rPr>
              <a:t>reporting,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enhanced</a:t>
            </a:r>
            <a:r>
              <a:rPr sz="2800" spc="-310" dirty="0">
                <a:latin typeface="Times New Roman"/>
                <a:cs typeface="Times New Roman"/>
              </a:rPr>
              <a:t> </a:t>
            </a:r>
            <a:r>
              <a:rPr sz="2800" spc="-105" dirty="0">
                <a:latin typeface="Times New Roman"/>
                <a:cs typeface="Times New Roman"/>
              </a:rPr>
              <a:t>security,</a:t>
            </a:r>
            <a:r>
              <a:rPr sz="2800" spc="-17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etc.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2622" y="4171137"/>
            <a:ext cx="451104" cy="33863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28522" y="4072839"/>
            <a:ext cx="1091247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i="1" spc="-190" dirty="0">
                <a:latin typeface="Times New Roman"/>
                <a:cs typeface="Times New Roman"/>
              </a:rPr>
              <a:t>Service</a:t>
            </a:r>
            <a:r>
              <a:rPr sz="2800" i="1" spc="-120" dirty="0">
                <a:latin typeface="Times New Roman"/>
                <a:cs typeface="Times New Roman"/>
              </a:rPr>
              <a:t> </a:t>
            </a:r>
            <a:r>
              <a:rPr sz="2800" i="1" spc="-190" dirty="0">
                <a:latin typeface="Times New Roman"/>
                <a:cs typeface="Times New Roman"/>
              </a:rPr>
              <a:t>Aggregation</a:t>
            </a:r>
            <a:r>
              <a:rPr sz="2800" spc="-190" dirty="0">
                <a:latin typeface="Times New Roman"/>
                <a:cs typeface="Times New Roman"/>
              </a:rPr>
              <a:t>:</a:t>
            </a:r>
            <a:r>
              <a:rPr sz="2800" spc="-105" dirty="0">
                <a:latin typeface="Times New Roman"/>
                <a:cs typeface="Times New Roman"/>
              </a:rPr>
              <a:t> </a:t>
            </a:r>
            <a:r>
              <a:rPr sz="2800" b="1" spc="-100" dirty="0">
                <a:latin typeface="Times New Roman"/>
                <a:cs typeface="Times New Roman"/>
              </a:rPr>
              <a:t>Broker</a:t>
            </a:r>
            <a:r>
              <a:rPr sz="2800" b="1" spc="-55" dirty="0">
                <a:latin typeface="Times New Roman"/>
                <a:cs typeface="Times New Roman"/>
              </a:rPr>
              <a:t> </a:t>
            </a:r>
            <a:r>
              <a:rPr sz="2800" b="1" spc="-105" dirty="0">
                <a:latin typeface="Times New Roman"/>
                <a:cs typeface="Times New Roman"/>
              </a:rPr>
              <a:t>combines</a:t>
            </a:r>
            <a:r>
              <a:rPr sz="2800" b="1" spc="-15" dirty="0">
                <a:latin typeface="Times New Roman"/>
                <a:cs typeface="Times New Roman"/>
              </a:rPr>
              <a:t> </a:t>
            </a:r>
            <a:r>
              <a:rPr sz="2800" b="1" spc="-75" dirty="0">
                <a:latin typeface="Times New Roman"/>
                <a:cs typeface="Times New Roman"/>
              </a:rPr>
              <a:t>and</a:t>
            </a:r>
            <a:r>
              <a:rPr sz="2800" b="1" spc="-20" dirty="0">
                <a:latin typeface="Times New Roman"/>
                <a:cs typeface="Times New Roman"/>
              </a:rPr>
              <a:t> </a:t>
            </a:r>
            <a:r>
              <a:rPr sz="2800" b="1" spc="-70" dirty="0">
                <a:latin typeface="Times New Roman"/>
                <a:cs typeface="Times New Roman"/>
              </a:rPr>
              <a:t>integrates</a:t>
            </a:r>
            <a:r>
              <a:rPr sz="2800" b="1" spc="50" dirty="0">
                <a:latin typeface="Times New Roman"/>
                <a:cs typeface="Times New Roman"/>
              </a:rPr>
              <a:t> </a:t>
            </a:r>
            <a:r>
              <a:rPr sz="2800" b="1" spc="-75" dirty="0">
                <a:latin typeface="Times New Roman"/>
                <a:cs typeface="Times New Roman"/>
              </a:rPr>
              <a:t>multiple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90" dirty="0">
                <a:latin typeface="Times New Roman"/>
                <a:cs typeface="Times New Roman"/>
              </a:rPr>
              <a:t>services</a:t>
            </a:r>
            <a:r>
              <a:rPr sz="2800" b="1" spc="-5" dirty="0">
                <a:latin typeface="Times New Roman"/>
                <a:cs typeface="Times New Roman"/>
              </a:rPr>
              <a:t> </a:t>
            </a:r>
            <a:r>
              <a:rPr sz="2800" b="1" spc="-55" dirty="0">
                <a:latin typeface="Times New Roman"/>
                <a:cs typeface="Times New Roman"/>
              </a:rPr>
              <a:t>into</a:t>
            </a:r>
            <a:r>
              <a:rPr sz="2800" b="1" spc="20" dirty="0">
                <a:latin typeface="Times New Roman"/>
                <a:cs typeface="Times New Roman"/>
              </a:rPr>
              <a:t> </a:t>
            </a:r>
            <a:r>
              <a:rPr sz="2800" b="1" spc="-110" dirty="0">
                <a:latin typeface="Times New Roman"/>
                <a:cs typeface="Times New Roman"/>
              </a:rPr>
              <a:t>one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8522" y="4316679"/>
            <a:ext cx="1089279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03555" algn="l"/>
                <a:tab pos="1417955" algn="l"/>
                <a:tab pos="2155825" algn="l"/>
                <a:tab pos="4034154" algn="l"/>
                <a:tab pos="5076825" algn="l"/>
                <a:tab pos="6360160" algn="l"/>
                <a:tab pos="7070090" algn="l"/>
                <a:tab pos="8680450" algn="l"/>
                <a:tab pos="9317355" algn="l"/>
                <a:tab pos="10466705" algn="l"/>
              </a:tabLst>
            </a:pPr>
            <a:r>
              <a:rPr sz="2800" b="1" spc="-35" dirty="0">
                <a:latin typeface="Times New Roman"/>
                <a:cs typeface="Times New Roman"/>
              </a:rPr>
              <a:t>o</a:t>
            </a:r>
            <a:r>
              <a:rPr sz="2800" b="1" dirty="0">
                <a:latin typeface="Times New Roman"/>
                <a:cs typeface="Times New Roman"/>
              </a:rPr>
              <a:t>r	</a:t>
            </a:r>
            <a:r>
              <a:rPr sz="2800" b="1" spc="-105" dirty="0">
                <a:latin typeface="Times New Roman"/>
                <a:cs typeface="Times New Roman"/>
              </a:rPr>
              <a:t>m</a:t>
            </a:r>
            <a:r>
              <a:rPr sz="2800" b="1" spc="-60" dirty="0">
                <a:latin typeface="Times New Roman"/>
                <a:cs typeface="Times New Roman"/>
              </a:rPr>
              <a:t>o</a:t>
            </a:r>
            <a:r>
              <a:rPr sz="2800" b="1" spc="-125" dirty="0">
                <a:latin typeface="Times New Roman"/>
                <a:cs typeface="Times New Roman"/>
              </a:rPr>
              <a:t>r</a:t>
            </a:r>
            <a:r>
              <a:rPr sz="2800" b="1" dirty="0">
                <a:latin typeface="Times New Roman"/>
                <a:cs typeface="Times New Roman"/>
              </a:rPr>
              <a:t>e	</a:t>
            </a:r>
            <a:r>
              <a:rPr sz="2800" b="1" spc="-120" dirty="0">
                <a:latin typeface="Times New Roman"/>
                <a:cs typeface="Times New Roman"/>
              </a:rPr>
              <a:t>ne</a:t>
            </a:r>
            <a:r>
              <a:rPr sz="2800" b="1" spc="5" dirty="0">
                <a:latin typeface="Times New Roman"/>
                <a:cs typeface="Times New Roman"/>
              </a:rPr>
              <a:t>w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65" dirty="0">
                <a:latin typeface="Times New Roman"/>
                <a:cs typeface="Times New Roman"/>
              </a:rPr>
              <a:t>s</a:t>
            </a:r>
            <a:r>
              <a:rPr sz="2800" b="1" spc="-100" dirty="0">
                <a:latin typeface="Times New Roman"/>
                <a:cs typeface="Times New Roman"/>
              </a:rPr>
              <a:t>er</a:t>
            </a:r>
            <a:r>
              <a:rPr sz="2800" b="1" spc="-80" dirty="0">
                <a:latin typeface="Times New Roman"/>
                <a:cs typeface="Times New Roman"/>
              </a:rPr>
              <a:t>v</a:t>
            </a:r>
            <a:r>
              <a:rPr sz="2800" b="1" spc="-65" dirty="0">
                <a:latin typeface="Times New Roman"/>
                <a:cs typeface="Times New Roman"/>
              </a:rPr>
              <a:t>i</a:t>
            </a:r>
            <a:r>
              <a:rPr sz="2800" b="1" spc="-100" dirty="0">
                <a:latin typeface="Times New Roman"/>
                <a:cs typeface="Times New Roman"/>
              </a:rPr>
              <a:t>ce</a:t>
            </a:r>
            <a:r>
              <a:rPr sz="2800" b="1" spc="-60" dirty="0">
                <a:latin typeface="Times New Roman"/>
                <a:cs typeface="Times New Roman"/>
              </a:rPr>
              <a:t>s</a:t>
            </a:r>
            <a:r>
              <a:rPr sz="2800" b="1" spc="-80" dirty="0">
                <a:latin typeface="Times New Roman"/>
                <a:cs typeface="Times New Roman"/>
              </a:rPr>
              <a:t>.</a:t>
            </a:r>
            <a:r>
              <a:rPr sz="2800" spc="-80" dirty="0">
                <a:latin typeface="Times New Roman"/>
                <a:cs typeface="Times New Roman"/>
              </a:rPr>
              <a:t>Th</a:t>
            </a:r>
            <a:r>
              <a:rPr sz="2800" dirty="0">
                <a:latin typeface="Times New Roman"/>
                <a:cs typeface="Times New Roman"/>
              </a:rPr>
              <a:t>e	</a:t>
            </a:r>
            <a:r>
              <a:rPr sz="2800" spc="-60" dirty="0">
                <a:latin typeface="Times New Roman"/>
                <a:cs typeface="Times New Roman"/>
              </a:rPr>
              <a:t>b</a:t>
            </a:r>
            <a:r>
              <a:rPr sz="2800" spc="-100" dirty="0">
                <a:latin typeface="Times New Roman"/>
                <a:cs typeface="Times New Roman"/>
              </a:rPr>
              <a:t>r</a:t>
            </a:r>
            <a:r>
              <a:rPr sz="2800" spc="-60" dirty="0">
                <a:latin typeface="Times New Roman"/>
                <a:cs typeface="Times New Roman"/>
              </a:rPr>
              <a:t>o</a:t>
            </a:r>
            <a:r>
              <a:rPr sz="2800" spc="-80" dirty="0">
                <a:latin typeface="Times New Roman"/>
                <a:cs typeface="Times New Roman"/>
              </a:rPr>
              <a:t>k</a:t>
            </a:r>
            <a:r>
              <a:rPr sz="2800" spc="-7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r	</a:t>
            </a:r>
            <a:r>
              <a:rPr sz="2800" spc="-105" dirty="0">
                <a:latin typeface="Times New Roman"/>
                <a:cs typeface="Times New Roman"/>
              </a:rPr>
              <a:t>p</a:t>
            </a:r>
            <a:r>
              <a:rPr sz="2800" spc="-125" dirty="0">
                <a:latin typeface="Times New Roman"/>
                <a:cs typeface="Times New Roman"/>
              </a:rPr>
              <a:t>r</a:t>
            </a:r>
            <a:r>
              <a:rPr sz="2800" spc="-110" dirty="0">
                <a:latin typeface="Times New Roman"/>
                <a:cs typeface="Times New Roman"/>
              </a:rPr>
              <a:t>ovid</a:t>
            </a:r>
            <a:r>
              <a:rPr sz="2800" spc="-12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s	</a:t>
            </a:r>
            <a:r>
              <a:rPr sz="2800" spc="-80" dirty="0">
                <a:latin typeface="Times New Roman"/>
                <a:cs typeface="Times New Roman"/>
              </a:rPr>
              <a:t>d</a:t>
            </a:r>
            <a:r>
              <a:rPr sz="2800" spc="-125" dirty="0">
                <a:latin typeface="Times New Roman"/>
                <a:cs typeface="Times New Roman"/>
              </a:rPr>
              <a:t>a</a:t>
            </a:r>
            <a:r>
              <a:rPr sz="2800" spc="-110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a	</a:t>
            </a:r>
            <a:r>
              <a:rPr sz="2800" spc="-85" dirty="0">
                <a:latin typeface="Times New Roman"/>
                <a:cs typeface="Times New Roman"/>
              </a:rPr>
              <a:t>i</a:t>
            </a:r>
            <a:r>
              <a:rPr sz="2800" spc="-60" dirty="0">
                <a:latin typeface="Times New Roman"/>
                <a:cs typeface="Times New Roman"/>
              </a:rPr>
              <a:t>n</a:t>
            </a:r>
            <a:r>
              <a:rPr sz="2800" spc="-85" dirty="0">
                <a:latin typeface="Times New Roman"/>
                <a:cs typeface="Times New Roman"/>
              </a:rPr>
              <a:t>t</a:t>
            </a:r>
            <a:r>
              <a:rPr sz="2800" spc="-75" dirty="0">
                <a:latin typeface="Times New Roman"/>
                <a:cs typeface="Times New Roman"/>
              </a:rPr>
              <a:t>e</a:t>
            </a:r>
            <a:r>
              <a:rPr sz="2800" spc="-60" dirty="0">
                <a:latin typeface="Times New Roman"/>
                <a:cs typeface="Times New Roman"/>
              </a:rPr>
              <a:t>g</a:t>
            </a:r>
            <a:r>
              <a:rPr sz="2800" spc="-100" dirty="0">
                <a:latin typeface="Times New Roman"/>
                <a:cs typeface="Times New Roman"/>
              </a:rPr>
              <a:t>r</a:t>
            </a:r>
            <a:r>
              <a:rPr sz="2800" spc="-75" dirty="0">
                <a:latin typeface="Times New Roman"/>
                <a:cs typeface="Times New Roman"/>
              </a:rPr>
              <a:t>a</a:t>
            </a:r>
            <a:r>
              <a:rPr sz="2800" spc="-85" dirty="0">
                <a:latin typeface="Times New Roman"/>
                <a:cs typeface="Times New Roman"/>
              </a:rPr>
              <a:t>t</a:t>
            </a:r>
            <a:r>
              <a:rPr sz="2800" spc="-65" dirty="0">
                <a:latin typeface="Times New Roman"/>
                <a:cs typeface="Times New Roman"/>
              </a:rPr>
              <a:t>i</a:t>
            </a:r>
            <a:r>
              <a:rPr sz="2800" spc="-80" dirty="0">
                <a:latin typeface="Times New Roman"/>
                <a:cs typeface="Times New Roman"/>
              </a:rPr>
              <a:t>o</a:t>
            </a:r>
            <a:r>
              <a:rPr sz="2800" spc="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25" dirty="0">
                <a:latin typeface="Times New Roman"/>
                <a:cs typeface="Times New Roman"/>
              </a:rPr>
              <a:t>a</a:t>
            </a:r>
            <a:r>
              <a:rPr sz="2800" spc="-105" dirty="0">
                <a:latin typeface="Times New Roman"/>
                <a:cs typeface="Times New Roman"/>
              </a:rPr>
              <a:t>n</a:t>
            </a:r>
            <a:r>
              <a:rPr sz="2800" spc="5" dirty="0">
                <a:latin typeface="Times New Roman"/>
                <a:cs typeface="Times New Roman"/>
              </a:rPr>
              <a:t>d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0" dirty="0">
                <a:latin typeface="Times New Roman"/>
                <a:cs typeface="Times New Roman"/>
              </a:rPr>
              <a:t>e</a:t>
            </a:r>
            <a:r>
              <a:rPr sz="2800" spc="-80" dirty="0">
                <a:latin typeface="Times New Roman"/>
                <a:cs typeface="Times New Roman"/>
              </a:rPr>
              <a:t>n</a:t>
            </a:r>
            <a:r>
              <a:rPr sz="2800" spc="-110" dirty="0">
                <a:latin typeface="Times New Roman"/>
                <a:cs typeface="Times New Roman"/>
              </a:rPr>
              <a:t>s</a:t>
            </a:r>
            <a:r>
              <a:rPr sz="2800" spc="-80" dirty="0">
                <a:latin typeface="Times New Roman"/>
                <a:cs typeface="Times New Roman"/>
              </a:rPr>
              <a:t>u</a:t>
            </a:r>
            <a:r>
              <a:rPr sz="2800" spc="-100" dirty="0">
                <a:latin typeface="Times New Roman"/>
                <a:cs typeface="Times New Roman"/>
              </a:rPr>
              <a:t>r</a:t>
            </a:r>
            <a:r>
              <a:rPr sz="2800" spc="-12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s	</a:t>
            </a:r>
            <a:r>
              <a:rPr sz="2800" spc="-65" dirty="0">
                <a:latin typeface="Times New Roman"/>
                <a:cs typeface="Times New Roman"/>
              </a:rPr>
              <a:t>the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2622" y="5024577"/>
            <a:ext cx="451104" cy="33863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28522" y="4558029"/>
            <a:ext cx="10431145" cy="1505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ts val="3130"/>
              </a:lnSpc>
              <a:spcBef>
                <a:spcPts val="105"/>
              </a:spcBef>
            </a:pPr>
            <a:r>
              <a:rPr sz="2800" spc="-85" dirty="0">
                <a:latin typeface="Times New Roman"/>
                <a:cs typeface="Times New Roman"/>
              </a:rPr>
              <a:t>s</a:t>
            </a:r>
            <a:r>
              <a:rPr sz="2800" spc="-100" dirty="0">
                <a:latin typeface="Times New Roman"/>
                <a:cs typeface="Times New Roman"/>
              </a:rPr>
              <a:t>ec</a:t>
            </a:r>
            <a:r>
              <a:rPr sz="2800" spc="-85" dirty="0">
                <a:latin typeface="Times New Roman"/>
                <a:cs typeface="Times New Roman"/>
              </a:rPr>
              <a:t>u</a:t>
            </a:r>
            <a:r>
              <a:rPr sz="2800" spc="-100" dirty="0">
                <a:latin typeface="Times New Roman"/>
                <a:cs typeface="Times New Roman"/>
              </a:rPr>
              <a:t>r</a:t>
            </a:r>
            <a:r>
              <a:rPr sz="2800" dirty="0">
                <a:latin typeface="Times New Roman"/>
                <a:cs typeface="Times New Roman"/>
              </a:rPr>
              <a:t>e</a:t>
            </a:r>
            <a:r>
              <a:rPr sz="2800" spc="-21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d</a:t>
            </a:r>
            <a:r>
              <a:rPr sz="2800" spc="-100" dirty="0">
                <a:latin typeface="Times New Roman"/>
                <a:cs typeface="Times New Roman"/>
              </a:rPr>
              <a:t>a</a:t>
            </a:r>
            <a:r>
              <a:rPr sz="2800" spc="-8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170" dirty="0">
                <a:latin typeface="Times New Roman"/>
                <a:cs typeface="Times New Roman"/>
              </a:rPr>
              <a:t> </a:t>
            </a:r>
            <a:r>
              <a:rPr sz="2800" spc="-120" dirty="0">
                <a:latin typeface="Times New Roman"/>
                <a:cs typeface="Times New Roman"/>
              </a:rPr>
              <a:t>m</a:t>
            </a:r>
            <a:r>
              <a:rPr sz="2800" spc="-60" dirty="0">
                <a:latin typeface="Times New Roman"/>
                <a:cs typeface="Times New Roman"/>
              </a:rPr>
              <a:t>ov</a:t>
            </a:r>
            <a:r>
              <a:rPr sz="2800" spc="-70" dirty="0">
                <a:latin typeface="Times New Roman"/>
                <a:cs typeface="Times New Roman"/>
              </a:rPr>
              <a:t>e</a:t>
            </a:r>
            <a:r>
              <a:rPr sz="2800" spc="-120" dirty="0">
                <a:latin typeface="Times New Roman"/>
                <a:cs typeface="Times New Roman"/>
              </a:rPr>
              <a:t>m</a:t>
            </a:r>
            <a:r>
              <a:rPr sz="2800" spc="-70" dirty="0">
                <a:latin typeface="Times New Roman"/>
                <a:cs typeface="Times New Roman"/>
              </a:rPr>
              <a:t>e</a:t>
            </a:r>
            <a:r>
              <a:rPr sz="2800" spc="-60" dirty="0">
                <a:latin typeface="Times New Roman"/>
                <a:cs typeface="Times New Roman"/>
              </a:rPr>
              <a:t>n</a:t>
            </a:r>
            <a:r>
              <a:rPr sz="2800" spc="-6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12700" marR="5080" algn="just">
              <a:lnSpc>
                <a:spcPct val="80000"/>
              </a:lnSpc>
              <a:spcBef>
                <a:spcPts val="445"/>
              </a:spcBef>
            </a:pPr>
            <a:r>
              <a:rPr sz="2800" i="1" spc="-190" dirty="0">
                <a:latin typeface="Times New Roman"/>
                <a:cs typeface="Times New Roman"/>
              </a:rPr>
              <a:t>Service</a:t>
            </a:r>
            <a:r>
              <a:rPr sz="2800" i="1" spc="-185" dirty="0">
                <a:latin typeface="Times New Roman"/>
                <a:cs typeface="Times New Roman"/>
              </a:rPr>
              <a:t> </a:t>
            </a:r>
            <a:r>
              <a:rPr sz="2800" i="1" spc="-180" dirty="0">
                <a:latin typeface="Times New Roman"/>
                <a:cs typeface="Times New Roman"/>
              </a:rPr>
              <a:t>Arbitrage</a:t>
            </a:r>
            <a:r>
              <a:rPr sz="2800" spc="-180" dirty="0">
                <a:latin typeface="Times New Roman"/>
                <a:cs typeface="Times New Roman"/>
              </a:rPr>
              <a:t>:</a:t>
            </a:r>
            <a:r>
              <a:rPr sz="2800" spc="-175" dirty="0">
                <a:latin typeface="Times New Roman"/>
                <a:cs typeface="Times New Roman"/>
              </a:rPr>
              <a:t> </a:t>
            </a:r>
            <a:r>
              <a:rPr sz="2800" spc="-35" dirty="0">
                <a:latin typeface="Times New Roman"/>
                <a:cs typeface="Times New Roman"/>
              </a:rPr>
              <a:t>It </a:t>
            </a:r>
            <a:r>
              <a:rPr sz="2800" spc="-55" dirty="0">
                <a:latin typeface="Times New Roman"/>
                <a:cs typeface="Times New Roman"/>
              </a:rPr>
              <a:t>is </a:t>
            </a:r>
            <a:r>
              <a:rPr sz="2800" spc="-85" dirty="0">
                <a:latin typeface="Times New Roman"/>
                <a:cs typeface="Times New Roman"/>
              </a:rPr>
              <a:t>similar </a:t>
            </a:r>
            <a:r>
              <a:rPr sz="2800" spc="-20" dirty="0">
                <a:latin typeface="Times New Roman"/>
                <a:cs typeface="Times New Roman"/>
              </a:rPr>
              <a:t>to </a:t>
            </a:r>
            <a:r>
              <a:rPr sz="2800" spc="-80" dirty="0">
                <a:latin typeface="Times New Roman"/>
                <a:cs typeface="Times New Roman"/>
              </a:rPr>
              <a:t>service </a:t>
            </a:r>
            <a:r>
              <a:rPr sz="2800" spc="-100" dirty="0">
                <a:latin typeface="Times New Roman"/>
                <a:cs typeface="Times New Roman"/>
              </a:rPr>
              <a:t>aggregation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with </a:t>
            </a:r>
            <a:r>
              <a:rPr sz="2800" spc="-40" dirty="0">
                <a:latin typeface="Times New Roman"/>
                <a:cs typeface="Times New Roman"/>
              </a:rPr>
              <a:t>the </a:t>
            </a:r>
            <a:r>
              <a:rPr sz="2800" spc="-90" dirty="0">
                <a:latin typeface="Times New Roman"/>
                <a:cs typeface="Times New Roman"/>
              </a:rPr>
              <a:t>flexibility </a:t>
            </a:r>
            <a:r>
              <a:rPr sz="2800" spc="-135" dirty="0">
                <a:latin typeface="Times New Roman"/>
                <a:cs typeface="Times New Roman"/>
              </a:rPr>
              <a:t>to </a:t>
            </a:r>
            <a:r>
              <a:rPr sz="2800" spc="-130" dirty="0">
                <a:latin typeface="Times New Roman"/>
                <a:cs typeface="Times New Roman"/>
              </a:rPr>
              <a:t> </a:t>
            </a:r>
            <a:r>
              <a:rPr sz="2800" b="1" spc="-90" dirty="0">
                <a:latin typeface="Times New Roman"/>
                <a:cs typeface="Times New Roman"/>
              </a:rPr>
              <a:t>choose services </a:t>
            </a:r>
            <a:r>
              <a:rPr sz="2800" b="1" spc="-80" dirty="0">
                <a:latin typeface="Times New Roman"/>
                <a:cs typeface="Times New Roman"/>
              </a:rPr>
              <a:t>from </a:t>
            </a:r>
            <a:r>
              <a:rPr sz="2800" b="1" spc="-75" dirty="0">
                <a:latin typeface="Times New Roman"/>
                <a:cs typeface="Times New Roman"/>
              </a:rPr>
              <a:t>multiple </a:t>
            </a:r>
            <a:r>
              <a:rPr sz="2800" b="1" spc="-95" dirty="0">
                <a:latin typeface="Times New Roman"/>
                <a:cs typeface="Times New Roman"/>
              </a:rPr>
              <a:t>agencies</a:t>
            </a:r>
            <a:r>
              <a:rPr sz="2800" spc="-95" dirty="0">
                <a:latin typeface="Times New Roman"/>
                <a:cs typeface="Times New Roman"/>
              </a:rPr>
              <a:t>. </a:t>
            </a:r>
            <a:r>
              <a:rPr sz="2800" b="1" spc="-80" dirty="0">
                <a:latin typeface="Times New Roman"/>
                <a:cs typeface="Times New Roman"/>
              </a:rPr>
              <a:t>For </a:t>
            </a:r>
            <a:r>
              <a:rPr sz="2800" b="1" spc="-70" dirty="0">
                <a:latin typeface="Times New Roman"/>
                <a:cs typeface="Times New Roman"/>
              </a:rPr>
              <a:t>example, </a:t>
            </a:r>
            <a:r>
              <a:rPr sz="2800" b="1" spc="-80" dirty="0">
                <a:latin typeface="Times New Roman"/>
                <a:cs typeface="Times New Roman"/>
              </a:rPr>
              <a:t>broker </a:t>
            </a:r>
            <a:r>
              <a:rPr sz="2800" b="1" spc="-70" dirty="0">
                <a:latin typeface="Times New Roman"/>
                <a:cs typeface="Times New Roman"/>
              </a:rPr>
              <a:t>can </a:t>
            </a:r>
            <a:r>
              <a:rPr sz="2800" b="1" spc="-75" dirty="0">
                <a:latin typeface="Times New Roman"/>
                <a:cs typeface="Times New Roman"/>
              </a:rPr>
              <a:t>select </a:t>
            </a:r>
            <a:r>
              <a:rPr sz="2800" b="1" spc="-70" dirty="0">
                <a:latin typeface="Times New Roman"/>
                <a:cs typeface="Times New Roman"/>
              </a:rPr>
              <a:t> </a:t>
            </a:r>
            <a:r>
              <a:rPr sz="2800" b="1" spc="-85" dirty="0">
                <a:latin typeface="Times New Roman"/>
                <a:cs typeface="Times New Roman"/>
              </a:rPr>
              <a:t>s</a:t>
            </a:r>
            <a:r>
              <a:rPr sz="2800" b="1" spc="-100" dirty="0">
                <a:latin typeface="Times New Roman"/>
                <a:cs typeface="Times New Roman"/>
              </a:rPr>
              <a:t>er</a:t>
            </a:r>
            <a:r>
              <a:rPr sz="2800" b="1" spc="-85" dirty="0">
                <a:latin typeface="Times New Roman"/>
                <a:cs typeface="Times New Roman"/>
              </a:rPr>
              <a:t>vi</a:t>
            </a:r>
            <a:r>
              <a:rPr sz="2800" b="1" spc="-100" dirty="0">
                <a:latin typeface="Times New Roman"/>
                <a:cs typeface="Times New Roman"/>
              </a:rPr>
              <a:t>c</a:t>
            </a:r>
            <a:r>
              <a:rPr sz="2800" b="1" dirty="0">
                <a:latin typeface="Times New Roman"/>
                <a:cs typeface="Times New Roman"/>
              </a:rPr>
              <a:t>e</a:t>
            </a:r>
            <a:r>
              <a:rPr sz="2800" b="1" spc="-200" dirty="0">
                <a:latin typeface="Times New Roman"/>
                <a:cs typeface="Times New Roman"/>
              </a:rPr>
              <a:t> </a:t>
            </a:r>
            <a:r>
              <a:rPr sz="2800" b="1" spc="-35" dirty="0">
                <a:latin typeface="Times New Roman"/>
                <a:cs typeface="Times New Roman"/>
              </a:rPr>
              <a:t>w</a:t>
            </a:r>
            <a:r>
              <a:rPr sz="2800" b="1" spc="-65" dirty="0">
                <a:latin typeface="Times New Roman"/>
                <a:cs typeface="Times New Roman"/>
              </a:rPr>
              <a:t>i</a:t>
            </a:r>
            <a:r>
              <a:rPr sz="2800" b="1" spc="-75" dirty="0">
                <a:latin typeface="Times New Roman"/>
                <a:cs typeface="Times New Roman"/>
              </a:rPr>
              <a:t>t</a:t>
            </a:r>
            <a:r>
              <a:rPr sz="2800" b="1" spc="5" dirty="0">
                <a:latin typeface="Times New Roman"/>
                <a:cs typeface="Times New Roman"/>
              </a:rPr>
              <a:t>h</a:t>
            </a:r>
            <a:r>
              <a:rPr sz="2800" b="1" spc="-245" dirty="0">
                <a:latin typeface="Times New Roman"/>
                <a:cs typeface="Times New Roman"/>
              </a:rPr>
              <a:t> </a:t>
            </a:r>
            <a:r>
              <a:rPr sz="2800" b="1" spc="-75" dirty="0">
                <a:latin typeface="Times New Roman"/>
                <a:cs typeface="Times New Roman"/>
              </a:rPr>
              <a:t>th</a:t>
            </a:r>
            <a:r>
              <a:rPr sz="2800" b="1" dirty="0">
                <a:latin typeface="Times New Roman"/>
                <a:cs typeface="Times New Roman"/>
              </a:rPr>
              <a:t>e</a:t>
            </a:r>
            <a:r>
              <a:rPr sz="2800" b="1" spc="-100" dirty="0">
                <a:latin typeface="Times New Roman"/>
                <a:cs typeface="Times New Roman"/>
              </a:rPr>
              <a:t> </a:t>
            </a:r>
            <a:r>
              <a:rPr sz="2800" b="1" spc="-75" dirty="0">
                <a:latin typeface="Times New Roman"/>
                <a:cs typeface="Times New Roman"/>
              </a:rPr>
              <a:t>be</a:t>
            </a:r>
            <a:r>
              <a:rPr sz="2800" b="1" spc="-65" dirty="0">
                <a:latin typeface="Times New Roman"/>
                <a:cs typeface="Times New Roman"/>
              </a:rPr>
              <a:t>s</a:t>
            </a:r>
            <a:r>
              <a:rPr sz="2800" b="1" dirty="0">
                <a:latin typeface="Times New Roman"/>
                <a:cs typeface="Times New Roman"/>
              </a:rPr>
              <a:t>t</a:t>
            </a:r>
            <a:r>
              <a:rPr sz="2800" b="1" spc="-170" dirty="0">
                <a:latin typeface="Times New Roman"/>
                <a:cs typeface="Times New Roman"/>
              </a:rPr>
              <a:t> </a:t>
            </a:r>
            <a:r>
              <a:rPr sz="2800" b="1" spc="-145" dirty="0">
                <a:latin typeface="Times New Roman"/>
                <a:cs typeface="Times New Roman"/>
              </a:rPr>
              <a:t>r</a:t>
            </a:r>
            <a:r>
              <a:rPr sz="2800" b="1" spc="-100" dirty="0">
                <a:latin typeface="Times New Roman"/>
                <a:cs typeface="Times New Roman"/>
              </a:rPr>
              <a:t>e</a:t>
            </a:r>
            <a:r>
              <a:rPr sz="2800" b="1" spc="-85" dirty="0">
                <a:latin typeface="Times New Roman"/>
                <a:cs typeface="Times New Roman"/>
              </a:rPr>
              <a:t>s</a:t>
            </a:r>
            <a:r>
              <a:rPr sz="2800" b="1" spc="-95" dirty="0">
                <a:latin typeface="Times New Roman"/>
                <a:cs typeface="Times New Roman"/>
              </a:rPr>
              <a:t>p</a:t>
            </a:r>
            <a:r>
              <a:rPr sz="2800" b="1" spc="-80" dirty="0">
                <a:latin typeface="Times New Roman"/>
                <a:cs typeface="Times New Roman"/>
              </a:rPr>
              <a:t>o</a:t>
            </a:r>
            <a:r>
              <a:rPr sz="2800" b="1" spc="-95" dirty="0">
                <a:latin typeface="Times New Roman"/>
                <a:cs typeface="Times New Roman"/>
              </a:rPr>
              <a:t>n</a:t>
            </a:r>
            <a:r>
              <a:rPr sz="2800" b="1" spc="-85" dirty="0">
                <a:latin typeface="Times New Roman"/>
                <a:cs typeface="Times New Roman"/>
              </a:rPr>
              <a:t>s</a:t>
            </a:r>
            <a:r>
              <a:rPr sz="2800" b="1" dirty="0">
                <a:latin typeface="Times New Roman"/>
                <a:cs typeface="Times New Roman"/>
              </a:rPr>
              <a:t>e</a:t>
            </a:r>
            <a:r>
              <a:rPr sz="2800" b="1" spc="-150" dirty="0">
                <a:latin typeface="Times New Roman"/>
                <a:cs typeface="Times New Roman"/>
              </a:rPr>
              <a:t> </a:t>
            </a:r>
            <a:r>
              <a:rPr sz="2800" b="1" spc="-50" dirty="0">
                <a:latin typeface="Times New Roman"/>
                <a:cs typeface="Times New Roman"/>
              </a:rPr>
              <a:t>t</a:t>
            </a:r>
            <a:r>
              <a:rPr sz="2800" b="1" spc="-40" dirty="0">
                <a:latin typeface="Times New Roman"/>
                <a:cs typeface="Times New Roman"/>
              </a:rPr>
              <a:t>i</a:t>
            </a:r>
            <a:r>
              <a:rPr sz="2800" b="1" spc="-80" dirty="0">
                <a:latin typeface="Times New Roman"/>
                <a:cs typeface="Times New Roman"/>
              </a:rPr>
              <a:t>m</a:t>
            </a:r>
            <a:r>
              <a:rPr sz="2800" b="1" spc="-50" dirty="0">
                <a:latin typeface="Times New Roman"/>
                <a:cs typeface="Times New Roman"/>
              </a:rPr>
              <a:t>e</a:t>
            </a:r>
            <a:r>
              <a:rPr sz="2800" b="1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44561" y="6147815"/>
            <a:ext cx="4149090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spc="-155" dirty="0">
                <a:latin typeface="Times New Roman"/>
                <a:cs typeface="Times New Roman"/>
              </a:rPr>
              <a:t>N</a:t>
            </a:r>
            <a:r>
              <a:rPr sz="1800" spc="-145" dirty="0">
                <a:latin typeface="Times New Roman"/>
                <a:cs typeface="Times New Roman"/>
              </a:rPr>
              <a:t>IS</a:t>
            </a:r>
            <a:r>
              <a:rPr sz="1800" dirty="0">
                <a:latin typeface="Times New Roman"/>
                <a:cs typeface="Times New Roman"/>
              </a:rPr>
              <a:t>T</a:t>
            </a:r>
            <a:r>
              <a:rPr sz="1800" spc="-325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C</a:t>
            </a:r>
            <a:r>
              <a:rPr sz="1800" spc="-95" dirty="0">
                <a:latin typeface="Times New Roman"/>
                <a:cs typeface="Times New Roman"/>
              </a:rPr>
              <a:t>l</a:t>
            </a:r>
            <a:r>
              <a:rPr sz="1800" spc="-85" dirty="0">
                <a:latin typeface="Times New Roman"/>
                <a:cs typeface="Times New Roman"/>
              </a:rPr>
              <a:t>ou</a:t>
            </a:r>
            <a:r>
              <a:rPr sz="1800" dirty="0">
                <a:latin typeface="Times New Roman"/>
                <a:cs typeface="Times New Roman"/>
              </a:rPr>
              <a:t>d</a:t>
            </a:r>
            <a:r>
              <a:rPr sz="1800" spc="-155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C</a:t>
            </a:r>
            <a:r>
              <a:rPr sz="1800" spc="-85" dirty="0">
                <a:latin typeface="Times New Roman"/>
                <a:cs typeface="Times New Roman"/>
              </a:rPr>
              <a:t>o</a:t>
            </a:r>
            <a:r>
              <a:rPr sz="1800" spc="-130" dirty="0">
                <a:latin typeface="Times New Roman"/>
                <a:cs typeface="Times New Roman"/>
              </a:rPr>
              <a:t>m</a:t>
            </a:r>
            <a:r>
              <a:rPr sz="1800" spc="-85" dirty="0">
                <a:latin typeface="Times New Roman"/>
                <a:cs typeface="Times New Roman"/>
              </a:rPr>
              <a:t>pu</a:t>
            </a:r>
            <a:r>
              <a:rPr sz="1800" spc="-95" dirty="0">
                <a:latin typeface="Times New Roman"/>
                <a:cs typeface="Times New Roman"/>
              </a:rPr>
              <a:t>ti</a:t>
            </a:r>
            <a:r>
              <a:rPr sz="1800" spc="-85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g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R</a:t>
            </a:r>
            <a:r>
              <a:rPr sz="1800" spc="-105" dirty="0">
                <a:latin typeface="Times New Roman"/>
                <a:cs typeface="Times New Roman"/>
              </a:rPr>
              <a:t>e</a:t>
            </a:r>
            <a:r>
              <a:rPr sz="1800" spc="-120" dirty="0">
                <a:latin typeface="Times New Roman"/>
                <a:cs typeface="Times New Roman"/>
              </a:rPr>
              <a:t>f</a:t>
            </a:r>
            <a:r>
              <a:rPr sz="1800" spc="-105" dirty="0">
                <a:latin typeface="Times New Roman"/>
                <a:cs typeface="Times New Roman"/>
              </a:rPr>
              <a:t>e</a:t>
            </a:r>
            <a:r>
              <a:rPr sz="1800" spc="-100" dirty="0">
                <a:latin typeface="Times New Roman"/>
                <a:cs typeface="Times New Roman"/>
              </a:rPr>
              <a:t>r</a:t>
            </a:r>
            <a:r>
              <a:rPr sz="1800" spc="-105" dirty="0">
                <a:latin typeface="Times New Roman"/>
                <a:cs typeface="Times New Roman"/>
              </a:rPr>
              <a:t>e</a:t>
            </a:r>
            <a:r>
              <a:rPr sz="1800" spc="-85" dirty="0">
                <a:latin typeface="Times New Roman"/>
                <a:cs typeface="Times New Roman"/>
              </a:rPr>
              <a:t>n</a:t>
            </a:r>
            <a:r>
              <a:rPr sz="1800" spc="-80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-114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A</a:t>
            </a:r>
            <a:r>
              <a:rPr sz="1800" spc="-75" dirty="0">
                <a:latin typeface="Times New Roman"/>
                <a:cs typeface="Times New Roman"/>
              </a:rPr>
              <a:t>r</a:t>
            </a:r>
            <a:r>
              <a:rPr sz="1800" spc="-80" dirty="0">
                <a:latin typeface="Times New Roman"/>
                <a:cs typeface="Times New Roman"/>
              </a:rPr>
              <a:t>c</a:t>
            </a:r>
            <a:r>
              <a:rPr sz="1800" spc="-60" dirty="0">
                <a:latin typeface="Times New Roman"/>
                <a:cs typeface="Times New Roman"/>
              </a:rPr>
              <a:t>h</a:t>
            </a:r>
            <a:r>
              <a:rPr sz="1800" spc="-70" dirty="0">
                <a:latin typeface="Times New Roman"/>
                <a:cs typeface="Times New Roman"/>
              </a:rPr>
              <a:t>it</a:t>
            </a:r>
            <a:r>
              <a:rPr sz="1800" spc="-80" dirty="0">
                <a:latin typeface="Times New Roman"/>
                <a:cs typeface="Times New Roman"/>
              </a:rPr>
              <a:t>ec</a:t>
            </a:r>
            <a:r>
              <a:rPr sz="1800" spc="-70" dirty="0">
                <a:latin typeface="Times New Roman"/>
                <a:cs typeface="Times New Roman"/>
              </a:rPr>
              <a:t>t</a:t>
            </a:r>
            <a:r>
              <a:rPr sz="1800" spc="-60" dirty="0">
                <a:latin typeface="Times New Roman"/>
                <a:cs typeface="Times New Roman"/>
              </a:rPr>
              <a:t>u</a:t>
            </a:r>
            <a:r>
              <a:rPr sz="1800" spc="-75" dirty="0">
                <a:latin typeface="Times New Roman"/>
                <a:cs typeface="Times New Roman"/>
              </a:rPr>
              <a:t>r</a:t>
            </a:r>
            <a:r>
              <a:rPr sz="1800" dirty="0">
                <a:latin typeface="Times New Roman"/>
                <a:cs typeface="Times New Roman"/>
              </a:rPr>
              <a:t>e</a:t>
            </a:r>
            <a:endParaRPr sz="1800">
              <a:latin typeface="Times New Roman"/>
              <a:cs typeface="Times New Roman"/>
            </a:endParaRPr>
          </a:p>
          <a:p>
            <a:pPr marR="30480" algn="r">
              <a:lnSpc>
                <a:spcPct val="100000"/>
              </a:lnSpc>
              <a:spcBef>
                <a:spcPts val="142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U3.</a:t>
            </a:r>
            <a:r>
              <a:rPr sz="12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19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496DF97-3017-5513-25A4-82808C6DC2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19</a:t>
            </a:fld>
            <a:endParaRPr spc="-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51959" y="1410411"/>
            <a:ext cx="29165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u="none" spc="-10" dirty="0">
                <a:solidFill>
                  <a:srgbClr val="000000"/>
                </a:solidFill>
                <a:latin typeface="Calibri"/>
                <a:cs typeface="Calibri"/>
              </a:rPr>
              <a:t>CONTENTS: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2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59130" y="2153346"/>
            <a:ext cx="10481945" cy="323469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495"/>
              </a:spcBef>
              <a:buFont typeface="Wingdings"/>
              <a:buChar char=""/>
              <a:tabLst>
                <a:tab pos="357505" algn="l"/>
              </a:tabLst>
            </a:pPr>
            <a:r>
              <a:rPr sz="3000" spc="-10" dirty="0">
                <a:solidFill>
                  <a:srgbClr val="001F5F"/>
                </a:solidFill>
                <a:latin typeface="Calibri"/>
                <a:cs typeface="Calibri"/>
              </a:rPr>
              <a:t>Introduction</a:t>
            </a:r>
            <a:endParaRPr sz="3000">
              <a:latin typeface="Calibri"/>
              <a:cs typeface="Calibri"/>
            </a:endParaRPr>
          </a:p>
          <a:p>
            <a:pPr marL="829310" lvl="1" indent="-360045">
              <a:lnSpc>
                <a:spcPct val="100000"/>
              </a:lnSpc>
              <a:spcBef>
                <a:spcPts val="630"/>
              </a:spcBef>
              <a:buSzPct val="113043"/>
              <a:buFont typeface="Wingdings"/>
              <a:buChar char=""/>
              <a:tabLst>
                <a:tab pos="829944" algn="l"/>
              </a:tabLst>
            </a:pPr>
            <a:r>
              <a:rPr sz="2300" spc="-20" dirty="0">
                <a:solidFill>
                  <a:srgbClr val="001F5F"/>
                </a:solidFill>
                <a:latin typeface="Calibri"/>
                <a:cs typeface="Calibri"/>
              </a:rPr>
              <a:t>Layered</a:t>
            </a:r>
            <a:r>
              <a:rPr sz="23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001F5F"/>
                </a:solidFill>
                <a:latin typeface="Calibri"/>
                <a:cs typeface="Calibri"/>
              </a:rPr>
              <a:t>Architecture</a:t>
            </a:r>
            <a:endParaRPr sz="23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360"/>
              </a:spcBef>
              <a:buFont typeface="Wingdings"/>
              <a:buChar char=""/>
              <a:tabLst>
                <a:tab pos="756920" algn="l"/>
              </a:tabLst>
            </a:pPr>
            <a:r>
              <a:rPr sz="2300" spc="-5" dirty="0">
                <a:solidFill>
                  <a:srgbClr val="001F5F"/>
                </a:solidFill>
                <a:latin typeface="Calibri"/>
                <a:cs typeface="Calibri"/>
              </a:rPr>
              <a:t>The</a:t>
            </a:r>
            <a:r>
              <a:rPr sz="23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001F5F"/>
                </a:solidFill>
                <a:latin typeface="Calibri"/>
                <a:cs typeface="Calibri"/>
              </a:rPr>
              <a:t>National</a:t>
            </a:r>
            <a:r>
              <a:rPr sz="23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001F5F"/>
                </a:solidFill>
                <a:latin typeface="Calibri"/>
                <a:cs typeface="Calibri"/>
              </a:rPr>
              <a:t>Institute</a:t>
            </a:r>
            <a:r>
              <a:rPr sz="2300" spc="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300" spc="5" dirty="0">
                <a:solidFill>
                  <a:srgbClr val="001F5F"/>
                </a:solidFill>
                <a:latin typeface="Calibri"/>
                <a:cs typeface="Calibri"/>
              </a:rPr>
              <a:t>of</a:t>
            </a:r>
            <a:r>
              <a:rPr sz="23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001F5F"/>
                </a:solidFill>
                <a:latin typeface="Calibri"/>
                <a:cs typeface="Calibri"/>
              </a:rPr>
              <a:t>Standards</a:t>
            </a:r>
            <a:r>
              <a:rPr sz="2300" spc="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001F5F"/>
                </a:solidFill>
                <a:latin typeface="Calibri"/>
                <a:cs typeface="Calibri"/>
              </a:rPr>
              <a:t>and</a:t>
            </a:r>
            <a:r>
              <a:rPr sz="2300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001F5F"/>
                </a:solidFill>
                <a:latin typeface="Calibri"/>
                <a:cs typeface="Calibri"/>
              </a:rPr>
              <a:t>Technology</a:t>
            </a:r>
            <a:r>
              <a:rPr sz="2300" spc="-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300" b="1" spc="-5" dirty="0">
                <a:solidFill>
                  <a:srgbClr val="001F5F"/>
                </a:solidFill>
                <a:latin typeface="Calibri"/>
                <a:cs typeface="Calibri"/>
              </a:rPr>
              <a:t>(NIST) </a:t>
            </a:r>
            <a:r>
              <a:rPr sz="2300" b="1" spc="-20" dirty="0">
                <a:solidFill>
                  <a:srgbClr val="001F5F"/>
                </a:solidFill>
                <a:latin typeface="Calibri"/>
                <a:cs typeface="Calibri"/>
              </a:rPr>
              <a:t>Reference</a:t>
            </a:r>
            <a:r>
              <a:rPr sz="2300" b="1" spc="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001F5F"/>
                </a:solidFill>
                <a:latin typeface="Calibri"/>
                <a:cs typeface="Calibri"/>
              </a:rPr>
              <a:t>Architecture</a:t>
            </a:r>
            <a:endParaRPr sz="23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334"/>
              </a:spcBef>
              <a:buFont typeface="Wingdings"/>
              <a:buChar char=""/>
              <a:tabLst>
                <a:tab pos="357505" algn="l"/>
              </a:tabLst>
            </a:pPr>
            <a:r>
              <a:rPr sz="3000" dirty="0">
                <a:solidFill>
                  <a:srgbClr val="001F5F"/>
                </a:solidFill>
                <a:latin typeface="Calibri"/>
                <a:cs typeface="Calibri"/>
              </a:rPr>
              <a:t>Models</a:t>
            </a:r>
            <a:r>
              <a:rPr sz="3000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000" spc="-30" dirty="0">
                <a:solidFill>
                  <a:srgbClr val="001F5F"/>
                </a:solidFill>
                <a:latin typeface="Calibri"/>
                <a:cs typeface="Calibri"/>
              </a:rPr>
              <a:t>for</a:t>
            </a:r>
            <a:r>
              <a:rPr sz="30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001F5F"/>
                </a:solidFill>
                <a:latin typeface="Calibri"/>
                <a:cs typeface="Calibri"/>
              </a:rPr>
              <a:t>Cloud</a:t>
            </a:r>
            <a:r>
              <a:rPr sz="3000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001F5F"/>
                </a:solidFill>
                <a:latin typeface="Calibri"/>
                <a:cs typeface="Calibri"/>
              </a:rPr>
              <a:t>Computing</a:t>
            </a:r>
            <a:endParaRPr sz="3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330"/>
              </a:spcBef>
              <a:buFont typeface="Wingdings"/>
              <a:buChar char=""/>
              <a:tabLst>
                <a:tab pos="756920" algn="l"/>
              </a:tabLst>
            </a:pPr>
            <a:r>
              <a:rPr sz="2600" spc="-10" dirty="0">
                <a:solidFill>
                  <a:srgbClr val="001F5F"/>
                </a:solidFill>
                <a:latin typeface="Calibri"/>
                <a:cs typeface="Calibri"/>
              </a:rPr>
              <a:t>Deployment</a:t>
            </a:r>
            <a:r>
              <a:rPr sz="2600" spc="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Calibri"/>
                <a:cs typeface="Calibri"/>
              </a:rPr>
              <a:t>Models</a:t>
            </a:r>
            <a:endParaRPr sz="26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310"/>
              </a:spcBef>
              <a:buFont typeface="Wingdings"/>
              <a:buChar char=""/>
              <a:tabLst>
                <a:tab pos="756920" algn="l"/>
              </a:tabLst>
            </a:pPr>
            <a:r>
              <a:rPr sz="2600" spc="-5" dirty="0">
                <a:solidFill>
                  <a:srgbClr val="001F5F"/>
                </a:solidFill>
                <a:latin typeface="Calibri"/>
                <a:cs typeface="Calibri"/>
              </a:rPr>
              <a:t>Delivery</a:t>
            </a:r>
            <a:r>
              <a:rPr sz="26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001F5F"/>
                </a:solidFill>
                <a:latin typeface="Calibri"/>
                <a:cs typeface="Calibri"/>
              </a:rPr>
              <a:t>Models</a:t>
            </a:r>
            <a:endParaRPr sz="26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345"/>
              </a:spcBef>
              <a:buFont typeface="Wingdings"/>
              <a:buChar char=""/>
              <a:tabLst>
                <a:tab pos="357505" algn="l"/>
              </a:tabLst>
            </a:pPr>
            <a:r>
              <a:rPr sz="3000" spc="-10" dirty="0">
                <a:solidFill>
                  <a:srgbClr val="001F5F"/>
                </a:solidFill>
                <a:latin typeface="Calibri"/>
                <a:cs typeface="Calibri"/>
              </a:rPr>
              <a:t>Architectural</a:t>
            </a:r>
            <a:r>
              <a:rPr sz="3000" spc="-8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alibri"/>
                <a:cs typeface="Calibri"/>
              </a:rPr>
              <a:t>Design</a:t>
            </a:r>
            <a:r>
              <a:rPr sz="30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Calibri"/>
                <a:cs typeface="Calibri"/>
              </a:rPr>
              <a:t>Challenges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3172" y="662177"/>
            <a:ext cx="4024629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u="none" spc="-20" dirty="0">
                <a:solidFill>
                  <a:srgbClr val="000000"/>
                </a:solidFill>
                <a:latin typeface="Calibri"/>
                <a:cs typeface="Calibri"/>
              </a:rPr>
              <a:t>Sc</a:t>
            </a:r>
            <a:r>
              <a:rPr sz="4000" u="none" spc="-30" dirty="0">
                <a:solidFill>
                  <a:srgbClr val="000000"/>
                </a:solidFill>
                <a:latin typeface="Calibri"/>
                <a:cs typeface="Calibri"/>
              </a:rPr>
              <a:t>e</a:t>
            </a:r>
            <a:r>
              <a:rPr sz="4000" u="none" spc="-15" dirty="0">
                <a:solidFill>
                  <a:srgbClr val="000000"/>
                </a:solidFill>
                <a:latin typeface="Calibri"/>
                <a:cs typeface="Calibri"/>
              </a:rPr>
              <a:t>n</a:t>
            </a:r>
            <a:r>
              <a:rPr sz="4000" u="none" spc="-25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4000" u="none" spc="-35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4000" u="none" spc="-30" dirty="0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sz="4000" u="none" spc="-25" dirty="0">
                <a:solidFill>
                  <a:srgbClr val="000000"/>
                </a:solidFill>
                <a:latin typeface="Calibri"/>
                <a:cs typeface="Calibri"/>
              </a:rPr>
              <a:t>o</a:t>
            </a:r>
            <a:r>
              <a:rPr sz="4000" u="none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sz="4000" u="none" spc="-1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u="none" spc="-130" dirty="0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sz="4000" u="none" dirty="0">
                <a:solidFill>
                  <a:srgbClr val="000000"/>
                </a:solidFill>
                <a:latin typeface="Calibri"/>
                <a:cs typeface="Calibri"/>
              </a:rPr>
              <a:t>n</a:t>
            </a:r>
            <a:r>
              <a:rPr sz="4000" u="none" spc="-2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u="none" spc="-170" dirty="0">
                <a:solidFill>
                  <a:srgbClr val="000000"/>
                </a:solidFill>
                <a:latin typeface="Calibri"/>
                <a:cs typeface="Calibri"/>
              </a:rPr>
              <a:t>C</a:t>
            </a:r>
            <a:r>
              <a:rPr sz="4000" u="none" spc="-175" dirty="0">
                <a:solidFill>
                  <a:srgbClr val="000000"/>
                </a:solidFill>
                <a:latin typeface="Calibri"/>
                <a:cs typeface="Calibri"/>
              </a:rPr>
              <a:t>l</a:t>
            </a:r>
            <a:r>
              <a:rPr sz="4000" u="none" spc="-170" dirty="0">
                <a:solidFill>
                  <a:srgbClr val="000000"/>
                </a:solidFill>
                <a:latin typeface="Calibri"/>
                <a:cs typeface="Calibri"/>
              </a:rPr>
              <a:t>o</a:t>
            </a:r>
            <a:r>
              <a:rPr sz="4000" u="none" spc="-160" dirty="0">
                <a:solidFill>
                  <a:srgbClr val="000000"/>
                </a:solidFill>
                <a:latin typeface="Calibri"/>
                <a:cs typeface="Calibri"/>
              </a:rPr>
              <a:t>ud</a:t>
            </a:r>
            <a:r>
              <a:rPr sz="4000" u="none" spc="135" dirty="0">
                <a:solidFill>
                  <a:srgbClr val="000000"/>
                </a:solidFill>
                <a:latin typeface="Calibri"/>
                <a:cs typeface="Calibri"/>
              </a:rPr>
              <a:t>:</a:t>
            </a:r>
            <a:r>
              <a:rPr sz="4000" u="none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4682" y="1423162"/>
            <a:ext cx="10646410" cy="2313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685" marR="5080" indent="-515620">
              <a:lnSpc>
                <a:spcPct val="100000"/>
              </a:lnSpc>
              <a:spcBef>
                <a:spcPts val="105"/>
              </a:spcBef>
              <a:buClr>
                <a:srgbClr val="4F81BB"/>
              </a:buClr>
              <a:buSzPct val="83928"/>
              <a:buAutoNum type="arabicPeriod"/>
              <a:tabLst>
                <a:tab pos="527685" algn="l"/>
                <a:tab pos="528320" algn="l"/>
                <a:tab pos="8268334" algn="l"/>
              </a:tabLst>
            </a:pPr>
            <a:r>
              <a:rPr sz="2800" spc="-114" dirty="0">
                <a:latin typeface="Times New Roman"/>
                <a:cs typeface="Times New Roman"/>
              </a:rPr>
              <a:t>C</a:t>
            </a:r>
            <a:r>
              <a:rPr sz="2800" spc="-110" dirty="0">
                <a:latin typeface="Times New Roman"/>
                <a:cs typeface="Times New Roman"/>
              </a:rPr>
              <a:t>lo</a:t>
            </a:r>
            <a:r>
              <a:rPr sz="2800" spc="-130" dirty="0">
                <a:latin typeface="Times New Roman"/>
                <a:cs typeface="Times New Roman"/>
              </a:rPr>
              <a:t>u</a:t>
            </a:r>
            <a:r>
              <a:rPr sz="2800" dirty="0">
                <a:latin typeface="Times New Roman"/>
                <a:cs typeface="Times New Roman"/>
              </a:rPr>
              <a:t>d</a:t>
            </a:r>
            <a:r>
              <a:rPr sz="2800" spc="-145" dirty="0">
                <a:latin typeface="Times New Roman"/>
                <a:cs typeface="Times New Roman"/>
              </a:rPr>
              <a:t> </a:t>
            </a:r>
            <a:r>
              <a:rPr sz="2800" spc="-120" dirty="0">
                <a:latin typeface="Times New Roman"/>
                <a:cs typeface="Times New Roman"/>
              </a:rPr>
              <a:t>c</a:t>
            </a:r>
            <a:r>
              <a:rPr sz="2800" spc="-135" dirty="0">
                <a:latin typeface="Times New Roman"/>
                <a:cs typeface="Times New Roman"/>
              </a:rPr>
              <a:t>o</a:t>
            </a:r>
            <a:r>
              <a:rPr sz="2800" spc="-110" dirty="0">
                <a:latin typeface="Times New Roman"/>
                <a:cs typeface="Times New Roman"/>
              </a:rPr>
              <a:t>n</a:t>
            </a:r>
            <a:r>
              <a:rPr sz="2800" spc="-135" dirty="0">
                <a:latin typeface="Times New Roman"/>
                <a:cs typeface="Times New Roman"/>
              </a:rPr>
              <a:t>s</a:t>
            </a:r>
            <a:r>
              <a:rPr sz="2800" spc="-110" dirty="0">
                <a:latin typeface="Times New Roman"/>
                <a:cs typeface="Times New Roman"/>
              </a:rPr>
              <a:t>u</a:t>
            </a:r>
            <a:r>
              <a:rPr sz="2800" spc="-165" dirty="0">
                <a:latin typeface="Times New Roman"/>
                <a:cs typeface="Times New Roman"/>
              </a:rPr>
              <a:t>m</a:t>
            </a:r>
            <a:r>
              <a:rPr sz="2800" spc="-12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r</a:t>
            </a:r>
            <a:r>
              <a:rPr sz="2800" spc="-130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int</a:t>
            </a:r>
            <a:r>
              <a:rPr sz="2800" spc="-95" dirty="0">
                <a:latin typeface="Times New Roman"/>
                <a:cs typeface="Times New Roman"/>
              </a:rPr>
              <a:t>e</a:t>
            </a:r>
            <a:r>
              <a:rPr sz="2800" spc="-100" dirty="0">
                <a:latin typeface="Times New Roman"/>
                <a:cs typeface="Times New Roman"/>
              </a:rPr>
              <a:t>r</a:t>
            </a:r>
            <a:r>
              <a:rPr sz="2800" spc="-95" dirty="0">
                <a:latin typeface="Times New Roman"/>
                <a:cs typeface="Times New Roman"/>
              </a:rPr>
              <a:t>a</a:t>
            </a:r>
            <a:r>
              <a:rPr sz="2800" spc="-114" dirty="0">
                <a:latin typeface="Times New Roman"/>
                <a:cs typeface="Times New Roman"/>
              </a:rPr>
              <a:t>c</a:t>
            </a:r>
            <a:r>
              <a:rPr sz="2800" spc="-8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s</a:t>
            </a:r>
            <a:r>
              <a:rPr sz="2800" spc="-125" dirty="0">
                <a:latin typeface="Times New Roman"/>
                <a:cs typeface="Times New Roman"/>
              </a:rPr>
              <a:t> </a:t>
            </a:r>
            <a:r>
              <a:rPr sz="2800" spc="-100" dirty="0">
                <a:latin typeface="Times New Roman"/>
                <a:cs typeface="Times New Roman"/>
              </a:rPr>
              <a:t>w</a:t>
            </a:r>
            <a:r>
              <a:rPr sz="2800" spc="-110" dirty="0">
                <a:latin typeface="Times New Roman"/>
                <a:cs typeface="Times New Roman"/>
              </a:rPr>
              <a:t>it</a:t>
            </a:r>
            <a:r>
              <a:rPr sz="2800" dirty="0">
                <a:latin typeface="Times New Roman"/>
                <a:cs typeface="Times New Roman"/>
              </a:rPr>
              <a:t>h</a:t>
            </a:r>
            <a:r>
              <a:rPr sz="2800" spc="-13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t</a:t>
            </a:r>
            <a:r>
              <a:rPr sz="2800" spc="-60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e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spc="-145" dirty="0">
                <a:latin typeface="Times New Roman"/>
                <a:cs typeface="Times New Roman"/>
              </a:rPr>
              <a:t>c</a:t>
            </a:r>
            <a:r>
              <a:rPr sz="2800" spc="-135" dirty="0">
                <a:latin typeface="Times New Roman"/>
                <a:cs typeface="Times New Roman"/>
              </a:rPr>
              <a:t>l</a:t>
            </a:r>
            <a:r>
              <a:rPr sz="2800" spc="-110" dirty="0">
                <a:latin typeface="Times New Roman"/>
                <a:cs typeface="Times New Roman"/>
              </a:rPr>
              <a:t>o</a:t>
            </a:r>
            <a:r>
              <a:rPr sz="2800" spc="-130" dirty="0">
                <a:latin typeface="Times New Roman"/>
                <a:cs typeface="Times New Roman"/>
              </a:rPr>
              <a:t>u</a:t>
            </a:r>
            <a:r>
              <a:rPr sz="2800" dirty="0">
                <a:latin typeface="Times New Roman"/>
                <a:cs typeface="Times New Roman"/>
              </a:rPr>
              <a:t>d</a:t>
            </a:r>
            <a:r>
              <a:rPr sz="2800" spc="-14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b</a:t>
            </a:r>
            <a:r>
              <a:rPr sz="2800" spc="-100" dirty="0">
                <a:latin typeface="Times New Roman"/>
                <a:cs typeface="Times New Roman"/>
              </a:rPr>
              <a:t>r</a:t>
            </a:r>
            <a:r>
              <a:rPr sz="2800" spc="-85" dirty="0">
                <a:latin typeface="Times New Roman"/>
                <a:cs typeface="Times New Roman"/>
              </a:rPr>
              <a:t>ok</a:t>
            </a:r>
            <a:r>
              <a:rPr sz="2800" spc="-120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r</a:t>
            </a:r>
            <a:r>
              <a:rPr sz="2800" spc="-120" dirty="0">
                <a:latin typeface="Times New Roman"/>
                <a:cs typeface="Times New Roman"/>
              </a:rPr>
              <a:t> </a:t>
            </a:r>
            <a:r>
              <a:rPr sz="2800" spc="-110" dirty="0">
                <a:latin typeface="Times New Roman"/>
                <a:cs typeface="Times New Roman"/>
              </a:rPr>
              <a:t>in</a:t>
            </a:r>
            <a:r>
              <a:rPr sz="2800" spc="-135" dirty="0">
                <a:latin typeface="Times New Roman"/>
                <a:cs typeface="Times New Roman"/>
              </a:rPr>
              <a:t>st</a:t>
            </a:r>
            <a:r>
              <a:rPr sz="2800" spc="-120" dirty="0">
                <a:latin typeface="Times New Roman"/>
                <a:cs typeface="Times New Roman"/>
              </a:rPr>
              <a:t>e</a:t>
            </a:r>
            <a:r>
              <a:rPr sz="2800" spc="-145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d</a:t>
            </a:r>
            <a:r>
              <a:rPr sz="2800" spc="-135" dirty="0">
                <a:latin typeface="Times New Roman"/>
                <a:cs typeface="Times New Roman"/>
              </a:rPr>
              <a:t> </a:t>
            </a:r>
            <a:r>
              <a:rPr sz="2800" spc="-160" dirty="0">
                <a:latin typeface="Times New Roman"/>
                <a:cs typeface="Times New Roman"/>
              </a:rPr>
              <a:t>o</a:t>
            </a:r>
            <a:r>
              <a:rPr sz="2800" dirty="0">
                <a:latin typeface="Times New Roman"/>
                <a:cs typeface="Times New Roman"/>
              </a:rPr>
              <a:t>f	</a:t>
            </a:r>
            <a:r>
              <a:rPr sz="2800" spc="-120" dirty="0">
                <a:latin typeface="Times New Roman"/>
                <a:cs typeface="Times New Roman"/>
              </a:rPr>
              <a:t>c</a:t>
            </a:r>
            <a:r>
              <a:rPr sz="2800" spc="-110" dirty="0">
                <a:latin typeface="Times New Roman"/>
                <a:cs typeface="Times New Roman"/>
              </a:rPr>
              <a:t>o</a:t>
            </a:r>
            <a:r>
              <a:rPr sz="2800" spc="-135" dirty="0">
                <a:latin typeface="Times New Roman"/>
                <a:cs typeface="Times New Roman"/>
              </a:rPr>
              <a:t>n</a:t>
            </a:r>
            <a:r>
              <a:rPr sz="2800" spc="-110" dirty="0">
                <a:latin typeface="Times New Roman"/>
                <a:cs typeface="Times New Roman"/>
              </a:rPr>
              <a:t>t</a:t>
            </a:r>
            <a:r>
              <a:rPr sz="2800" spc="-120" dirty="0">
                <a:latin typeface="Times New Roman"/>
                <a:cs typeface="Times New Roman"/>
              </a:rPr>
              <a:t>a</a:t>
            </a:r>
            <a:r>
              <a:rPr sz="2800" spc="-145" dirty="0">
                <a:latin typeface="Times New Roman"/>
                <a:cs typeface="Times New Roman"/>
              </a:rPr>
              <a:t>c</a:t>
            </a:r>
            <a:r>
              <a:rPr sz="2800" spc="-110" dirty="0">
                <a:latin typeface="Times New Roman"/>
                <a:cs typeface="Times New Roman"/>
              </a:rPr>
              <a:t>ti</a:t>
            </a:r>
            <a:r>
              <a:rPr sz="2800" spc="-13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g</a:t>
            </a:r>
            <a:r>
              <a:rPr sz="2800" spc="-1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240" dirty="0">
                <a:latin typeface="Times New Roman"/>
                <a:cs typeface="Times New Roman"/>
              </a:rPr>
              <a:t> </a:t>
            </a:r>
            <a:r>
              <a:rPr sz="2800" spc="-120" dirty="0">
                <a:latin typeface="Times New Roman"/>
                <a:cs typeface="Times New Roman"/>
              </a:rPr>
              <a:t>c</a:t>
            </a:r>
            <a:r>
              <a:rPr sz="2800" spc="-135" dirty="0">
                <a:latin typeface="Times New Roman"/>
                <a:cs typeface="Times New Roman"/>
              </a:rPr>
              <a:t>l</a:t>
            </a:r>
            <a:r>
              <a:rPr sz="2800" spc="-110" dirty="0">
                <a:latin typeface="Times New Roman"/>
                <a:cs typeface="Times New Roman"/>
              </a:rPr>
              <a:t>o</a:t>
            </a:r>
            <a:r>
              <a:rPr sz="2800" spc="-135" dirty="0">
                <a:latin typeface="Times New Roman"/>
                <a:cs typeface="Times New Roman"/>
              </a:rPr>
              <a:t>u</a:t>
            </a:r>
            <a:r>
              <a:rPr sz="2800" dirty="0">
                <a:latin typeface="Times New Roman"/>
                <a:cs typeface="Times New Roman"/>
              </a:rPr>
              <a:t>d  </a:t>
            </a:r>
            <a:r>
              <a:rPr sz="2800" spc="-85" dirty="0">
                <a:latin typeface="Times New Roman"/>
                <a:cs typeface="Times New Roman"/>
              </a:rPr>
              <a:t>provider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directly.</a:t>
            </a:r>
            <a:endParaRPr sz="2800">
              <a:latin typeface="Times New Roman"/>
              <a:cs typeface="Times New Roman"/>
            </a:endParaRPr>
          </a:p>
          <a:p>
            <a:pPr marL="527685" marR="239395" indent="-515620">
              <a:lnSpc>
                <a:spcPct val="100000"/>
              </a:lnSpc>
              <a:spcBef>
                <a:spcPts val="605"/>
              </a:spcBef>
              <a:buClr>
                <a:srgbClr val="4F81BB"/>
              </a:buClr>
              <a:buSzPct val="83928"/>
              <a:buAutoNum type="arabicPeriod"/>
              <a:tabLst>
                <a:tab pos="527685" algn="l"/>
                <a:tab pos="528320" algn="l"/>
              </a:tabLst>
            </a:pPr>
            <a:r>
              <a:rPr sz="2800" spc="-85" dirty="0">
                <a:latin typeface="Times New Roman"/>
                <a:cs typeface="Times New Roman"/>
              </a:rPr>
              <a:t>The</a:t>
            </a:r>
            <a:r>
              <a:rPr sz="2800" spc="-240" dirty="0">
                <a:latin typeface="Times New Roman"/>
                <a:cs typeface="Times New Roman"/>
              </a:rPr>
              <a:t> </a:t>
            </a:r>
            <a:r>
              <a:rPr sz="2800" spc="-105" dirty="0">
                <a:latin typeface="Times New Roman"/>
                <a:cs typeface="Times New Roman"/>
              </a:rPr>
              <a:t>cloud</a:t>
            </a:r>
            <a:r>
              <a:rPr sz="2800" spc="-229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Times New Roman"/>
                <a:cs typeface="Times New Roman"/>
              </a:rPr>
              <a:t>broker</a:t>
            </a:r>
            <a:r>
              <a:rPr sz="2800" spc="-170" dirty="0">
                <a:latin typeface="Times New Roman"/>
                <a:cs typeface="Times New Roman"/>
              </a:rPr>
              <a:t> </a:t>
            </a:r>
            <a:r>
              <a:rPr sz="2800" spc="-165" dirty="0">
                <a:latin typeface="Times New Roman"/>
                <a:cs typeface="Times New Roman"/>
              </a:rPr>
              <a:t>may</a:t>
            </a:r>
            <a:r>
              <a:rPr sz="2800" spc="-400" dirty="0">
                <a:latin typeface="Times New Roman"/>
                <a:cs typeface="Times New Roman"/>
              </a:rPr>
              <a:t> </a:t>
            </a:r>
            <a:r>
              <a:rPr sz="2800" spc="-80" dirty="0">
                <a:latin typeface="Times New Roman"/>
                <a:cs typeface="Times New Roman"/>
              </a:rPr>
              <a:t>create</a:t>
            </a:r>
            <a:r>
              <a:rPr sz="2800" spc="-1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360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new</a:t>
            </a:r>
            <a:r>
              <a:rPr sz="2800" spc="-285" dirty="0">
                <a:latin typeface="Times New Roman"/>
                <a:cs typeface="Times New Roman"/>
              </a:rPr>
              <a:t> </a:t>
            </a:r>
            <a:r>
              <a:rPr sz="2800" spc="-100" dirty="0">
                <a:latin typeface="Times New Roman"/>
                <a:cs typeface="Times New Roman"/>
              </a:rPr>
              <a:t>service</a:t>
            </a:r>
            <a:r>
              <a:rPr sz="2800" spc="-240" dirty="0">
                <a:latin typeface="Times New Roman"/>
                <a:cs typeface="Times New Roman"/>
              </a:rPr>
              <a:t> </a:t>
            </a:r>
            <a:r>
              <a:rPr sz="2800" spc="-120" dirty="0">
                <a:latin typeface="Times New Roman"/>
                <a:cs typeface="Times New Roman"/>
              </a:rPr>
              <a:t>(mash</a:t>
            </a:r>
            <a:r>
              <a:rPr sz="2800" spc="-275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up)</a:t>
            </a:r>
            <a:r>
              <a:rPr sz="2800" spc="-215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by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135" dirty="0">
                <a:latin typeface="Times New Roman"/>
                <a:cs typeface="Times New Roman"/>
              </a:rPr>
              <a:t>combining</a:t>
            </a:r>
            <a:r>
              <a:rPr sz="2800" spc="-305" dirty="0">
                <a:latin typeface="Times New Roman"/>
                <a:cs typeface="Times New Roman"/>
              </a:rPr>
              <a:t> </a:t>
            </a:r>
            <a:r>
              <a:rPr sz="2800" spc="-100" dirty="0">
                <a:latin typeface="Times New Roman"/>
                <a:cs typeface="Times New Roman"/>
              </a:rPr>
              <a:t>multiple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100" dirty="0">
                <a:latin typeface="Times New Roman"/>
                <a:cs typeface="Times New Roman"/>
              </a:rPr>
              <a:t>services</a:t>
            </a:r>
            <a:r>
              <a:rPr sz="2800" spc="-34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or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by</a:t>
            </a:r>
            <a:r>
              <a:rPr sz="2800" spc="-425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enhancing</a:t>
            </a:r>
            <a:r>
              <a:rPr sz="2800" spc="-370" dirty="0">
                <a:latin typeface="Times New Roman"/>
                <a:cs typeface="Times New Roman"/>
              </a:rPr>
              <a:t> </a:t>
            </a:r>
            <a:r>
              <a:rPr sz="2800" spc="-85" dirty="0">
                <a:latin typeface="Times New Roman"/>
                <a:cs typeface="Times New Roman"/>
              </a:rPr>
              <a:t>an</a:t>
            </a:r>
            <a:r>
              <a:rPr sz="2800" spc="-325" dirty="0">
                <a:latin typeface="Times New Roman"/>
                <a:cs typeface="Times New Roman"/>
              </a:rPr>
              <a:t> </a:t>
            </a:r>
            <a:r>
              <a:rPr sz="2800" spc="-105" dirty="0">
                <a:latin typeface="Times New Roman"/>
                <a:cs typeface="Times New Roman"/>
              </a:rPr>
              <a:t>existing</a:t>
            </a:r>
            <a:r>
              <a:rPr sz="2800" spc="275" dirty="0">
                <a:latin typeface="Times New Roman"/>
                <a:cs typeface="Times New Roman"/>
              </a:rPr>
              <a:t> </a:t>
            </a:r>
            <a:r>
              <a:rPr sz="2800" spc="-80" dirty="0">
                <a:latin typeface="Times New Roman"/>
                <a:cs typeface="Times New Roman"/>
              </a:rPr>
              <a:t>service.</a:t>
            </a:r>
            <a:endParaRPr sz="28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600"/>
              </a:spcBef>
              <a:buClr>
                <a:srgbClr val="4F81BB"/>
              </a:buClr>
              <a:buSzPct val="83928"/>
              <a:buAutoNum type="arabicPeriod"/>
              <a:tabLst>
                <a:tab pos="527685" algn="l"/>
                <a:tab pos="528320" algn="l"/>
              </a:tabLst>
            </a:pPr>
            <a:r>
              <a:rPr sz="2800" spc="-114" dirty="0">
                <a:latin typeface="Times New Roman"/>
                <a:cs typeface="Times New Roman"/>
              </a:rPr>
              <a:t>Actual</a:t>
            </a:r>
            <a:r>
              <a:rPr sz="2800" spc="-385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cloud</a:t>
            </a:r>
            <a:r>
              <a:rPr sz="2800" spc="-300" dirty="0">
                <a:latin typeface="Times New Roman"/>
                <a:cs typeface="Times New Roman"/>
              </a:rPr>
              <a:t> </a:t>
            </a:r>
            <a:r>
              <a:rPr sz="2800" spc="-100" dirty="0">
                <a:latin typeface="Times New Roman"/>
                <a:cs typeface="Times New Roman"/>
              </a:rPr>
              <a:t>providers</a:t>
            </a:r>
            <a:r>
              <a:rPr sz="2800" spc="-229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are</a:t>
            </a:r>
            <a:r>
              <a:rPr sz="2800" spc="-215" dirty="0">
                <a:latin typeface="Times New Roman"/>
                <a:cs typeface="Times New Roman"/>
              </a:rPr>
              <a:t> </a:t>
            </a:r>
            <a:r>
              <a:rPr sz="2800" spc="-130" dirty="0">
                <a:latin typeface="Times New Roman"/>
                <a:cs typeface="Times New Roman"/>
              </a:rPr>
              <a:t>invisible</a:t>
            </a:r>
            <a:r>
              <a:rPr sz="2800" spc="-40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the</a:t>
            </a:r>
            <a:r>
              <a:rPr sz="2800" spc="-215" dirty="0">
                <a:latin typeface="Times New Roman"/>
                <a:cs typeface="Times New Roman"/>
              </a:rPr>
              <a:t> </a:t>
            </a:r>
            <a:r>
              <a:rPr sz="2800" spc="-90" dirty="0">
                <a:latin typeface="Times New Roman"/>
                <a:cs typeface="Times New Roman"/>
              </a:rPr>
              <a:t>cloud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125" dirty="0">
                <a:latin typeface="Times New Roman"/>
                <a:cs typeface="Times New Roman"/>
              </a:rPr>
              <a:t>consumer.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7207" y="3755135"/>
            <a:ext cx="6946392" cy="23225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544561" y="6147815"/>
            <a:ext cx="4149090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spc="-155" dirty="0">
                <a:latin typeface="Times New Roman"/>
                <a:cs typeface="Times New Roman"/>
              </a:rPr>
              <a:t>N</a:t>
            </a:r>
            <a:r>
              <a:rPr sz="1800" spc="-145" dirty="0">
                <a:latin typeface="Times New Roman"/>
                <a:cs typeface="Times New Roman"/>
              </a:rPr>
              <a:t>IS</a:t>
            </a:r>
            <a:r>
              <a:rPr sz="1800" dirty="0">
                <a:latin typeface="Times New Roman"/>
                <a:cs typeface="Times New Roman"/>
              </a:rPr>
              <a:t>T</a:t>
            </a:r>
            <a:r>
              <a:rPr sz="1800" spc="-325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C</a:t>
            </a:r>
            <a:r>
              <a:rPr sz="1800" spc="-95" dirty="0">
                <a:latin typeface="Times New Roman"/>
                <a:cs typeface="Times New Roman"/>
              </a:rPr>
              <a:t>l</a:t>
            </a:r>
            <a:r>
              <a:rPr sz="1800" spc="-85" dirty="0">
                <a:latin typeface="Times New Roman"/>
                <a:cs typeface="Times New Roman"/>
              </a:rPr>
              <a:t>ou</a:t>
            </a:r>
            <a:r>
              <a:rPr sz="1800" dirty="0">
                <a:latin typeface="Times New Roman"/>
                <a:cs typeface="Times New Roman"/>
              </a:rPr>
              <a:t>d</a:t>
            </a:r>
            <a:r>
              <a:rPr sz="1800" spc="-155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C</a:t>
            </a:r>
            <a:r>
              <a:rPr sz="1800" spc="-85" dirty="0">
                <a:latin typeface="Times New Roman"/>
                <a:cs typeface="Times New Roman"/>
              </a:rPr>
              <a:t>o</a:t>
            </a:r>
            <a:r>
              <a:rPr sz="1800" spc="-130" dirty="0">
                <a:latin typeface="Times New Roman"/>
                <a:cs typeface="Times New Roman"/>
              </a:rPr>
              <a:t>m</a:t>
            </a:r>
            <a:r>
              <a:rPr sz="1800" spc="-85" dirty="0">
                <a:latin typeface="Times New Roman"/>
                <a:cs typeface="Times New Roman"/>
              </a:rPr>
              <a:t>pu</a:t>
            </a:r>
            <a:r>
              <a:rPr sz="1800" spc="-95" dirty="0">
                <a:latin typeface="Times New Roman"/>
                <a:cs typeface="Times New Roman"/>
              </a:rPr>
              <a:t>ti</a:t>
            </a:r>
            <a:r>
              <a:rPr sz="1800" spc="-85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g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R</a:t>
            </a:r>
            <a:r>
              <a:rPr sz="1800" spc="-105" dirty="0">
                <a:latin typeface="Times New Roman"/>
                <a:cs typeface="Times New Roman"/>
              </a:rPr>
              <a:t>e</a:t>
            </a:r>
            <a:r>
              <a:rPr sz="1800" spc="-120" dirty="0">
                <a:latin typeface="Times New Roman"/>
                <a:cs typeface="Times New Roman"/>
              </a:rPr>
              <a:t>f</a:t>
            </a:r>
            <a:r>
              <a:rPr sz="1800" spc="-105" dirty="0">
                <a:latin typeface="Times New Roman"/>
                <a:cs typeface="Times New Roman"/>
              </a:rPr>
              <a:t>e</a:t>
            </a:r>
            <a:r>
              <a:rPr sz="1800" spc="-100" dirty="0">
                <a:latin typeface="Times New Roman"/>
                <a:cs typeface="Times New Roman"/>
              </a:rPr>
              <a:t>r</a:t>
            </a:r>
            <a:r>
              <a:rPr sz="1800" spc="-105" dirty="0">
                <a:latin typeface="Times New Roman"/>
                <a:cs typeface="Times New Roman"/>
              </a:rPr>
              <a:t>e</a:t>
            </a:r>
            <a:r>
              <a:rPr sz="1800" spc="-85" dirty="0">
                <a:latin typeface="Times New Roman"/>
                <a:cs typeface="Times New Roman"/>
              </a:rPr>
              <a:t>n</a:t>
            </a:r>
            <a:r>
              <a:rPr sz="1800" spc="-80" dirty="0">
                <a:latin typeface="Times New Roman"/>
                <a:cs typeface="Times New Roman"/>
              </a:rPr>
              <a:t>c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-114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A</a:t>
            </a:r>
            <a:r>
              <a:rPr sz="1800" spc="-75" dirty="0">
                <a:latin typeface="Times New Roman"/>
                <a:cs typeface="Times New Roman"/>
              </a:rPr>
              <a:t>r</a:t>
            </a:r>
            <a:r>
              <a:rPr sz="1800" spc="-80" dirty="0">
                <a:latin typeface="Times New Roman"/>
                <a:cs typeface="Times New Roman"/>
              </a:rPr>
              <a:t>c</a:t>
            </a:r>
            <a:r>
              <a:rPr sz="1800" spc="-60" dirty="0">
                <a:latin typeface="Times New Roman"/>
                <a:cs typeface="Times New Roman"/>
              </a:rPr>
              <a:t>h</a:t>
            </a:r>
            <a:r>
              <a:rPr sz="1800" spc="-70" dirty="0">
                <a:latin typeface="Times New Roman"/>
                <a:cs typeface="Times New Roman"/>
              </a:rPr>
              <a:t>it</a:t>
            </a:r>
            <a:r>
              <a:rPr sz="1800" spc="-80" dirty="0">
                <a:latin typeface="Times New Roman"/>
                <a:cs typeface="Times New Roman"/>
              </a:rPr>
              <a:t>ec</a:t>
            </a:r>
            <a:r>
              <a:rPr sz="1800" spc="-70" dirty="0">
                <a:latin typeface="Times New Roman"/>
                <a:cs typeface="Times New Roman"/>
              </a:rPr>
              <a:t>t</a:t>
            </a:r>
            <a:r>
              <a:rPr sz="1800" spc="-60" dirty="0">
                <a:latin typeface="Times New Roman"/>
                <a:cs typeface="Times New Roman"/>
              </a:rPr>
              <a:t>u</a:t>
            </a:r>
            <a:r>
              <a:rPr sz="1800" spc="-75" dirty="0">
                <a:latin typeface="Times New Roman"/>
                <a:cs typeface="Times New Roman"/>
              </a:rPr>
              <a:t>r</a:t>
            </a:r>
            <a:r>
              <a:rPr sz="1800" dirty="0">
                <a:latin typeface="Times New Roman"/>
                <a:cs typeface="Times New Roman"/>
              </a:rPr>
              <a:t>e</a:t>
            </a:r>
            <a:endParaRPr sz="1800">
              <a:latin typeface="Times New Roman"/>
              <a:cs typeface="Times New Roman"/>
            </a:endParaRPr>
          </a:p>
          <a:p>
            <a:pPr marR="30480" algn="r">
              <a:lnSpc>
                <a:spcPct val="100000"/>
              </a:lnSpc>
              <a:spcBef>
                <a:spcPts val="142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U3.</a:t>
            </a:r>
            <a:r>
              <a:rPr sz="12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20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A5A68-0923-0FC7-F95A-1A1BBB9ECB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20</a:t>
            </a:fld>
            <a:endParaRPr spc="-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0395" y="429844"/>
            <a:ext cx="255968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u="none" spc="-125" dirty="0">
                <a:solidFill>
                  <a:srgbClr val="000000"/>
                </a:solidFill>
                <a:latin typeface="Calibri"/>
                <a:cs typeface="Calibri"/>
              </a:rPr>
              <a:t>Cl</a:t>
            </a:r>
            <a:r>
              <a:rPr sz="4000" b="1" u="none" spc="-110" dirty="0">
                <a:solidFill>
                  <a:srgbClr val="000000"/>
                </a:solidFill>
                <a:latin typeface="Calibri"/>
                <a:cs typeface="Calibri"/>
              </a:rPr>
              <a:t>ou</a:t>
            </a:r>
            <a:r>
              <a:rPr sz="4000" b="1" u="none" spc="5" dirty="0">
                <a:solidFill>
                  <a:srgbClr val="000000"/>
                </a:solidFill>
                <a:latin typeface="Calibri"/>
                <a:cs typeface="Calibri"/>
              </a:rPr>
              <a:t>d</a:t>
            </a:r>
            <a:r>
              <a:rPr sz="4000" b="1" u="none" spc="-3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1" u="none" spc="-180" dirty="0">
                <a:solidFill>
                  <a:srgbClr val="000000"/>
                </a:solidFill>
                <a:latin typeface="Calibri"/>
                <a:cs typeface="Calibri"/>
              </a:rPr>
              <a:t>Carr</a:t>
            </a:r>
            <a:r>
              <a:rPr sz="4000" b="1" u="none" spc="-175" dirty="0">
                <a:solidFill>
                  <a:srgbClr val="000000"/>
                </a:solidFill>
                <a:latin typeface="Calibri"/>
                <a:cs typeface="Calibri"/>
              </a:rPr>
              <a:t>ie</a:t>
            </a:r>
            <a:r>
              <a:rPr sz="4000" b="1" u="none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34581" y="5969914"/>
            <a:ext cx="39350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latin typeface="Times New Roman"/>
                <a:cs typeface="Times New Roman"/>
              </a:rPr>
              <a:t>N</a:t>
            </a:r>
            <a:r>
              <a:rPr sz="1800" spc="-145" dirty="0">
                <a:latin typeface="Times New Roman"/>
                <a:cs typeface="Times New Roman"/>
              </a:rPr>
              <a:t>I</a:t>
            </a:r>
            <a:r>
              <a:rPr sz="1800" spc="-140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T</a:t>
            </a:r>
            <a:r>
              <a:rPr sz="1800" spc="-330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C</a:t>
            </a:r>
            <a:r>
              <a:rPr sz="1800" spc="-95" dirty="0">
                <a:latin typeface="Times New Roman"/>
                <a:cs typeface="Times New Roman"/>
              </a:rPr>
              <a:t>l</a:t>
            </a:r>
            <a:r>
              <a:rPr sz="1800" spc="-85" dirty="0">
                <a:latin typeface="Times New Roman"/>
                <a:cs typeface="Times New Roman"/>
              </a:rPr>
              <a:t>ou</a:t>
            </a:r>
            <a:r>
              <a:rPr sz="1800" dirty="0">
                <a:latin typeface="Times New Roman"/>
                <a:cs typeface="Times New Roman"/>
              </a:rPr>
              <a:t>d</a:t>
            </a:r>
            <a:r>
              <a:rPr sz="1800" spc="-155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C</a:t>
            </a:r>
            <a:r>
              <a:rPr sz="1800" spc="-85" dirty="0">
                <a:latin typeface="Times New Roman"/>
                <a:cs typeface="Times New Roman"/>
              </a:rPr>
              <a:t>o</a:t>
            </a:r>
            <a:r>
              <a:rPr sz="1800" spc="-130" dirty="0">
                <a:latin typeface="Times New Roman"/>
                <a:cs typeface="Times New Roman"/>
              </a:rPr>
              <a:t>m</a:t>
            </a:r>
            <a:r>
              <a:rPr sz="1800" spc="-85" dirty="0">
                <a:latin typeface="Times New Roman"/>
                <a:cs typeface="Times New Roman"/>
              </a:rPr>
              <a:t>pu</a:t>
            </a:r>
            <a:r>
              <a:rPr sz="1800" spc="-95" dirty="0">
                <a:latin typeface="Times New Roman"/>
                <a:cs typeface="Times New Roman"/>
              </a:rPr>
              <a:t>ti</a:t>
            </a:r>
            <a:r>
              <a:rPr sz="1800" spc="-85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g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spc="-95" dirty="0">
                <a:latin typeface="Times New Roman"/>
                <a:cs typeface="Times New Roman"/>
              </a:rPr>
              <a:t>R</a:t>
            </a:r>
            <a:r>
              <a:rPr sz="1800" spc="-105" dirty="0">
                <a:latin typeface="Times New Roman"/>
                <a:cs typeface="Times New Roman"/>
              </a:rPr>
              <a:t>e</a:t>
            </a:r>
            <a:r>
              <a:rPr sz="1800" spc="-125" dirty="0">
                <a:latin typeface="Times New Roman"/>
                <a:cs typeface="Times New Roman"/>
              </a:rPr>
              <a:t>f</a:t>
            </a:r>
            <a:r>
              <a:rPr sz="1800" spc="-105" dirty="0">
                <a:latin typeface="Times New Roman"/>
                <a:cs typeface="Times New Roman"/>
              </a:rPr>
              <a:t>e</a:t>
            </a:r>
            <a:r>
              <a:rPr sz="1800" spc="-100" dirty="0">
                <a:latin typeface="Times New Roman"/>
                <a:cs typeface="Times New Roman"/>
              </a:rPr>
              <a:t>r</a:t>
            </a:r>
            <a:r>
              <a:rPr sz="1800" spc="-105" dirty="0">
                <a:latin typeface="Times New Roman"/>
                <a:cs typeface="Times New Roman"/>
              </a:rPr>
              <a:t>e</a:t>
            </a:r>
            <a:r>
              <a:rPr sz="1800" spc="-85" dirty="0">
                <a:latin typeface="Times New Roman"/>
                <a:cs typeface="Times New Roman"/>
              </a:rPr>
              <a:t>nc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-120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A</a:t>
            </a:r>
            <a:r>
              <a:rPr sz="1800" spc="-75" dirty="0">
                <a:latin typeface="Times New Roman"/>
                <a:cs typeface="Times New Roman"/>
              </a:rPr>
              <a:t>r</a:t>
            </a:r>
            <a:r>
              <a:rPr sz="1800" spc="-85" dirty="0">
                <a:latin typeface="Times New Roman"/>
                <a:cs typeface="Times New Roman"/>
              </a:rPr>
              <a:t>c</a:t>
            </a:r>
            <a:r>
              <a:rPr sz="1800" spc="-65" dirty="0">
                <a:latin typeface="Times New Roman"/>
                <a:cs typeface="Times New Roman"/>
              </a:rPr>
              <a:t>h</a:t>
            </a:r>
            <a:r>
              <a:rPr sz="1800" spc="-70" dirty="0">
                <a:latin typeface="Times New Roman"/>
                <a:cs typeface="Times New Roman"/>
              </a:rPr>
              <a:t>it</a:t>
            </a:r>
            <a:r>
              <a:rPr sz="1800" spc="-85" dirty="0">
                <a:latin typeface="Times New Roman"/>
                <a:cs typeface="Times New Roman"/>
              </a:rPr>
              <a:t>ec</a:t>
            </a:r>
            <a:r>
              <a:rPr sz="1800" spc="-70" dirty="0">
                <a:latin typeface="Times New Roman"/>
                <a:cs typeface="Times New Roman"/>
              </a:rPr>
              <a:t>t</a:t>
            </a:r>
            <a:r>
              <a:rPr sz="1800" spc="-65" dirty="0">
                <a:latin typeface="Times New Roman"/>
                <a:cs typeface="Times New Roman"/>
              </a:rPr>
              <a:t>u</a:t>
            </a:r>
            <a:r>
              <a:rPr sz="1800" spc="-75" dirty="0">
                <a:latin typeface="Times New Roman"/>
                <a:cs typeface="Times New Roman"/>
              </a:rPr>
              <a:t>r</a:t>
            </a:r>
            <a:r>
              <a:rPr sz="1800" dirty="0">
                <a:latin typeface="Times New Roman"/>
                <a:cs typeface="Times New Roman"/>
              </a:rPr>
              <a:t>e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582" y="1230198"/>
            <a:ext cx="487680" cy="3660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35202" y="1129106"/>
            <a:ext cx="1039876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77290" algn="l"/>
                <a:tab pos="2640330" algn="l"/>
                <a:tab pos="4021454" algn="l"/>
                <a:tab pos="5134610" algn="l"/>
                <a:tab pos="5688965" algn="l"/>
                <a:tab pos="7533640" algn="l"/>
                <a:tab pos="8994140" algn="l"/>
              </a:tabLst>
            </a:pPr>
            <a:r>
              <a:rPr sz="3000" b="1" spc="-130" dirty="0">
                <a:latin typeface="Times New Roman"/>
                <a:cs typeface="Times New Roman"/>
              </a:rPr>
              <a:t>C</a:t>
            </a:r>
            <a:r>
              <a:rPr sz="3000" b="1" spc="-114" dirty="0">
                <a:latin typeface="Times New Roman"/>
                <a:cs typeface="Times New Roman"/>
              </a:rPr>
              <a:t>l</a:t>
            </a:r>
            <a:r>
              <a:rPr sz="3000" b="1" spc="-110" dirty="0">
                <a:latin typeface="Times New Roman"/>
                <a:cs typeface="Times New Roman"/>
              </a:rPr>
              <a:t>ou</a:t>
            </a:r>
            <a:r>
              <a:rPr sz="3000" b="1" dirty="0">
                <a:latin typeface="Times New Roman"/>
                <a:cs typeface="Times New Roman"/>
              </a:rPr>
              <a:t>d	</a:t>
            </a:r>
            <a:r>
              <a:rPr sz="3000" b="1" spc="-85" dirty="0">
                <a:latin typeface="Times New Roman"/>
                <a:cs typeface="Times New Roman"/>
              </a:rPr>
              <a:t>c</a:t>
            </a:r>
            <a:r>
              <a:rPr sz="3000" b="1" spc="-40" dirty="0">
                <a:latin typeface="Times New Roman"/>
                <a:cs typeface="Times New Roman"/>
              </a:rPr>
              <a:t>a</a:t>
            </a:r>
            <a:r>
              <a:rPr sz="3000" b="1" spc="-60" dirty="0">
                <a:latin typeface="Times New Roman"/>
                <a:cs typeface="Times New Roman"/>
              </a:rPr>
              <a:t>r</a:t>
            </a:r>
            <a:r>
              <a:rPr sz="3000" b="1" spc="-85" dirty="0">
                <a:latin typeface="Times New Roman"/>
                <a:cs typeface="Times New Roman"/>
              </a:rPr>
              <a:t>r</a:t>
            </a:r>
            <a:r>
              <a:rPr sz="3000" b="1" spc="-45" dirty="0">
                <a:latin typeface="Times New Roman"/>
                <a:cs typeface="Times New Roman"/>
              </a:rPr>
              <a:t>i</a:t>
            </a:r>
            <a:r>
              <a:rPr sz="3000" b="1" spc="-60" dirty="0">
                <a:latin typeface="Times New Roman"/>
                <a:cs typeface="Times New Roman"/>
              </a:rPr>
              <a:t>e</a:t>
            </a:r>
            <a:r>
              <a:rPr sz="3000" b="1" spc="-85" dirty="0">
                <a:latin typeface="Times New Roman"/>
                <a:cs typeface="Times New Roman"/>
              </a:rPr>
              <a:t>r</a:t>
            </a:r>
            <a:r>
              <a:rPr sz="3000" b="1" dirty="0">
                <a:latin typeface="Times New Roman"/>
                <a:cs typeface="Times New Roman"/>
              </a:rPr>
              <a:t>s	</a:t>
            </a:r>
            <a:r>
              <a:rPr sz="3000" b="1" spc="-110" dirty="0">
                <a:latin typeface="Times New Roman"/>
                <a:cs typeface="Times New Roman"/>
              </a:rPr>
              <a:t>p</a:t>
            </a:r>
            <a:r>
              <a:rPr sz="3000" b="1" spc="-160" dirty="0">
                <a:latin typeface="Times New Roman"/>
                <a:cs typeface="Times New Roman"/>
              </a:rPr>
              <a:t>r</a:t>
            </a:r>
            <a:r>
              <a:rPr sz="3000" b="1" spc="-110" dirty="0">
                <a:latin typeface="Times New Roman"/>
                <a:cs typeface="Times New Roman"/>
              </a:rPr>
              <a:t>ov</a:t>
            </a:r>
            <a:r>
              <a:rPr sz="3000" b="1" spc="-114" dirty="0">
                <a:latin typeface="Times New Roman"/>
                <a:cs typeface="Times New Roman"/>
              </a:rPr>
              <a:t>i</a:t>
            </a:r>
            <a:r>
              <a:rPr sz="3000" b="1" spc="-110" dirty="0">
                <a:latin typeface="Times New Roman"/>
                <a:cs typeface="Times New Roman"/>
              </a:rPr>
              <a:t>d</a:t>
            </a:r>
            <a:r>
              <a:rPr sz="3000" b="1" dirty="0">
                <a:latin typeface="Times New Roman"/>
                <a:cs typeface="Times New Roman"/>
              </a:rPr>
              <a:t>e	</a:t>
            </a:r>
            <a:r>
              <a:rPr sz="3000" b="1" spc="-135" dirty="0">
                <a:latin typeface="Times New Roman"/>
                <a:cs typeface="Times New Roman"/>
              </a:rPr>
              <a:t>a</a:t>
            </a:r>
            <a:r>
              <a:rPr sz="3000" b="1" spc="-160" dirty="0">
                <a:latin typeface="Times New Roman"/>
                <a:cs typeface="Times New Roman"/>
              </a:rPr>
              <a:t>cc</a:t>
            </a:r>
            <a:r>
              <a:rPr sz="3000" b="1" spc="-180" dirty="0">
                <a:latin typeface="Times New Roman"/>
                <a:cs typeface="Times New Roman"/>
              </a:rPr>
              <a:t>e</a:t>
            </a:r>
            <a:r>
              <a:rPr sz="3000" b="1" spc="-160" dirty="0">
                <a:latin typeface="Times New Roman"/>
                <a:cs typeface="Times New Roman"/>
              </a:rPr>
              <a:t>s</a:t>
            </a:r>
            <a:r>
              <a:rPr sz="3000" b="1" dirty="0">
                <a:latin typeface="Times New Roman"/>
                <a:cs typeface="Times New Roman"/>
              </a:rPr>
              <a:t>s	</a:t>
            </a:r>
            <a:r>
              <a:rPr sz="3000" b="1" spc="-20" dirty="0">
                <a:latin typeface="Times New Roman"/>
                <a:cs typeface="Times New Roman"/>
              </a:rPr>
              <a:t>t</a:t>
            </a:r>
            <a:r>
              <a:rPr sz="3000" b="1" dirty="0">
                <a:latin typeface="Times New Roman"/>
                <a:cs typeface="Times New Roman"/>
              </a:rPr>
              <a:t>o	</a:t>
            </a:r>
            <a:r>
              <a:rPr sz="3000" b="1" spc="-135" dirty="0">
                <a:latin typeface="Times New Roman"/>
                <a:cs typeface="Times New Roman"/>
              </a:rPr>
              <a:t>c</a:t>
            </a:r>
            <a:r>
              <a:rPr sz="3000" b="1" spc="-110" dirty="0">
                <a:latin typeface="Times New Roman"/>
                <a:cs typeface="Times New Roman"/>
              </a:rPr>
              <a:t>on</a:t>
            </a:r>
            <a:r>
              <a:rPr sz="3000" b="1" spc="-114" dirty="0">
                <a:latin typeface="Times New Roman"/>
                <a:cs typeface="Times New Roman"/>
              </a:rPr>
              <a:t>s</a:t>
            </a:r>
            <a:r>
              <a:rPr sz="3000" b="1" spc="-85" dirty="0">
                <a:latin typeface="Times New Roman"/>
                <a:cs typeface="Times New Roman"/>
              </a:rPr>
              <a:t>u</a:t>
            </a:r>
            <a:r>
              <a:rPr sz="3000" b="1" spc="-155" dirty="0">
                <a:latin typeface="Times New Roman"/>
                <a:cs typeface="Times New Roman"/>
              </a:rPr>
              <a:t>m</a:t>
            </a:r>
            <a:r>
              <a:rPr sz="3000" b="1" spc="-110" dirty="0">
                <a:latin typeface="Times New Roman"/>
                <a:cs typeface="Times New Roman"/>
              </a:rPr>
              <a:t>e</a:t>
            </a:r>
            <a:r>
              <a:rPr sz="3000" b="1" spc="-135" dirty="0">
                <a:latin typeface="Times New Roman"/>
                <a:cs typeface="Times New Roman"/>
              </a:rPr>
              <a:t>r</a:t>
            </a:r>
            <a:r>
              <a:rPr sz="3000" b="1" dirty="0">
                <a:latin typeface="Times New Roman"/>
                <a:cs typeface="Times New Roman"/>
              </a:rPr>
              <a:t>s	</a:t>
            </a:r>
            <a:r>
              <a:rPr sz="3000" b="1" spc="-90" dirty="0">
                <a:latin typeface="Times New Roman"/>
                <a:cs typeface="Times New Roman"/>
              </a:rPr>
              <a:t>t</a:t>
            </a:r>
            <a:r>
              <a:rPr sz="3000" b="1" spc="-85" dirty="0">
                <a:latin typeface="Times New Roman"/>
                <a:cs typeface="Times New Roman"/>
              </a:rPr>
              <a:t>h</a:t>
            </a:r>
            <a:r>
              <a:rPr sz="3000" b="1" spc="-160" dirty="0">
                <a:latin typeface="Times New Roman"/>
                <a:cs typeface="Times New Roman"/>
              </a:rPr>
              <a:t>r</a:t>
            </a:r>
            <a:r>
              <a:rPr sz="3000" b="1" spc="-85" dirty="0">
                <a:latin typeface="Times New Roman"/>
                <a:cs typeface="Times New Roman"/>
              </a:rPr>
              <a:t>o</a:t>
            </a:r>
            <a:r>
              <a:rPr sz="3000" b="1" spc="-110" dirty="0">
                <a:latin typeface="Times New Roman"/>
                <a:cs typeface="Times New Roman"/>
              </a:rPr>
              <a:t>u</a:t>
            </a:r>
            <a:r>
              <a:rPr sz="3000" b="1" spc="-85" dirty="0">
                <a:latin typeface="Times New Roman"/>
                <a:cs typeface="Times New Roman"/>
              </a:rPr>
              <a:t>g</a:t>
            </a:r>
            <a:r>
              <a:rPr sz="3000" b="1" dirty="0">
                <a:latin typeface="Times New Roman"/>
                <a:cs typeface="Times New Roman"/>
              </a:rPr>
              <a:t>h	</a:t>
            </a:r>
            <a:r>
              <a:rPr sz="3000" b="1" spc="-60" dirty="0">
                <a:latin typeface="Times New Roman"/>
                <a:cs typeface="Times New Roman"/>
              </a:rPr>
              <a:t>n</a:t>
            </a:r>
            <a:r>
              <a:rPr sz="3000" b="1" spc="-85" dirty="0">
                <a:latin typeface="Times New Roman"/>
                <a:cs typeface="Times New Roman"/>
              </a:rPr>
              <a:t>e</a:t>
            </a:r>
            <a:r>
              <a:rPr sz="3000" b="1" spc="-65" dirty="0">
                <a:latin typeface="Times New Roman"/>
                <a:cs typeface="Times New Roman"/>
              </a:rPr>
              <a:t>t</a:t>
            </a:r>
            <a:r>
              <a:rPr sz="3000" b="1" spc="-35" dirty="0">
                <a:latin typeface="Times New Roman"/>
                <a:cs typeface="Times New Roman"/>
              </a:rPr>
              <a:t>w</a:t>
            </a:r>
            <a:r>
              <a:rPr sz="3000" b="1" spc="-60" dirty="0">
                <a:latin typeface="Times New Roman"/>
                <a:cs typeface="Times New Roman"/>
              </a:rPr>
              <a:t>o</a:t>
            </a:r>
            <a:r>
              <a:rPr sz="3000" b="1" spc="-85" dirty="0">
                <a:latin typeface="Times New Roman"/>
                <a:cs typeface="Times New Roman"/>
              </a:rPr>
              <a:t>rk</a:t>
            </a:r>
            <a:r>
              <a:rPr sz="3000" b="1" dirty="0">
                <a:latin typeface="Times New Roman"/>
                <a:cs typeface="Times New Roman"/>
              </a:rPr>
              <a:t>,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5202" y="1422272"/>
            <a:ext cx="66484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90" dirty="0">
                <a:latin typeface="Times New Roman"/>
                <a:cs typeface="Times New Roman"/>
              </a:rPr>
              <a:t>t</a:t>
            </a:r>
            <a:r>
              <a:rPr sz="3000" b="1" spc="-110" dirty="0">
                <a:latin typeface="Times New Roman"/>
                <a:cs typeface="Times New Roman"/>
              </a:rPr>
              <a:t>e</a:t>
            </a:r>
            <a:r>
              <a:rPr sz="3000" b="1" spc="-90" dirty="0">
                <a:latin typeface="Times New Roman"/>
                <a:cs typeface="Times New Roman"/>
              </a:rPr>
              <a:t>l</a:t>
            </a:r>
            <a:r>
              <a:rPr sz="3000" b="1" spc="-110" dirty="0">
                <a:latin typeface="Times New Roman"/>
                <a:cs typeface="Times New Roman"/>
              </a:rPr>
              <a:t>ec</a:t>
            </a:r>
            <a:r>
              <a:rPr sz="3000" b="1" spc="-85" dirty="0">
                <a:latin typeface="Times New Roman"/>
                <a:cs typeface="Times New Roman"/>
              </a:rPr>
              <a:t>o</a:t>
            </a:r>
            <a:r>
              <a:rPr sz="3000" b="1" spc="-145" dirty="0">
                <a:latin typeface="Times New Roman"/>
                <a:cs typeface="Times New Roman"/>
              </a:rPr>
              <a:t>mm</a:t>
            </a:r>
            <a:r>
              <a:rPr sz="3000" b="1" spc="-90" dirty="0">
                <a:latin typeface="Times New Roman"/>
                <a:cs typeface="Times New Roman"/>
              </a:rPr>
              <a:t>uni</a:t>
            </a:r>
            <a:r>
              <a:rPr sz="3000" b="1" spc="-110" dirty="0">
                <a:latin typeface="Times New Roman"/>
                <a:cs typeface="Times New Roman"/>
              </a:rPr>
              <a:t>c</a:t>
            </a:r>
            <a:r>
              <a:rPr sz="3000" b="1" spc="-85" dirty="0">
                <a:latin typeface="Times New Roman"/>
                <a:cs typeface="Times New Roman"/>
              </a:rPr>
              <a:t>a</a:t>
            </a:r>
            <a:r>
              <a:rPr sz="3000" b="1" spc="-90" dirty="0">
                <a:latin typeface="Times New Roman"/>
                <a:cs typeface="Times New Roman"/>
              </a:rPr>
              <a:t>ti</a:t>
            </a:r>
            <a:r>
              <a:rPr sz="3000" b="1" spc="-85" dirty="0">
                <a:latin typeface="Times New Roman"/>
                <a:cs typeface="Times New Roman"/>
              </a:rPr>
              <a:t>o</a:t>
            </a:r>
            <a:r>
              <a:rPr sz="3000" b="1" spc="-5" dirty="0">
                <a:latin typeface="Times New Roman"/>
                <a:cs typeface="Times New Roman"/>
              </a:rPr>
              <a:t>n</a:t>
            </a:r>
            <a:r>
              <a:rPr sz="3000" b="1" spc="-290" dirty="0">
                <a:latin typeface="Times New Roman"/>
                <a:cs typeface="Times New Roman"/>
              </a:rPr>
              <a:t> </a:t>
            </a:r>
            <a:r>
              <a:rPr sz="3000" b="1" spc="-140" dirty="0">
                <a:latin typeface="Times New Roman"/>
                <a:cs typeface="Times New Roman"/>
              </a:rPr>
              <a:t>an</a:t>
            </a:r>
            <a:r>
              <a:rPr sz="3000" b="1" spc="-5" dirty="0">
                <a:latin typeface="Times New Roman"/>
                <a:cs typeface="Times New Roman"/>
              </a:rPr>
              <a:t>d</a:t>
            </a:r>
            <a:r>
              <a:rPr sz="3000" b="1" spc="-285" dirty="0">
                <a:latin typeface="Times New Roman"/>
                <a:cs typeface="Times New Roman"/>
              </a:rPr>
              <a:t> </a:t>
            </a:r>
            <a:r>
              <a:rPr sz="3000" b="1" spc="-60" dirty="0">
                <a:latin typeface="Times New Roman"/>
                <a:cs typeface="Times New Roman"/>
              </a:rPr>
              <a:t>ot</a:t>
            </a:r>
            <a:r>
              <a:rPr sz="3000" b="1" spc="-65" dirty="0">
                <a:latin typeface="Times New Roman"/>
                <a:cs typeface="Times New Roman"/>
              </a:rPr>
              <a:t>h</a:t>
            </a:r>
            <a:r>
              <a:rPr sz="3000" b="1" spc="-85" dirty="0">
                <a:latin typeface="Times New Roman"/>
                <a:cs typeface="Times New Roman"/>
              </a:rPr>
              <a:t>e</a:t>
            </a:r>
            <a:r>
              <a:rPr sz="3000" b="1" dirty="0">
                <a:latin typeface="Times New Roman"/>
                <a:cs typeface="Times New Roman"/>
              </a:rPr>
              <a:t>r</a:t>
            </a:r>
            <a:r>
              <a:rPr sz="3000" b="1" spc="-150" dirty="0">
                <a:latin typeface="Times New Roman"/>
                <a:cs typeface="Times New Roman"/>
              </a:rPr>
              <a:t> </a:t>
            </a:r>
            <a:r>
              <a:rPr sz="3000" b="1" spc="-160" dirty="0">
                <a:latin typeface="Times New Roman"/>
                <a:cs typeface="Times New Roman"/>
              </a:rPr>
              <a:t>a</a:t>
            </a:r>
            <a:r>
              <a:rPr sz="3000" b="1" spc="-180" dirty="0">
                <a:latin typeface="Times New Roman"/>
                <a:cs typeface="Times New Roman"/>
              </a:rPr>
              <a:t>cce</a:t>
            </a:r>
            <a:r>
              <a:rPr sz="3000" b="1" spc="-165" dirty="0">
                <a:latin typeface="Times New Roman"/>
                <a:cs typeface="Times New Roman"/>
              </a:rPr>
              <a:t>s</a:t>
            </a:r>
            <a:r>
              <a:rPr sz="3000" b="1" spc="-5" dirty="0">
                <a:latin typeface="Times New Roman"/>
                <a:cs typeface="Times New Roman"/>
              </a:rPr>
              <a:t>s</a:t>
            </a:r>
            <a:r>
              <a:rPr sz="3000" b="1" spc="-95" dirty="0">
                <a:latin typeface="Times New Roman"/>
                <a:cs typeface="Times New Roman"/>
              </a:rPr>
              <a:t> </a:t>
            </a:r>
            <a:r>
              <a:rPr sz="3000" b="1" spc="-114" dirty="0">
                <a:latin typeface="Times New Roman"/>
                <a:cs typeface="Times New Roman"/>
              </a:rPr>
              <a:t>d</a:t>
            </a:r>
            <a:r>
              <a:rPr sz="3000" b="1" spc="-135" dirty="0">
                <a:latin typeface="Times New Roman"/>
                <a:cs typeface="Times New Roman"/>
              </a:rPr>
              <a:t>e</a:t>
            </a:r>
            <a:r>
              <a:rPr sz="3000" b="1" spc="-110" dirty="0">
                <a:latin typeface="Times New Roman"/>
                <a:cs typeface="Times New Roman"/>
              </a:rPr>
              <a:t>v</a:t>
            </a:r>
            <a:r>
              <a:rPr sz="3000" b="1" spc="-114" dirty="0">
                <a:latin typeface="Times New Roman"/>
                <a:cs typeface="Times New Roman"/>
              </a:rPr>
              <a:t>i</a:t>
            </a:r>
            <a:r>
              <a:rPr sz="3000" b="1" spc="-135" dirty="0">
                <a:latin typeface="Times New Roman"/>
                <a:cs typeface="Times New Roman"/>
              </a:rPr>
              <a:t>ce</a:t>
            </a:r>
            <a:r>
              <a:rPr sz="3000" b="1" spc="-114" dirty="0">
                <a:latin typeface="Times New Roman"/>
                <a:cs typeface="Times New Roman"/>
              </a:rPr>
              <a:t>s</a:t>
            </a:r>
            <a:r>
              <a:rPr sz="3000" b="1" dirty="0">
                <a:latin typeface="Times New Roman"/>
                <a:cs typeface="Times New Roman"/>
              </a:rPr>
              <a:t>.</a:t>
            </a:r>
            <a:endParaRPr sz="30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582" y="1891868"/>
            <a:ext cx="487680" cy="36606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35202" y="1790776"/>
            <a:ext cx="1073531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5810" algn="l"/>
                <a:tab pos="2329180" algn="l"/>
                <a:tab pos="3362960" algn="l"/>
                <a:tab pos="5183505" algn="l"/>
                <a:tab pos="5911850" algn="l"/>
                <a:tab pos="7088505" algn="l"/>
                <a:tab pos="8115934" algn="l"/>
                <a:tab pos="9481820" algn="l"/>
              </a:tabLst>
            </a:pPr>
            <a:r>
              <a:rPr sz="3000" b="1" spc="-130" dirty="0">
                <a:latin typeface="Times New Roman"/>
                <a:cs typeface="Times New Roman"/>
              </a:rPr>
              <a:t>F</a:t>
            </a:r>
            <a:r>
              <a:rPr sz="3000" b="1" spc="-110" dirty="0">
                <a:latin typeface="Times New Roman"/>
                <a:cs typeface="Times New Roman"/>
              </a:rPr>
              <a:t>o</a:t>
            </a:r>
            <a:r>
              <a:rPr sz="3000" b="1" dirty="0">
                <a:latin typeface="Times New Roman"/>
                <a:cs typeface="Times New Roman"/>
              </a:rPr>
              <a:t>r	</a:t>
            </a:r>
            <a:r>
              <a:rPr sz="3000" b="1" spc="-110" dirty="0">
                <a:latin typeface="Times New Roman"/>
                <a:cs typeface="Times New Roman"/>
              </a:rPr>
              <a:t>e</a:t>
            </a:r>
            <a:r>
              <a:rPr sz="3000" b="1" spc="-85" dirty="0">
                <a:latin typeface="Times New Roman"/>
                <a:cs typeface="Times New Roman"/>
              </a:rPr>
              <a:t>xa</a:t>
            </a:r>
            <a:r>
              <a:rPr sz="3000" b="1" spc="-155" dirty="0">
                <a:latin typeface="Times New Roman"/>
                <a:cs typeface="Times New Roman"/>
              </a:rPr>
              <a:t>m</a:t>
            </a:r>
            <a:r>
              <a:rPr sz="3000" b="1" spc="-85" dirty="0">
                <a:latin typeface="Times New Roman"/>
                <a:cs typeface="Times New Roman"/>
              </a:rPr>
              <a:t>p</a:t>
            </a:r>
            <a:r>
              <a:rPr sz="3000" b="1" spc="-90" dirty="0">
                <a:latin typeface="Times New Roman"/>
                <a:cs typeface="Times New Roman"/>
              </a:rPr>
              <a:t>l</a:t>
            </a:r>
            <a:r>
              <a:rPr sz="3000" b="1" spc="-110" dirty="0">
                <a:latin typeface="Times New Roman"/>
                <a:cs typeface="Times New Roman"/>
              </a:rPr>
              <a:t>e</a:t>
            </a:r>
            <a:r>
              <a:rPr sz="3000" b="1" dirty="0">
                <a:latin typeface="Times New Roman"/>
                <a:cs typeface="Times New Roman"/>
              </a:rPr>
              <a:t>,	</a:t>
            </a:r>
            <a:r>
              <a:rPr sz="3000" b="1" spc="-110" dirty="0">
                <a:latin typeface="Times New Roman"/>
                <a:cs typeface="Times New Roman"/>
              </a:rPr>
              <a:t>c</a:t>
            </a:r>
            <a:r>
              <a:rPr sz="3000" b="1" spc="-114" dirty="0">
                <a:latin typeface="Times New Roman"/>
                <a:cs typeface="Times New Roman"/>
              </a:rPr>
              <a:t>l</a:t>
            </a:r>
            <a:r>
              <a:rPr sz="3000" b="1" spc="-110" dirty="0">
                <a:latin typeface="Times New Roman"/>
                <a:cs typeface="Times New Roman"/>
              </a:rPr>
              <a:t>ou</a:t>
            </a:r>
            <a:r>
              <a:rPr sz="3000" b="1" dirty="0">
                <a:latin typeface="Times New Roman"/>
                <a:cs typeface="Times New Roman"/>
              </a:rPr>
              <a:t>d	</a:t>
            </a:r>
            <a:r>
              <a:rPr sz="3000" b="1" spc="-135" dirty="0">
                <a:latin typeface="Times New Roman"/>
                <a:cs typeface="Times New Roman"/>
              </a:rPr>
              <a:t>c</a:t>
            </a:r>
            <a:r>
              <a:rPr sz="3000" b="1" spc="-110" dirty="0">
                <a:latin typeface="Times New Roman"/>
                <a:cs typeface="Times New Roman"/>
              </a:rPr>
              <a:t>on</a:t>
            </a:r>
            <a:r>
              <a:rPr sz="3000" b="1" spc="-114" dirty="0">
                <a:latin typeface="Times New Roman"/>
                <a:cs typeface="Times New Roman"/>
              </a:rPr>
              <a:t>s</a:t>
            </a:r>
            <a:r>
              <a:rPr sz="3000" b="1" spc="-85" dirty="0">
                <a:latin typeface="Times New Roman"/>
                <a:cs typeface="Times New Roman"/>
              </a:rPr>
              <a:t>u</a:t>
            </a:r>
            <a:r>
              <a:rPr sz="3000" b="1" spc="-155" dirty="0">
                <a:latin typeface="Times New Roman"/>
                <a:cs typeface="Times New Roman"/>
              </a:rPr>
              <a:t>m</a:t>
            </a:r>
            <a:r>
              <a:rPr sz="3000" b="1" spc="-110" dirty="0">
                <a:latin typeface="Times New Roman"/>
                <a:cs typeface="Times New Roman"/>
              </a:rPr>
              <a:t>e</a:t>
            </a:r>
            <a:r>
              <a:rPr sz="3000" b="1" spc="-135" dirty="0">
                <a:latin typeface="Times New Roman"/>
                <a:cs typeface="Times New Roman"/>
              </a:rPr>
              <a:t>r</a:t>
            </a:r>
            <a:r>
              <a:rPr sz="3000" b="1" dirty="0">
                <a:latin typeface="Times New Roman"/>
                <a:cs typeface="Times New Roman"/>
              </a:rPr>
              <a:t>s	</a:t>
            </a:r>
            <a:r>
              <a:rPr sz="3000" b="1" spc="-160" dirty="0">
                <a:latin typeface="Times New Roman"/>
                <a:cs typeface="Times New Roman"/>
              </a:rPr>
              <a:t>c</a:t>
            </a:r>
            <a:r>
              <a:rPr sz="3000" b="1" spc="-135" dirty="0">
                <a:latin typeface="Times New Roman"/>
                <a:cs typeface="Times New Roman"/>
              </a:rPr>
              <a:t>a</a:t>
            </a:r>
            <a:r>
              <a:rPr sz="3000" b="1" dirty="0">
                <a:latin typeface="Times New Roman"/>
                <a:cs typeface="Times New Roman"/>
              </a:rPr>
              <a:t>n	</a:t>
            </a:r>
            <a:r>
              <a:rPr sz="3000" b="1" spc="-110" dirty="0">
                <a:latin typeface="Times New Roman"/>
                <a:cs typeface="Times New Roman"/>
              </a:rPr>
              <a:t>o</a:t>
            </a:r>
            <a:r>
              <a:rPr sz="3000" b="1" spc="-85" dirty="0">
                <a:latin typeface="Times New Roman"/>
                <a:cs typeface="Times New Roman"/>
              </a:rPr>
              <a:t>b</a:t>
            </a:r>
            <a:r>
              <a:rPr sz="3000" b="1" spc="-110" dirty="0">
                <a:latin typeface="Times New Roman"/>
                <a:cs typeface="Times New Roman"/>
              </a:rPr>
              <a:t>t</a:t>
            </a:r>
            <a:r>
              <a:rPr sz="3000" b="1" spc="-85" dirty="0">
                <a:latin typeface="Times New Roman"/>
                <a:cs typeface="Times New Roman"/>
              </a:rPr>
              <a:t>a</a:t>
            </a:r>
            <a:r>
              <a:rPr sz="3000" b="1" spc="-114" dirty="0">
                <a:latin typeface="Times New Roman"/>
                <a:cs typeface="Times New Roman"/>
              </a:rPr>
              <a:t>i</a:t>
            </a:r>
            <a:r>
              <a:rPr sz="3000" b="1" dirty="0">
                <a:latin typeface="Times New Roman"/>
                <a:cs typeface="Times New Roman"/>
              </a:rPr>
              <a:t>n	</a:t>
            </a:r>
            <a:r>
              <a:rPr sz="3000" b="1" spc="-135" dirty="0">
                <a:latin typeface="Times New Roman"/>
                <a:cs typeface="Times New Roman"/>
              </a:rPr>
              <a:t>c</a:t>
            </a:r>
            <a:r>
              <a:rPr sz="3000" b="1" spc="-114" dirty="0">
                <a:latin typeface="Times New Roman"/>
                <a:cs typeface="Times New Roman"/>
              </a:rPr>
              <a:t>l</a:t>
            </a:r>
            <a:r>
              <a:rPr sz="3000" b="1" spc="-110" dirty="0">
                <a:latin typeface="Times New Roman"/>
                <a:cs typeface="Times New Roman"/>
              </a:rPr>
              <a:t>ou</a:t>
            </a:r>
            <a:r>
              <a:rPr sz="3000" b="1" dirty="0">
                <a:latin typeface="Times New Roman"/>
                <a:cs typeface="Times New Roman"/>
              </a:rPr>
              <a:t>d	</a:t>
            </a:r>
            <a:r>
              <a:rPr sz="3000" b="1" spc="-114" dirty="0">
                <a:latin typeface="Times New Roman"/>
                <a:cs typeface="Times New Roman"/>
              </a:rPr>
              <a:t>s</a:t>
            </a:r>
            <a:r>
              <a:rPr sz="3000" b="1" spc="-110" dirty="0">
                <a:latin typeface="Times New Roman"/>
                <a:cs typeface="Times New Roman"/>
              </a:rPr>
              <a:t>e</a:t>
            </a:r>
            <a:r>
              <a:rPr sz="3000" b="1" spc="-135" dirty="0">
                <a:latin typeface="Times New Roman"/>
                <a:cs typeface="Times New Roman"/>
              </a:rPr>
              <a:t>r</a:t>
            </a:r>
            <a:r>
              <a:rPr sz="3000" b="1" spc="-110" dirty="0">
                <a:latin typeface="Times New Roman"/>
                <a:cs typeface="Times New Roman"/>
              </a:rPr>
              <a:t>v</a:t>
            </a:r>
            <a:r>
              <a:rPr sz="3000" b="1" spc="-90" dirty="0">
                <a:latin typeface="Times New Roman"/>
                <a:cs typeface="Times New Roman"/>
              </a:rPr>
              <a:t>i</a:t>
            </a:r>
            <a:r>
              <a:rPr sz="3000" b="1" spc="-110" dirty="0">
                <a:latin typeface="Times New Roman"/>
                <a:cs typeface="Times New Roman"/>
              </a:rPr>
              <a:t>c</a:t>
            </a:r>
            <a:r>
              <a:rPr sz="3000" b="1" spc="-135" dirty="0">
                <a:latin typeface="Times New Roman"/>
                <a:cs typeface="Times New Roman"/>
              </a:rPr>
              <a:t>e</a:t>
            </a:r>
            <a:r>
              <a:rPr sz="3000" b="1" dirty="0">
                <a:latin typeface="Times New Roman"/>
                <a:cs typeface="Times New Roman"/>
              </a:rPr>
              <a:t>s	</a:t>
            </a:r>
            <a:r>
              <a:rPr sz="3000" b="1" spc="-85" dirty="0">
                <a:latin typeface="Times New Roman"/>
                <a:cs typeface="Times New Roman"/>
              </a:rPr>
              <a:t>th</a:t>
            </a:r>
            <a:r>
              <a:rPr sz="3000" b="1" spc="-160" dirty="0">
                <a:latin typeface="Times New Roman"/>
                <a:cs typeface="Times New Roman"/>
              </a:rPr>
              <a:t>r</a:t>
            </a:r>
            <a:r>
              <a:rPr sz="3000" b="1" spc="-85" dirty="0">
                <a:latin typeface="Times New Roman"/>
                <a:cs typeface="Times New Roman"/>
              </a:rPr>
              <a:t>oug</a:t>
            </a:r>
            <a:r>
              <a:rPr sz="3000" b="1" dirty="0">
                <a:latin typeface="Times New Roman"/>
                <a:cs typeface="Times New Roman"/>
              </a:rPr>
              <a:t>h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5202" y="2081021"/>
            <a:ext cx="107340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93559" algn="l"/>
                <a:tab pos="9549130" algn="l"/>
              </a:tabLst>
            </a:pPr>
            <a:r>
              <a:rPr sz="3000" b="1" spc="-90" dirty="0">
                <a:latin typeface="Times New Roman"/>
                <a:cs typeface="Times New Roman"/>
              </a:rPr>
              <a:t>n</a:t>
            </a:r>
            <a:r>
              <a:rPr sz="3000" b="1" spc="-110" dirty="0">
                <a:latin typeface="Times New Roman"/>
                <a:cs typeface="Times New Roman"/>
              </a:rPr>
              <a:t>e</a:t>
            </a:r>
            <a:r>
              <a:rPr sz="3000" b="1" spc="-90" dirty="0">
                <a:latin typeface="Times New Roman"/>
                <a:cs typeface="Times New Roman"/>
              </a:rPr>
              <a:t>t</a:t>
            </a:r>
            <a:r>
              <a:rPr sz="3000" b="1" spc="-60" dirty="0">
                <a:latin typeface="Times New Roman"/>
                <a:cs typeface="Times New Roman"/>
              </a:rPr>
              <a:t>w</a:t>
            </a:r>
            <a:r>
              <a:rPr sz="3000" b="1" spc="-85" dirty="0">
                <a:latin typeface="Times New Roman"/>
                <a:cs typeface="Times New Roman"/>
              </a:rPr>
              <a:t>o</a:t>
            </a:r>
            <a:r>
              <a:rPr sz="3000" b="1" spc="-110" dirty="0">
                <a:latin typeface="Times New Roman"/>
                <a:cs typeface="Times New Roman"/>
              </a:rPr>
              <a:t>r</a:t>
            </a:r>
            <a:r>
              <a:rPr sz="3000" b="1" spc="-5" dirty="0">
                <a:latin typeface="Times New Roman"/>
                <a:cs typeface="Times New Roman"/>
              </a:rPr>
              <a:t>k</a:t>
            </a:r>
            <a:r>
              <a:rPr sz="3000" b="1" spc="290" dirty="0">
                <a:latin typeface="Times New Roman"/>
                <a:cs typeface="Times New Roman"/>
              </a:rPr>
              <a:t> </a:t>
            </a:r>
            <a:r>
              <a:rPr sz="3000" b="1" spc="-135" dirty="0">
                <a:latin typeface="Times New Roman"/>
                <a:cs typeface="Times New Roman"/>
              </a:rPr>
              <a:t>a</a:t>
            </a:r>
            <a:r>
              <a:rPr sz="3000" b="1" spc="-160" dirty="0">
                <a:latin typeface="Times New Roman"/>
                <a:cs typeface="Times New Roman"/>
              </a:rPr>
              <a:t>cc</a:t>
            </a:r>
            <a:r>
              <a:rPr sz="3000" b="1" spc="-180" dirty="0">
                <a:latin typeface="Times New Roman"/>
                <a:cs typeface="Times New Roman"/>
              </a:rPr>
              <a:t>e</a:t>
            </a:r>
            <a:r>
              <a:rPr sz="3000" b="1" spc="-165" dirty="0">
                <a:latin typeface="Times New Roman"/>
                <a:cs typeface="Times New Roman"/>
              </a:rPr>
              <a:t>s</a:t>
            </a:r>
            <a:r>
              <a:rPr sz="3000" b="1" spc="-5" dirty="0">
                <a:latin typeface="Times New Roman"/>
                <a:cs typeface="Times New Roman"/>
              </a:rPr>
              <a:t>s</a:t>
            </a:r>
            <a:r>
              <a:rPr sz="3000" b="1" spc="265" dirty="0">
                <a:latin typeface="Times New Roman"/>
                <a:cs typeface="Times New Roman"/>
              </a:rPr>
              <a:t> </a:t>
            </a:r>
            <a:r>
              <a:rPr sz="3000" b="1" spc="-110" dirty="0">
                <a:latin typeface="Times New Roman"/>
                <a:cs typeface="Times New Roman"/>
              </a:rPr>
              <a:t>d</a:t>
            </a:r>
            <a:r>
              <a:rPr sz="3000" b="1" spc="-130" dirty="0">
                <a:latin typeface="Times New Roman"/>
                <a:cs typeface="Times New Roman"/>
              </a:rPr>
              <a:t>e</a:t>
            </a:r>
            <a:r>
              <a:rPr sz="3000" b="1" spc="-85" dirty="0">
                <a:latin typeface="Times New Roman"/>
                <a:cs typeface="Times New Roman"/>
              </a:rPr>
              <a:t>v</a:t>
            </a:r>
            <a:r>
              <a:rPr sz="3000" b="1" spc="-90" dirty="0">
                <a:latin typeface="Times New Roman"/>
                <a:cs typeface="Times New Roman"/>
              </a:rPr>
              <a:t>i</a:t>
            </a:r>
            <a:r>
              <a:rPr sz="3000" b="1" spc="-105" dirty="0">
                <a:latin typeface="Times New Roman"/>
                <a:cs typeface="Times New Roman"/>
              </a:rPr>
              <a:t>c</a:t>
            </a:r>
            <a:r>
              <a:rPr sz="3000" b="1" spc="-130" dirty="0">
                <a:latin typeface="Times New Roman"/>
                <a:cs typeface="Times New Roman"/>
              </a:rPr>
              <a:t>e</a:t>
            </a:r>
            <a:r>
              <a:rPr sz="3000" b="1" spc="-90" dirty="0">
                <a:latin typeface="Times New Roman"/>
                <a:cs typeface="Times New Roman"/>
              </a:rPr>
              <a:t>s</a:t>
            </a:r>
            <a:r>
              <a:rPr sz="3000" b="1" dirty="0">
                <a:latin typeface="Times New Roman"/>
                <a:cs typeface="Times New Roman"/>
              </a:rPr>
              <a:t>,</a:t>
            </a:r>
            <a:r>
              <a:rPr sz="3000" b="1" spc="285" dirty="0">
                <a:latin typeface="Times New Roman"/>
                <a:cs typeface="Times New Roman"/>
              </a:rPr>
              <a:t> </a:t>
            </a:r>
            <a:r>
              <a:rPr sz="3000" b="1" spc="-140" dirty="0">
                <a:latin typeface="Times New Roman"/>
                <a:cs typeface="Times New Roman"/>
              </a:rPr>
              <a:t>su</a:t>
            </a:r>
            <a:r>
              <a:rPr sz="3000" b="1" spc="-160" dirty="0">
                <a:latin typeface="Times New Roman"/>
                <a:cs typeface="Times New Roman"/>
              </a:rPr>
              <a:t>c</a:t>
            </a:r>
            <a:r>
              <a:rPr sz="3000" b="1" spc="-5" dirty="0">
                <a:latin typeface="Times New Roman"/>
                <a:cs typeface="Times New Roman"/>
              </a:rPr>
              <a:t>h</a:t>
            </a:r>
            <a:r>
              <a:rPr sz="3000" b="1" spc="290" dirty="0">
                <a:latin typeface="Times New Roman"/>
                <a:cs typeface="Times New Roman"/>
              </a:rPr>
              <a:t> </a:t>
            </a:r>
            <a:r>
              <a:rPr sz="3000" b="1" spc="-185" dirty="0">
                <a:latin typeface="Times New Roman"/>
                <a:cs typeface="Times New Roman"/>
              </a:rPr>
              <a:t>a</a:t>
            </a:r>
            <a:r>
              <a:rPr sz="3000" b="1" spc="-5" dirty="0">
                <a:latin typeface="Times New Roman"/>
                <a:cs typeface="Times New Roman"/>
              </a:rPr>
              <a:t>s</a:t>
            </a:r>
            <a:r>
              <a:rPr sz="3000" b="1" spc="245" dirty="0">
                <a:latin typeface="Times New Roman"/>
                <a:cs typeface="Times New Roman"/>
              </a:rPr>
              <a:t> </a:t>
            </a:r>
            <a:r>
              <a:rPr sz="3000" b="1" spc="-85" dirty="0">
                <a:latin typeface="Times New Roman"/>
                <a:cs typeface="Times New Roman"/>
              </a:rPr>
              <a:t>c</a:t>
            </a:r>
            <a:r>
              <a:rPr sz="3000" b="1" spc="-40" dirty="0">
                <a:latin typeface="Times New Roman"/>
                <a:cs typeface="Times New Roman"/>
              </a:rPr>
              <a:t>o</a:t>
            </a:r>
            <a:r>
              <a:rPr sz="3000" b="1" spc="-100" dirty="0">
                <a:latin typeface="Times New Roman"/>
                <a:cs typeface="Times New Roman"/>
              </a:rPr>
              <a:t>m</a:t>
            </a:r>
            <a:r>
              <a:rPr sz="3000" b="1" spc="-65" dirty="0">
                <a:latin typeface="Times New Roman"/>
                <a:cs typeface="Times New Roman"/>
              </a:rPr>
              <a:t>put</a:t>
            </a:r>
            <a:r>
              <a:rPr sz="3000" b="1" spc="-60" dirty="0">
                <a:latin typeface="Times New Roman"/>
                <a:cs typeface="Times New Roman"/>
              </a:rPr>
              <a:t>e</a:t>
            </a:r>
            <a:r>
              <a:rPr sz="3000" b="1" spc="-85" dirty="0">
                <a:latin typeface="Times New Roman"/>
                <a:cs typeface="Times New Roman"/>
              </a:rPr>
              <a:t>r</a:t>
            </a:r>
            <a:r>
              <a:rPr sz="3000" b="1" spc="-70" dirty="0">
                <a:latin typeface="Times New Roman"/>
                <a:cs typeface="Times New Roman"/>
              </a:rPr>
              <a:t>s</a:t>
            </a:r>
            <a:r>
              <a:rPr sz="3000" b="1" dirty="0">
                <a:latin typeface="Times New Roman"/>
                <a:cs typeface="Times New Roman"/>
              </a:rPr>
              <a:t>,	</a:t>
            </a:r>
            <a:r>
              <a:rPr sz="3000" b="1" spc="-90" dirty="0">
                <a:latin typeface="Times New Roman"/>
                <a:cs typeface="Times New Roman"/>
              </a:rPr>
              <a:t>l</a:t>
            </a:r>
            <a:r>
              <a:rPr sz="3000" b="1" spc="-85" dirty="0">
                <a:latin typeface="Times New Roman"/>
                <a:cs typeface="Times New Roman"/>
              </a:rPr>
              <a:t>a</a:t>
            </a:r>
            <a:r>
              <a:rPr sz="3000" b="1" spc="-90" dirty="0">
                <a:latin typeface="Times New Roman"/>
                <a:cs typeface="Times New Roman"/>
              </a:rPr>
              <a:t>pt</a:t>
            </a:r>
            <a:r>
              <a:rPr sz="3000" b="1" spc="-85" dirty="0">
                <a:latin typeface="Times New Roman"/>
                <a:cs typeface="Times New Roman"/>
              </a:rPr>
              <a:t>o</a:t>
            </a:r>
            <a:r>
              <a:rPr sz="3000" b="1" spc="-90" dirty="0">
                <a:latin typeface="Times New Roman"/>
                <a:cs typeface="Times New Roman"/>
              </a:rPr>
              <a:t>p</a:t>
            </a:r>
            <a:r>
              <a:rPr sz="3000" b="1" spc="-95" dirty="0">
                <a:latin typeface="Times New Roman"/>
                <a:cs typeface="Times New Roman"/>
              </a:rPr>
              <a:t>s</a:t>
            </a:r>
            <a:r>
              <a:rPr sz="3000" b="1" dirty="0">
                <a:latin typeface="Times New Roman"/>
                <a:cs typeface="Times New Roman"/>
              </a:rPr>
              <a:t>,</a:t>
            </a:r>
            <a:r>
              <a:rPr sz="3000" b="1" spc="350" dirty="0">
                <a:latin typeface="Times New Roman"/>
                <a:cs typeface="Times New Roman"/>
              </a:rPr>
              <a:t> </a:t>
            </a:r>
            <a:r>
              <a:rPr sz="3000" b="1" spc="-145" dirty="0">
                <a:latin typeface="Times New Roman"/>
                <a:cs typeface="Times New Roman"/>
              </a:rPr>
              <a:t>m</a:t>
            </a:r>
            <a:r>
              <a:rPr sz="3000" b="1" spc="-105" dirty="0">
                <a:latin typeface="Times New Roman"/>
                <a:cs typeface="Times New Roman"/>
              </a:rPr>
              <a:t>o</a:t>
            </a:r>
            <a:r>
              <a:rPr sz="3000" b="1" spc="-110" dirty="0">
                <a:latin typeface="Times New Roman"/>
                <a:cs typeface="Times New Roman"/>
              </a:rPr>
              <a:t>b</a:t>
            </a:r>
            <a:r>
              <a:rPr sz="3000" b="1" spc="-114" dirty="0">
                <a:latin typeface="Times New Roman"/>
                <a:cs typeface="Times New Roman"/>
              </a:rPr>
              <a:t>i</a:t>
            </a:r>
            <a:r>
              <a:rPr sz="3000" b="1" spc="-90" dirty="0">
                <a:latin typeface="Times New Roman"/>
                <a:cs typeface="Times New Roman"/>
              </a:rPr>
              <a:t>l</a:t>
            </a:r>
            <a:r>
              <a:rPr sz="3000" b="1" dirty="0">
                <a:latin typeface="Times New Roman"/>
                <a:cs typeface="Times New Roman"/>
              </a:rPr>
              <a:t>e	</a:t>
            </a:r>
            <a:r>
              <a:rPr sz="3000" b="1" spc="-90" dirty="0">
                <a:latin typeface="Times New Roman"/>
                <a:cs typeface="Times New Roman"/>
              </a:rPr>
              <a:t>ph</a:t>
            </a:r>
            <a:r>
              <a:rPr sz="3000" b="1" spc="-85" dirty="0">
                <a:latin typeface="Times New Roman"/>
                <a:cs typeface="Times New Roman"/>
              </a:rPr>
              <a:t>o</a:t>
            </a:r>
            <a:r>
              <a:rPr sz="3000" b="1" spc="-90" dirty="0">
                <a:latin typeface="Times New Roman"/>
                <a:cs typeface="Times New Roman"/>
              </a:rPr>
              <a:t>n</a:t>
            </a:r>
            <a:r>
              <a:rPr sz="3000" b="1" spc="-110" dirty="0">
                <a:latin typeface="Times New Roman"/>
                <a:cs typeface="Times New Roman"/>
              </a:rPr>
              <a:t>e</a:t>
            </a:r>
            <a:r>
              <a:rPr sz="3000" b="1" spc="-95" dirty="0">
                <a:latin typeface="Times New Roman"/>
                <a:cs typeface="Times New Roman"/>
              </a:rPr>
              <a:t>s</a:t>
            </a:r>
            <a:r>
              <a:rPr sz="3000" b="1" dirty="0">
                <a:latin typeface="Times New Roman"/>
                <a:cs typeface="Times New Roman"/>
              </a:rPr>
              <a:t>,</a:t>
            </a:r>
            <a:endParaRPr sz="3000">
              <a:latin typeface="Times New Roman"/>
              <a:cs typeface="Times New Roman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582" y="2901695"/>
            <a:ext cx="487680" cy="36576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582" y="4441266"/>
            <a:ext cx="487680" cy="36606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35202" y="2373325"/>
            <a:ext cx="10802620" cy="2449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ts val="3479"/>
              </a:lnSpc>
              <a:spcBef>
                <a:spcPts val="100"/>
              </a:spcBef>
            </a:pPr>
            <a:r>
              <a:rPr sz="3000" b="1" spc="-175" dirty="0">
                <a:latin typeface="Times New Roman"/>
                <a:cs typeface="Times New Roman"/>
              </a:rPr>
              <a:t>m</a:t>
            </a:r>
            <a:r>
              <a:rPr sz="3000" b="1" spc="-110" dirty="0">
                <a:latin typeface="Times New Roman"/>
                <a:cs typeface="Times New Roman"/>
              </a:rPr>
              <a:t>ob</a:t>
            </a:r>
            <a:r>
              <a:rPr sz="3000" b="1" spc="-114" dirty="0">
                <a:latin typeface="Times New Roman"/>
                <a:cs typeface="Times New Roman"/>
              </a:rPr>
              <a:t>il</a:t>
            </a:r>
            <a:r>
              <a:rPr sz="3000" b="1" dirty="0">
                <a:latin typeface="Times New Roman"/>
                <a:cs typeface="Times New Roman"/>
              </a:rPr>
              <a:t>e</a:t>
            </a:r>
            <a:r>
              <a:rPr sz="3000" b="1" spc="-190" dirty="0">
                <a:latin typeface="Times New Roman"/>
                <a:cs typeface="Times New Roman"/>
              </a:rPr>
              <a:t> </a:t>
            </a:r>
            <a:r>
              <a:rPr sz="3000" b="1" spc="-45" dirty="0">
                <a:latin typeface="Times New Roman"/>
                <a:cs typeface="Times New Roman"/>
              </a:rPr>
              <a:t>i</a:t>
            </a:r>
            <a:r>
              <a:rPr sz="3000" b="1" spc="-40" dirty="0">
                <a:latin typeface="Times New Roman"/>
                <a:cs typeface="Times New Roman"/>
              </a:rPr>
              <a:t>nt</a:t>
            </a:r>
            <a:r>
              <a:rPr sz="3000" b="1" spc="-60" dirty="0">
                <a:latin typeface="Times New Roman"/>
                <a:cs typeface="Times New Roman"/>
              </a:rPr>
              <a:t>er</a:t>
            </a:r>
            <a:r>
              <a:rPr sz="3000" b="1" spc="-40" dirty="0">
                <a:latin typeface="Times New Roman"/>
                <a:cs typeface="Times New Roman"/>
              </a:rPr>
              <a:t>n</a:t>
            </a:r>
            <a:r>
              <a:rPr sz="3000" b="1" spc="-60" dirty="0">
                <a:latin typeface="Times New Roman"/>
                <a:cs typeface="Times New Roman"/>
              </a:rPr>
              <a:t>e</a:t>
            </a:r>
            <a:r>
              <a:rPr sz="3000" b="1" dirty="0">
                <a:latin typeface="Times New Roman"/>
                <a:cs typeface="Times New Roman"/>
              </a:rPr>
              <a:t>t</a:t>
            </a:r>
            <a:r>
              <a:rPr sz="3000" b="1" spc="-50" dirty="0">
                <a:latin typeface="Times New Roman"/>
                <a:cs typeface="Times New Roman"/>
              </a:rPr>
              <a:t> </a:t>
            </a:r>
            <a:r>
              <a:rPr sz="3000" b="1" spc="-135" dirty="0">
                <a:latin typeface="Times New Roman"/>
                <a:cs typeface="Times New Roman"/>
              </a:rPr>
              <a:t>d</a:t>
            </a:r>
            <a:r>
              <a:rPr sz="3000" b="1" spc="-160" dirty="0">
                <a:latin typeface="Times New Roman"/>
                <a:cs typeface="Times New Roman"/>
              </a:rPr>
              <a:t>e</a:t>
            </a:r>
            <a:r>
              <a:rPr sz="3000" b="1" spc="-135" dirty="0">
                <a:latin typeface="Times New Roman"/>
                <a:cs typeface="Times New Roman"/>
              </a:rPr>
              <a:t>v</a:t>
            </a:r>
            <a:r>
              <a:rPr sz="3000" b="1" spc="-140" dirty="0">
                <a:latin typeface="Times New Roman"/>
                <a:cs typeface="Times New Roman"/>
              </a:rPr>
              <a:t>i</a:t>
            </a:r>
            <a:r>
              <a:rPr sz="3000" b="1" spc="-160" dirty="0">
                <a:latin typeface="Times New Roman"/>
                <a:cs typeface="Times New Roman"/>
              </a:rPr>
              <a:t>ce</a:t>
            </a:r>
            <a:r>
              <a:rPr sz="3000" b="1" dirty="0">
                <a:latin typeface="Times New Roman"/>
                <a:cs typeface="Times New Roman"/>
              </a:rPr>
              <a:t>s</a:t>
            </a:r>
            <a:r>
              <a:rPr sz="3000" b="1" spc="-245" dirty="0">
                <a:latin typeface="Times New Roman"/>
                <a:cs typeface="Times New Roman"/>
              </a:rPr>
              <a:t> </a:t>
            </a:r>
            <a:r>
              <a:rPr sz="3000" b="1" spc="-110" dirty="0">
                <a:latin typeface="Times New Roman"/>
                <a:cs typeface="Times New Roman"/>
              </a:rPr>
              <a:t>(</a:t>
            </a:r>
            <a:r>
              <a:rPr sz="3000" b="1" spc="-120" dirty="0">
                <a:latin typeface="Times New Roman"/>
                <a:cs typeface="Times New Roman"/>
              </a:rPr>
              <a:t>M</a:t>
            </a:r>
            <a:r>
              <a:rPr sz="3000" b="1" spc="-110" dirty="0">
                <a:latin typeface="Times New Roman"/>
                <a:cs typeface="Times New Roman"/>
              </a:rPr>
              <a:t>I</a:t>
            </a:r>
            <a:r>
              <a:rPr sz="3000" b="1" spc="-130" dirty="0">
                <a:latin typeface="Times New Roman"/>
                <a:cs typeface="Times New Roman"/>
              </a:rPr>
              <a:t>D</a:t>
            </a:r>
            <a:r>
              <a:rPr sz="3000" b="1" spc="-110" dirty="0">
                <a:latin typeface="Times New Roman"/>
                <a:cs typeface="Times New Roman"/>
              </a:rPr>
              <a:t>s)</a:t>
            </a:r>
            <a:r>
              <a:rPr sz="3000" b="1" dirty="0">
                <a:latin typeface="Times New Roman"/>
                <a:cs typeface="Times New Roman"/>
              </a:rPr>
              <a:t>,</a:t>
            </a:r>
            <a:r>
              <a:rPr sz="3000" b="1" spc="-270" dirty="0">
                <a:latin typeface="Times New Roman"/>
                <a:cs typeface="Times New Roman"/>
              </a:rPr>
              <a:t> </a:t>
            </a:r>
            <a:r>
              <a:rPr sz="3000" b="1" spc="-40" dirty="0">
                <a:latin typeface="Times New Roman"/>
                <a:cs typeface="Times New Roman"/>
              </a:rPr>
              <a:t>e</a:t>
            </a:r>
            <a:r>
              <a:rPr sz="3000" b="1" spc="-15" dirty="0">
                <a:latin typeface="Times New Roman"/>
                <a:cs typeface="Times New Roman"/>
              </a:rPr>
              <a:t>t</a:t>
            </a:r>
            <a:r>
              <a:rPr sz="3000" b="1" spc="-40" dirty="0">
                <a:latin typeface="Times New Roman"/>
                <a:cs typeface="Times New Roman"/>
              </a:rPr>
              <a:t>c</a:t>
            </a:r>
            <a:r>
              <a:rPr sz="3000" b="1" dirty="0">
                <a:latin typeface="Times New Roman"/>
                <a:cs typeface="Times New Roman"/>
              </a:rPr>
              <a:t>.</a:t>
            </a:r>
            <a:endParaRPr sz="3000">
              <a:latin typeface="Times New Roman"/>
              <a:cs typeface="Times New Roman"/>
            </a:endParaRPr>
          </a:p>
          <a:p>
            <a:pPr marL="12700" marR="5080" algn="just">
              <a:lnSpc>
                <a:spcPct val="80000"/>
              </a:lnSpc>
              <a:spcBef>
                <a:spcPts val="600"/>
              </a:spcBef>
            </a:pPr>
            <a:r>
              <a:rPr sz="3000" spc="-80" dirty="0">
                <a:latin typeface="Times New Roman"/>
                <a:cs typeface="Times New Roman"/>
              </a:rPr>
              <a:t>The </a:t>
            </a:r>
            <a:r>
              <a:rPr sz="3000" spc="-70" dirty="0">
                <a:latin typeface="Times New Roman"/>
                <a:cs typeface="Times New Roman"/>
              </a:rPr>
              <a:t>distribution </a:t>
            </a:r>
            <a:r>
              <a:rPr sz="3000" spc="-65" dirty="0">
                <a:latin typeface="Times New Roman"/>
                <a:cs typeface="Times New Roman"/>
              </a:rPr>
              <a:t>of </a:t>
            </a:r>
            <a:r>
              <a:rPr sz="3000" b="1" spc="-90" dirty="0">
                <a:latin typeface="Times New Roman"/>
                <a:cs typeface="Times New Roman"/>
              </a:rPr>
              <a:t>cloud </a:t>
            </a:r>
            <a:r>
              <a:rPr sz="3000" b="1" spc="-105" dirty="0">
                <a:latin typeface="Times New Roman"/>
                <a:cs typeface="Times New Roman"/>
              </a:rPr>
              <a:t>services </a:t>
            </a:r>
            <a:r>
              <a:rPr sz="3000" b="1" spc="-75" dirty="0">
                <a:latin typeface="Times New Roman"/>
                <a:cs typeface="Times New Roman"/>
              </a:rPr>
              <a:t>is </a:t>
            </a:r>
            <a:r>
              <a:rPr sz="3000" b="1" spc="-100" dirty="0">
                <a:latin typeface="Times New Roman"/>
                <a:cs typeface="Times New Roman"/>
              </a:rPr>
              <a:t>normally </a:t>
            </a:r>
            <a:r>
              <a:rPr sz="3000" b="1" spc="-105" dirty="0">
                <a:latin typeface="Times New Roman"/>
                <a:cs typeface="Times New Roman"/>
              </a:rPr>
              <a:t>provided </a:t>
            </a:r>
            <a:r>
              <a:rPr sz="3000" b="1" spc="-95" dirty="0">
                <a:latin typeface="Times New Roman"/>
                <a:cs typeface="Times New Roman"/>
              </a:rPr>
              <a:t>by</a:t>
            </a:r>
            <a:r>
              <a:rPr sz="3000" b="1" spc="-90" dirty="0">
                <a:latin typeface="Times New Roman"/>
                <a:cs typeface="Times New Roman"/>
              </a:rPr>
              <a:t> </a:t>
            </a:r>
            <a:r>
              <a:rPr sz="3000" b="1" spc="-75" dirty="0">
                <a:latin typeface="Times New Roman"/>
                <a:cs typeface="Times New Roman"/>
              </a:rPr>
              <a:t>network </a:t>
            </a:r>
            <a:r>
              <a:rPr sz="3000" b="1" spc="-140" dirty="0">
                <a:latin typeface="Times New Roman"/>
                <a:cs typeface="Times New Roman"/>
              </a:rPr>
              <a:t>and </a:t>
            </a:r>
            <a:r>
              <a:rPr sz="3000" b="1" spc="-135" dirty="0">
                <a:latin typeface="Times New Roman"/>
                <a:cs typeface="Times New Roman"/>
              </a:rPr>
              <a:t> </a:t>
            </a:r>
            <a:r>
              <a:rPr sz="3000" b="1" spc="-100" dirty="0">
                <a:latin typeface="Times New Roman"/>
                <a:cs typeface="Times New Roman"/>
              </a:rPr>
              <a:t>telecommunication </a:t>
            </a:r>
            <a:r>
              <a:rPr sz="3000" spc="-60" dirty="0">
                <a:latin typeface="Times New Roman"/>
                <a:cs typeface="Times New Roman"/>
              </a:rPr>
              <a:t>carriers </a:t>
            </a:r>
            <a:r>
              <a:rPr sz="3000" spc="-20" dirty="0">
                <a:latin typeface="Times New Roman"/>
                <a:cs typeface="Times New Roman"/>
              </a:rPr>
              <a:t>or </a:t>
            </a:r>
            <a:r>
              <a:rPr sz="3000" dirty="0">
                <a:latin typeface="Times New Roman"/>
                <a:cs typeface="Times New Roman"/>
              </a:rPr>
              <a:t>a </a:t>
            </a:r>
            <a:r>
              <a:rPr sz="3000" i="1" spc="-200" dirty="0">
                <a:latin typeface="Times New Roman"/>
                <a:cs typeface="Times New Roman"/>
              </a:rPr>
              <a:t>transport </a:t>
            </a:r>
            <a:r>
              <a:rPr sz="3000" i="1" spc="-155" dirty="0">
                <a:latin typeface="Times New Roman"/>
                <a:cs typeface="Times New Roman"/>
              </a:rPr>
              <a:t>agent</a:t>
            </a:r>
            <a:r>
              <a:rPr sz="3000" spc="-155" dirty="0">
                <a:latin typeface="Times New Roman"/>
                <a:cs typeface="Times New Roman"/>
              </a:rPr>
              <a:t>,</a:t>
            </a:r>
            <a:r>
              <a:rPr sz="3000" spc="-150" dirty="0">
                <a:latin typeface="Times New Roman"/>
                <a:cs typeface="Times New Roman"/>
              </a:rPr>
              <a:t> </a:t>
            </a:r>
            <a:r>
              <a:rPr sz="3000" spc="-75" dirty="0">
                <a:latin typeface="Times New Roman"/>
                <a:cs typeface="Times New Roman"/>
              </a:rPr>
              <a:t>where </a:t>
            </a:r>
            <a:r>
              <a:rPr sz="3000" dirty="0">
                <a:latin typeface="Times New Roman"/>
                <a:cs typeface="Times New Roman"/>
              </a:rPr>
              <a:t>a </a:t>
            </a:r>
            <a:r>
              <a:rPr sz="3000" spc="-45" dirty="0">
                <a:latin typeface="Times New Roman"/>
                <a:cs typeface="Times New Roman"/>
              </a:rPr>
              <a:t>transport </a:t>
            </a:r>
            <a:r>
              <a:rPr sz="3000" spc="-100" dirty="0">
                <a:latin typeface="Times New Roman"/>
                <a:cs typeface="Times New Roman"/>
              </a:rPr>
              <a:t>agent </a:t>
            </a:r>
            <a:r>
              <a:rPr sz="3000" spc="-95" dirty="0">
                <a:latin typeface="Times New Roman"/>
                <a:cs typeface="Times New Roman"/>
              </a:rPr>
              <a:t> </a:t>
            </a:r>
            <a:r>
              <a:rPr sz="3000" spc="-65" dirty="0">
                <a:latin typeface="Times New Roman"/>
                <a:cs typeface="Times New Roman"/>
              </a:rPr>
              <a:t>refers </a:t>
            </a:r>
            <a:r>
              <a:rPr sz="3000" spc="-25" dirty="0">
                <a:latin typeface="Times New Roman"/>
                <a:cs typeface="Times New Roman"/>
              </a:rPr>
              <a:t>to </a:t>
            </a:r>
            <a:r>
              <a:rPr sz="3000" dirty="0">
                <a:latin typeface="Times New Roman"/>
                <a:cs typeface="Times New Roman"/>
              </a:rPr>
              <a:t>a </a:t>
            </a:r>
            <a:r>
              <a:rPr sz="3000" spc="-125" dirty="0">
                <a:latin typeface="Times New Roman"/>
                <a:cs typeface="Times New Roman"/>
              </a:rPr>
              <a:t>business </a:t>
            </a:r>
            <a:r>
              <a:rPr sz="3000" spc="-110" dirty="0">
                <a:latin typeface="Times New Roman"/>
                <a:cs typeface="Times New Roman"/>
              </a:rPr>
              <a:t>organization </a:t>
            </a:r>
            <a:r>
              <a:rPr sz="3000" spc="-55" dirty="0">
                <a:latin typeface="Times New Roman"/>
                <a:cs typeface="Times New Roman"/>
              </a:rPr>
              <a:t>that</a:t>
            </a:r>
            <a:r>
              <a:rPr sz="3000" spc="-50" dirty="0">
                <a:latin typeface="Times New Roman"/>
                <a:cs typeface="Times New Roman"/>
              </a:rPr>
              <a:t> </a:t>
            </a:r>
            <a:r>
              <a:rPr sz="3000" spc="-105" dirty="0">
                <a:latin typeface="Times New Roman"/>
                <a:cs typeface="Times New Roman"/>
              </a:rPr>
              <a:t>provides </a:t>
            </a:r>
            <a:r>
              <a:rPr sz="3000" spc="-135" dirty="0">
                <a:latin typeface="Times New Roman"/>
                <a:cs typeface="Times New Roman"/>
              </a:rPr>
              <a:t>physical </a:t>
            </a:r>
            <a:r>
              <a:rPr sz="3000" spc="-50" dirty="0">
                <a:latin typeface="Times New Roman"/>
                <a:cs typeface="Times New Roman"/>
              </a:rPr>
              <a:t>transport </a:t>
            </a:r>
            <a:r>
              <a:rPr sz="3000" spc="-70" dirty="0">
                <a:latin typeface="Times New Roman"/>
                <a:cs typeface="Times New Roman"/>
              </a:rPr>
              <a:t>of </a:t>
            </a:r>
            <a:r>
              <a:rPr sz="3000" spc="-90" dirty="0">
                <a:latin typeface="Times New Roman"/>
                <a:cs typeface="Times New Roman"/>
              </a:rPr>
              <a:t>storage </a:t>
            </a:r>
            <a:r>
              <a:rPr sz="3000" spc="-85" dirty="0">
                <a:latin typeface="Times New Roman"/>
                <a:cs typeface="Times New Roman"/>
              </a:rPr>
              <a:t> </a:t>
            </a:r>
            <a:r>
              <a:rPr sz="3000" spc="-175" dirty="0">
                <a:latin typeface="Times New Roman"/>
                <a:cs typeface="Times New Roman"/>
              </a:rPr>
              <a:t>m</a:t>
            </a:r>
            <a:r>
              <a:rPr sz="3000" spc="-160" dirty="0">
                <a:latin typeface="Times New Roman"/>
                <a:cs typeface="Times New Roman"/>
              </a:rPr>
              <a:t>e</a:t>
            </a:r>
            <a:r>
              <a:rPr sz="3000" spc="-135" dirty="0">
                <a:latin typeface="Times New Roman"/>
                <a:cs typeface="Times New Roman"/>
              </a:rPr>
              <a:t>d</a:t>
            </a:r>
            <a:r>
              <a:rPr sz="3000" spc="-140" dirty="0">
                <a:latin typeface="Times New Roman"/>
                <a:cs typeface="Times New Roman"/>
              </a:rPr>
              <a:t>i</a:t>
            </a:r>
            <a:r>
              <a:rPr sz="3000" dirty="0">
                <a:latin typeface="Times New Roman"/>
                <a:cs typeface="Times New Roman"/>
              </a:rPr>
              <a:t>a</a:t>
            </a:r>
            <a:r>
              <a:rPr sz="3000" spc="-190" dirty="0">
                <a:latin typeface="Times New Roman"/>
                <a:cs typeface="Times New Roman"/>
              </a:rPr>
              <a:t> </a:t>
            </a:r>
            <a:r>
              <a:rPr sz="3000" spc="-140" dirty="0">
                <a:latin typeface="Times New Roman"/>
                <a:cs typeface="Times New Roman"/>
              </a:rPr>
              <a:t>s</a:t>
            </a:r>
            <a:r>
              <a:rPr sz="3000" spc="-135" dirty="0">
                <a:latin typeface="Times New Roman"/>
                <a:cs typeface="Times New Roman"/>
              </a:rPr>
              <a:t>u</a:t>
            </a:r>
            <a:r>
              <a:rPr sz="3000" spc="-160" dirty="0">
                <a:latin typeface="Times New Roman"/>
                <a:cs typeface="Times New Roman"/>
              </a:rPr>
              <a:t>c</a:t>
            </a:r>
            <a:r>
              <a:rPr sz="3000" dirty="0">
                <a:latin typeface="Times New Roman"/>
                <a:cs typeface="Times New Roman"/>
              </a:rPr>
              <a:t>h</a:t>
            </a:r>
            <a:r>
              <a:rPr sz="3000" spc="-260" dirty="0">
                <a:latin typeface="Times New Roman"/>
                <a:cs typeface="Times New Roman"/>
              </a:rPr>
              <a:t> </a:t>
            </a:r>
            <a:r>
              <a:rPr sz="3000" spc="-204" dirty="0">
                <a:latin typeface="Times New Roman"/>
                <a:cs typeface="Times New Roman"/>
              </a:rPr>
              <a:t>a</a:t>
            </a:r>
            <a:r>
              <a:rPr sz="3000" dirty="0">
                <a:latin typeface="Times New Roman"/>
                <a:cs typeface="Times New Roman"/>
              </a:rPr>
              <a:t>s</a:t>
            </a:r>
            <a:r>
              <a:rPr sz="3000" spc="-360" dirty="0">
                <a:latin typeface="Times New Roman"/>
                <a:cs typeface="Times New Roman"/>
              </a:rPr>
              <a:t> </a:t>
            </a:r>
            <a:r>
              <a:rPr sz="3000" spc="-110" dirty="0">
                <a:latin typeface="Times New Roman"/>
                <a:cs typeface="Times New Roman"/>
              </a:rPr>
              <a:t>h</a:t>
            </a:r>
            <a:r>
              <a:rPr sz="3000" spc="-114" dirty="0">
                <a:latin typeface="Times New Roman"/>
                <a:cs typeface="Times New Roman"/>
              </a:rPr>
              <a:t>i</a:t>
            </a:r>
            <a:r>
              <a:rPr sz="3000" spc="-110" dirty="0">
                <a:latin typeface="Times New Roman"/>
                <a:cs typeface="Times New Roman"/>
              </a:rPr>
              <a:t>g</a:t>
            </a:r>
            <a:r>
              <a:rPr sz="3000" spc="-135" dirty="0">
                <a:latin typeface="Times New Roman"/>
                <a:cs typeface="Times New Roman"/>
              </a:rPr>
              <a:t>h</a:t>
            </a:r>
            <a:r>
              <a:rPr sz="3000" spc="-114" dirty="0">
                <a:latin typeface="Times New Roman"/>
                <a:cs typeface="Times New Roman"/>
              </a:rPr>
              <a:t>-</a:t>
            </a:r>
            <a:r>
              <a:rPr sz="3000" spc="-135" dirty="0">
                <a:latin typeface="Times New Roman"/>
                <a:cs typeface="Times New Roman"/>
              </a:rPr>
              <a:t>capac</a:t>
            </a:r>
            <a:r>
              <a:rPr sz="3000" spc="-114" dirty="0">
                <a:latin typeface="Times New Roman"/>
                <a:cs typeface="Times New Roman"/>
              </a:rPr>
              <a:t>it</a:t>
            </a:r>
            <a:r>
              <a:rPr sz="3000" dirty="0">
                <a:latin typeface="Times New Roman"/>
                <a:cs typeface="Times New Roman"/>
              </a:rPr>
              <a:t>y</a:t>
            </a:r>
            <a:r>
              <a:rPr sz="3000" spc="290" dirty="0">
                <a:latin typeface="Times New Roman"/>
                <a:cs typeface="Times New Roman"/>
              </a:rPr>
              <a:t> </a:t>
            </a:r>
            <a:r>
              <a:rPr sz="3000" spc="-85" dirty="0">
                <a:latin typeface="Times New Roman"/>
                <a:cs typeface="Times New Roman"/>
              </a:rPr>
              <a:t>h</a:t>
            </a:r>
            <a:r>
              <a:rPr sz="3000" spc="-110" dirty="0">
                <a:latin typeface="Times New Roman"/>
                <a:cs typeface="Times New Roman"/>
              </a:rPr>
              <a:t>a</a:t>
            </a:r>
            <a:r>
              <a:rPr sz="3000" spc="-90" dirty="0">
                <a:latin typeface="Times New Roman"/>
                <a:cs typeface="Times New Roman"/>
              </a:rPr>
              <a:t>r</a:t>
            </a:r>
            <a:r>
              <a:rPr sz="3000" dirty="0">
                <a:latin typeface="Times New Roman"/>
                <a:cs typeface="Times New Roman"/>
              </a:rPr>
              <a:t>d</a:t>
            </a:r>
            <a:r>
              <a:rPr sz="3000" spc="-240" dirty="0">
                <a:latin typeface="Times New Roman"/>
                <a:cs typeface="Times New Roman"/>
              </a:rPr>
              <a:t> </a:t>
            </a:r>
            <a:r>
              <a:rPr sz="3000" spc="-85" dirty="0">
                <a:latin typeface="Times New Roman"/>
                <a:cs typeface="Times New Roman"/>
              </a:rPr>
              <a:t>dr</a:t>
            </a:r>
            <a:r>
              <a:rPr sz="3000" spc="-90" dirty="0">
                <a:latin typeface="Times New Roman"/>
                <a:cs typeface="Times New Roman"/>
              </a:rPr>
              <a:t>i</a:t>
            </a:r>
            <a:r>
              <a:rPr sz="3000" spc="-85" dirty="0">
                <a:latin typeface="Times New Roman"/>
                <a:cs typeface="Times New Roman"/>
              </a:rPr>
              <a:t>v</a:t>
            </a:r>
            <a:r>
              <a:rPr sz="3000" spc="-110" dirty="0">
                <a:latin typeface="Times New Roman"/>
                <a:cs typeface="Times New Roman"/>
              </a:rPr>
              <a:t>e</a:t>
            </a:r>
            <a:r>
              <a:rPr sz="3000" spc="-95" dirty="0">
                <a:latin typeface="Times New Roman"/>
                <a:cs typeface="Times New Roman"/>
              </a:rPr>
              <a:t>s</a:t>
            </a:r>
            <a:r>
              <a:rPr sz="3000" dirty="0">
                <a:latin typeface="Times New Roman"/>
                <a:cs typeface="Times New Roman"/>
              </a:rPr>
              <a:t>.</a:t>
            </a:r>
            <a:endParaRPr sz="3000">
              <a:latin typeface="Times New Roman"/>
              <a:cs typeface="Times New Roman"/>
            </a:endParaRPr>
          </a:p>
          <a:p>
            <a:pPr marL="12700" algn="just">
              <a:lnSpc>
                <a:spcPts val="3485"/>
              </a:lnSpc>
            </a:pPr>
            <a:r>
              <a:rPr sz="3000" b="1" spc="-95" dirty="0">
                <a:latin typeface="Times New Roman"/>
                <a:cs typeface="Times New Roman"/>
              </a:rPr>
              <a:t>Cloud</a:t>
            </a:r>
            <a:r>
              <a:rPr sz="3000" b="1" spc="195" dirty="0">
                <a:latin typeface="Times New Roman"/>
                <a:cs typeface="Times New Roman"/>
              </a:rPr>
              <a:t> </a:t>
            </a:r>
            <a:r>
              <a:rPr sz="3000" b="1" spc="-90" dirty="0">
                <a:latin typeface="Times New Roman"/>
                <a:cs typeface="Times New Roman"/>
              </a:rPr>
              <a:t>provider</a:t>
            </a:r>
            <a:r>
              <a:rPr sz="3000" b="1" spc="165" dirty="0">
                <a:latin typeface="Times New Roman"/>
                <a:cs typeface="Times New Roman"/>
              </a:rPr>
              <a:t> </a:t>
            </a:r>
            <a:r>
              <a:rPr sz="3000" b="1" spc="-100" dirty="0">
                <a:latin typeface="Times New Roman"/>
                <a:cs typeface="Times New Roman"/>
              </a:rPr>
              <a:t>can</a:t>
            </a:r>
            <a:r>
              <a:rPr sz="3000" b="1" spc="145" dirty="0">
                <a:latin typeface="Times New Roman"/>
                <a:cs typeface="Times New Roman"/>
              </a:rPr>
              <a:t> </a:t>
            </a:r>
            <a:r>
              <a:rPr sz="3000" b="1" spc="-50" dirty="0">
                <a:latin typeface="Times New Roman"/>
                <a:cs typeface="Times New Roman"/>
              </a:rPr>
              <a:t>set</a:t>
            </a:r>
            <a:r>
              <a:rPr sz="3000" b="1" spc="215" dirty="0">
                <a:latin typeface="Times New Roman"/>
                <a:cs typeface="Times New Roman"/>
              </a:rPr>
              <a:t> </a:t>
            </a:r>
            <a:r>
              <a:rPr sz="3000" b="1" spc="-55" dirty="0">
                <a:latin typeface="Times New Roman"/>
                <a:cs typeface="Times New Roman"/>
              </a:rPr>
              <a:t>up</a:t>
            </a:r>
            <a:r>
              <a:rPr sz="3000" b="1" spc="220" dirty="0">
                <a:latin typeface="Times New Roman"/>
                <a:cs typeface="Times New Roman"/>
              </a:rPr>
              <a:t> </a:t>
            </a:r>
            <a:r>
              <a:rPr sz="3000" b="1" spc="-100" dirty="0">
                <a:latin typeface="Times New Roman"/>
                <a:cs typeface="Times New Roman"/>
              </a:rPr>
              <a:t>Service</a:t>
            </a:r>
            <a:r>
              <a:rPr sz="3000" b="1" spc="190" dirty="0">
                <a:latin typeface="Times New Roman"/>
                <a:cs typeface="Times New Roman"/>
              </a:rPr>
              <a:t> </a:t>
            </a:r>
            <a:r>
              <a:rPr sz="3000" b="1" spc="-120" dirty="0">
                <a:latin typeface="Times New Roman"/>
                <a:cs typeface="Times New Roman"/>
              </a:rPr>
              <a:t>Level</a:t>
            </a:r>
            <a:r>
              <a:rPr sz="3000" b="1" spc="165" dirty="0">
                <a:latin typeface="Times New Roman"/>
                <a:cs typeface="Times New Roman"/>
              </a:rPr>
              <a:t> </a:t>
            </a:r>
            <a:r>
              <a:rPr sz="3000" b="1" spc="-105" dirty="0">
                <a:latin typeface="Times New Roman"/>
                <a:cs typeface="Times New Roman"/>
              </a:rPr>
              <a:t>Agreements</a:t>
            </a:r>
            <a:r>
              <a:rPr sz="3000" b="1" spc="190" dirty="0">
                <a:latin typeface="Times New Roman"/>
                <a:cs typeface="Times New Roman"/>
              </a:rPr>
              <a:t> </a:t>
            </a:r>
            <a:r>
              <a:rPr sz="3000" spc="-200" dirty="0">
                <a:latin typeface="Times New Roman"/>
                <a:cs typeface="Times New Roman"/>
              </a:rPr>
              <a:t>(SLAs</a:t>
            </a:r>
            <a:r>
              <a:rPr sz="3000" spc="2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)</a:t>
            </a:r>
            <a:r>
              <a:rPr sz="3000" spc="5" dirty="0">
                <a:latin typeface="Times New Roman"/>
                <a:cs typeface="Times New Roman"/>
              </a:rPr>
              <a:t> </a:t>
            </a:r>
            <a:r>
              <a:rPr sz="3000" b="1" spc="-75" dirty="0">
                <a:latin typeface="Times New Roman"/>
                <a:cs typeface="Times New Roman"/>
              </a:rPr>
              <a:t>with</a:t>
            </a:r>
            <a:r>
              <a:rPr sz="3000" b="1" spc="220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a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1035202" y="4706492"/>
            <a:ext cx="10549255" cy="848994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 marR="5080">
              <a:lnSpc>
                <a:spcPts val="2880"/>
              </a:lnSpc>
              <a:spcBef>
                <a:spcPts val="795"/>
              </a:spcBef>
              <a:tabLst>
                <a:tab pos="1009650" algn="l"/>
                <a:tab pos="2283460" algn="l"/>
                <a:tab pos="2457450" algn="l"/>
                <a:tab pos="2756535" algn="l"/>
                <a:tab pos="4173854" algn="l"/>
                <a:tab pos="5466715" algn="l"/>
                <a:tab pos="7052309" algn="l"/>
                <a:tab pos="7860030" algn="l"/>
                <a:tab pos="8479155" algn="l"/>
                <a:tab pos="9314180" algn="l"/>
                <a:tab pos="9774555" algn="l"/>
              </a:tabLst>
            </a:pPr>
            <a:r>
              <a:rPr sz="3000" b="1" spc="-135" dirty="0">
                <a:latin typeface="Times New Roman"/>
                <a:cs typeface="Times New Roman"/>
              </a:rPr>
              <a:t>c</a:t>
            </a:r>
            <a:r>
              <a:rPr sz="3000" b="1" spc="-114" dirty="0">
                <a:latin typeface="Times New Roman"/>
                <a:cs typeface="Times New Roman"/>
              </a:rPr>
              <a:t>l</a:t>
            </a:r>
            <a:r>
              <a:rPr sz="3000" b="1" spc="-110" dirty="0">
                <a:latin typeface="Times New Roman"/>
                <a:cs typeface="Times New Roman"/>
              </a:rPr>
              <a:t>ou</a:t>
            </a:r>
            <a:r>
              <a:rPr sz="3000" b="1" spc="-5" dirty="0">
                <a:latin typeface="Times New Roman"/>
                <a:cs typeface="Times New Roman"/>
              </a:rPr>
              <a:t>d</a:t>
            </a:r>
            <a:r>
              <a:rPr sz="3000" b="1" dirty="0">
                <a:latin typeface="Times New Roman"/>
                <a:cs typeface="Times New Roman"/>
              </a:rPr>
              <a:t>	</a:t>
            </a:r>
            <a:r>
              <a:rPr sz="3000" b="1" spc="-60" dirty="0">
                <a:latin typeface="Times New Roman"/>
                <a:cs typeface="Times New Roman"/>
              </a:rPr>
              <a:t>c</a:t>
            </a:r>
            <a:r>
              <a:rPr sz="3000" b="1" spc="-40" dirty="0">
                <a:latin typeface="Times New Roman"/>
                <a:cs typeface="Times New Roman"/>
              </a:rPr>
              <a:t>a</a:t>
            </a:r>
            <a:r>
              <a:rPr sz="3000" b="1" spc="-60" dirty="0">
                <a:latin typeface="Times New Roman"/>
                <a:cs typeface="Times New Roman"/>
              </a:rPr>
              <a:t>rr</a:t>
            </a:r>
            <a:r>
              <a:rPr sz="3000" b="1" spc="-45" dirty="0">
                <a:latin typeface="Times New Roman"/>
                <a:cs typeface="Times New Roman"/>
              </a:rPr>
              <a:t>i</a:t>
            </a:r>
            <a:r>
              <a:rPr sz="3000" b="1" spc="-60" dirty="0">
                <a:latin typeface="Times New Roman"/>
                <a:cs typeface="Times New Roman"/>
              </a:rPr>
              <a:t>e</a:t>
            </a:r>
            <a:r>
              <a:rPr sz="3000" b="1" dirty="0">
                <a:latin typeface="Times New Roman"/>
                <a:cs typeface="Times New Roman"/>
              </a:rPr>
              <a:t>r	</a:t>
            </a:r>
            <a:r>
              <a:rPr sz="3000" spc="-20" dirty="0">
                <a:latin typeface="Times New Roman"/>
                <a:cs typeface="Times New Roman"/>
              </a:rPr>
              <a:t>t</a:t>
            </a:r>
            <a:r>
              <a:rPr sz="3000" dirty="0">
                <a:latin typeface="Times New Roman"/>
                <a:cs typeface="Times New Roman"/>
              </a:rPr>
              <a:t>o	</a:t>
            </a:r>
            <a:r>
              <a:rPr sz="3000" spc="-110" dirty="0">
                <a:latin typeface="Times New Roman"/>
                <a:cs typeface="Times New Roman"/>
              </a:rPr>
              <a:t>p</a:t>
            </a:r>
            <a:r>
              <a:rPr sz="3000" spc="-135" dirty="0">
                <a:latin typeface="Times New Roman"/>
                <a:cs typeface="Times New Roman"/>
              </a:rPr>
              <a:t>r</a:t>
            </a:r>
            <a:r>
              <a:rPr sz="3000" spc="-110" dirty="0">
                <a:latin typeface="Times New Roman"/>
                <a:cs typeface="Times New Roman"/>
              </a:rPr>
              <a:t>ov</a:t>
            </a:r>
            <a:r>
              <a:rPr sz="3000" spc="-114" dirty="0">
                <a:latin typeface="Times New Roman"/>
                <a:cs typeface="Times New Roman"/>
              </a:rPr>
              <a:t>i</a:t>
            </a:r>
            <a:r>
              <a:rPr sz="3000" spc="-110" dirty="0">
                <a:latin typeface="Times New Roman"/>
                <a:cs typeface="Times New Roman"/>
              </a:rPr>
              <a:t>d</a:t>
            </a:r>
            <a:r>
              <a:rPr sz="3000" dirty="0">
                <a:latin typeface="Times New Roman"/>
                <a:cs typeface="Times New Roman"/>
              </a:rPr>
              <a:t>e	</a:t>
            </a:r>
            <a:r>
              <a:rPr sz="3000" spc="-120" dirty="0">
                <a:latin typeface="Times New Roman"/>
                <a:cs typeface="Times New Roman"/>
              </a:rPr>
              <a:t>s</a:t>
            </a:r>
            <a:r>
              <a:rPr sz="3000" spc="-135" dirty="0">
                <a:latin typeface="Times New Roman"/>
                <a:cs typeface="Times New Roman"/>
              </a:rPr>
              <a:t>e</a:t>
            </a:r>
            <a:r>
              <a:rPr sz="3000" spc="-114" dirty="0">
                <a:latin typeface="Times New Roman"/>
                <a:cs typeface="Times New Roman"/>
              </a:rPr>
              <a:t>r</a:t>
            </a:r>
            <a:r>
              <a:rPr sz="3000" spc="-110" dirty="0">
                <a:latin typeface="Times New Roman"/>
                <a:cs typeface="Times New Roman"/>
              </a:rPr>
              <a:t>v</a:t>
            </a:r>
            <a:r>
              <a:rPr sz="3000" spc="-90" dirty="0">
                <a:latin typeface="Times New Roman"/>
                <a:cs typeface="Times New Roman"/>
              </a:rPr>
              <a:t>i</a:t>
            </a:r>
            <a:r>
              <a:rPr sz="3000" spc="-110" dirty="0">
                <a:latin typeface="Times New Roman"/>
                <a:cs typeface="Times New Roman"/>
              </a:rPr>
              <a:t>c</a:t>
            </a:r>
            <a:r>
              <a:rPr sz="3000" spc="-135" dirty="0">
                <a:latin typeface="Times New Roman"/>
                <a:cs typeface="Times New Roman"/>
              </a:rPr>
              <a:t>e</a:t>
            </a:r>
            <a:r>
              <a:rPr sz="3000" spc="-5" dirty="0">
                <a:latin typeface="Times New Roman"/>
                <a:cs typeface="Times New Roman"/>
              </a:rPr>
              <a:t>s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110" dirty="0">
                <a:latin typeface="Times New Roman"/>
                <a:cs typeface="Times New Roman"/>
              </a:rPr>
              <a:t>c</a:t>
            </a:r>
            <a:r>
              <a:rPr sz="3000" spc="-85" dirty="0">
                <a:latin typeface="Times New Roman"/>
                <a:cs typeface="Times New Roman"/>
              </a:rPr>
              <a:t>on</a:t>
            </a:r>
            <a:r>
              <a:rPr sz="3000" spc="-95" dirty="0">
                <a:latin typeface="Times New Roman"/>
                <a:cs typeface="Times New Roman"/>
              </a:rPr>
              <a:t>s</a:t>
            </a:r>
            <a:r>
              <a:rPr sz="3000" spc="-90" dirty="0">
                <a:latin typeface="Times New Roman"/>
                <a:cs typeface="Times New Roman"/>
              </a:rPr>
              <a:t>i</a:t>
            </a:r>
            <a:r>
              <a:rPr sz="3000" spc="-95" dirty="0">
                <a:latin typeface="Times New Roman"/>
                <a:cs typeface="Times New Roman"/>
              </a:rPr>
              <a:t>s</a:t>
            </a:r>
            <a:r>
              <a:rPr sz="3000" spc="-90" dirty="0">
                <a:latin typeface="Times New Roman"/>
                <a:cs typeface="Times New Roman"/>
              </a:rPr>
              <a:t>t</a:t>
            </a:r>
            <a:r>
              <a:rPr sz="3000" spc="-110" dirty="0">
                <a:latin typeface="Times New Roman"/>
                <a:cs typeface="Times New Roman"/>
              </a:rPr>
              <a:t>e</a:t>
            </a:r>
            <a:r>
              <a:rPr sz="3000" spc="-85" dirty="0">
                <a:latin typeface="Times New Roman"/>
                <a:cs typeface="Times New Roman"/>
              </a:rPr>
              <a:t>n</a:t>
            </a:r>
            <a:r>
              <a:rPr sz="3000" dirty="0">
                <a:latin typeface="Times New Roman"/>
                <a:cs typeface="Times New Roman"/>
              </a:rPr>
              <a:t>t	</a:t>
            </a:r>
            <a:r>
              <a:rPr sz="3000" spc="-105" dirty="0">
                <a:latin typeface="Times New Roman"/>
                <a:cs typeface="Times New Roman"/>
              </a:rPr>
              <a:t>w</a:t>
            </a:r>
            <a:r>
              <a:rPr sz="3000" spc="-90" dirty="0">
                <a:latin typeface="Times New Roman"/>
                <a:cs typeface="Times New Roman"/>
              </a:rPr>
              <a:t>it</a:t>
            </a:r>
            <a:r>
              <a:rPr sz="3000" dirty="0">
                <a:latin typeface="Times New Roman"/>
                <a:cs typeface="Times New Roman"/>
              </a:rPr>
              <a:t>h	</a:t>
            </a:r>
            <a:r>
              <a:rPr sz="3000" spc="-70" dirty="0">
                <a:latin typeface="Times New Roman"/>
                <a:cs typeface="Times New Roman"/>
              </a:rPr>
              <a:t>t</a:t>
            </a:r>
            <a:r>
              <a:rPr sz="3000" spc="-60" dirty="0">
                <a:latin typeface="Times New Roman"/>
                <a:cs typeface="Times New Roman"/>
              </a:rPr>
              <a:t>h</a:t>
            </a:r>
            <a:r>
              <a:rPr sz="3000" dirty="0">
                <a:latin typeface="Times New Roman"/>
                <a:cs typeface="Times New Roman"/>
              </a:rPr>
              <a:t>e	</a:t>
            </a:r>
            <a:r>
              <a:rPr sz="3000" spc="-114" dirty="0">
                <a:latin typeface="Times New Roman"/>
                <a:cs typeface="Times New Roman"/>
              </a:rPr>
              <a:t>l</a:t>
            </a:r>
            <a:r>
              <a:rPr sz="3000" spc="-160" dirty="0">
                <a:latin typeface="Times New Roman"/>
                <a:cs typeface="Times New Roman"/>
              </a:rPr>
              <a:t>e</a:t>
            </a:r>
            <a:r>
              <a:rPr sz="3000" spc="-110" dirty="0">
                <a:latin typeface="Times New Roman"/>
                <a:cs typeface="Times New Roman"/>
              </a:rPr>
              <a:t>v</a:t>
            </a:r>
            <a:r>
              <a:rPr sz="3000" spc="-160" dirty="0">
                <a:latin typeface="Times New Roman"/>
                <a:cs typeface="Times New Roman"/>
              </a:rPr>
              <a:t>e</a:t>
            </a:r>
            <a:r>
              <a:rPr sz="3000" dirty="0">
                <a:latin typeface="Times New Roman"/>
                <a:cs typeface="Times New Roman"/>
              </a:rPr>
              <a:t>l	</a:t>
            </a:r>
            <a:r>
              <a:rPr sz="3000" spc="-135" dirty="0">
                <a:latin typeface="Times New Roman"/>
                <a:cs typeface="Times New Roman"/>
              </a:rPr>
              <a:t>o</a:t>
            </a:r>
            <a:r>
              <a:rPr sz="3000" dirty="0">
                <a:latin typeface="Times New Roman"/>
                <a:cs typeface="Times New Roman"/>
              </a:rPr>
              <a:t>f	</a:t>
            </a:r>
            <a:r>
              <a:rPr sz="3000" spc="-260" dirty="0">
                <a:latin typeface="Times New Roman"/>
                <a:cs typeface="Times New Roman"/>
              </a:rPr>
              <a:t>S</a:t>
            </a:r>
            <a:r>
              <a:rPr sz="3000" spc="-300" dirty="0">
                <a:latin typeface="Times New Roman"/>
                <a:cs typeface="Times New Roman"/>
              </a:rPr>
              <a:t>LA</a:t>
            </a:r>
            <a:r>
              <a:rPr sz="3000" spc="-5" dirty="0">
                <a:latin typeface="Times New Roman"/>
                <a:cs typeface="Times New Roman"/>
              </a:rPr>
              <a:t>s  </a:t>
            </a:r>
            <a:r>
              <a:rPr sz="3000" spc="-90" dirty="0">
                <a:latin typeface="Times New Roman"/>
                <a:cs typeface="Times New Roman"/>
              </a:rPr>
              <a:t>offered</a:t>
            </a:r>
            <a:r>
              <a:rPr sz="3000" spc="-285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to</a:t>
            </a:r>
            <a:r>
              <a:rPr sz="3000" spc="-55" dirty="0">
                <a:latin typeface="Times New Roman"/>
                <a:cs typeface="Times New Roman"/>
              </a:rPr>
              <a:t> </a:t>
            </a:r>
            <a:r>
              <a:rPr sz="3000" b="1" spc="-95" dirty="0">
                <a:latin typeface="Times New Roman"/>
                <a:cs typeface="Times New Roman"/>
              </a:rPr>
              <a:t>cloud	consumers.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0377" y="228726"/>
            <a:ext cx="4024629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u="none" spc="-20" dirty="0">
                <a:solidFill>
                  <a:srgbClr val="000000"/>
                </a:solidFill>
                <a:latin typeface="Calibri"/>
                <a:cs typeface="Calibri"/>
              </a:rPr>
              <a:t>Sc</a:t>
            </a:r>
            <a:r>
              <a:rPr sz="4000" u="none" spc="-30" dirty="0">
                <a:solidFill>
                  <a:srgbClr val="000000"/>
                </a:solidFill>
                <a:latin typeface="Calibri"/>
                <a:cs typeface="Calibri"/>
              </a:rPr>
              <a:t>e</a:t>
            </a:r>
            <a:r>
              <a:rPr sz="4000" u="none" spc="-20" dirty="0">
                <a:solidFill>
                  <a:srgbClr val="000000"/>
                </a:solidFill>
                <a:latin typeface="Calibri"/>
                <a:cs typeface="Calibri"/>
              </a:rPr>
              <a:t>n</a:t>
            </a:r>
            <a:r>
              <a:rPr sz="4000" u="none" spc="-25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4000" u="none" spc="-35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sz="4000" u="none" spc="-30" dirty="0">
                <a:solidFill>
                  <a:srgbClr val="000000"/>
                </a:solidFill>
                <a:latin typeface="Calibri"/>
                <a:cs typeface="Calibri"/>
              </a:rPr>
              <a:t>io</a:t>
            </a:r>
            <a:r>
              <a:rPr sz="4000" u="none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sz="4000" u="none" spc="-11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u="none" spc="-130" dirty="0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sz="4000" u="none" dirty="0">
                <a:solidFill>
                  <a:srgbClr val="000000"/>
                </a:solidFill>
                <a:latin typeface="Calibri"/>
                <a:cs typeface="Calibri"/>
              </a:rPr>
              <a:t>n</a:t>
            </a:r>
            <a:r>
              <a:rPr sz="4000" u="none" spc="-2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u="none" spc="-170" dirty="0">
                <a:solidFill>
                  <a:srgbClr val="000000"/>
                </a:solidFill>
                <a:latin typeface="Calibri"/>
                <a:cs typeface="Calibri"/>
              </a:rPr>
              <a:t>C</a:t>
            </a:r>
            <a:r>
              <a:rPr sz="4000" u="none" spc="-175" dirty="0">
                <a:solidFill>
                  <a:srgbClr val="000000"/>
                </a:solidFill>
                <a:latin typeface="Calibri"/>
                <a:cs typeface="Calibri"/>
              </a:rPr>
              <a:t>l</a:t>
            </a:r>
            <a:r>
              <a:rPr sz="4000" u="none" spc="-170" dirty="0">
                <a:solidFill>
                  <a:srgbClr val="000000"/>
                </a:solidFill>
                <a:latin typeface="Calibri"/>
                <a:cs typeface="Calibri"/>
              </a:rPr>
              <a:t>o</a:t>
            </a:r>
            <a:r>
              <a:rPr sz="4000" u="none" spc="-165" dirty="0">
                <a:solidFill>
                  <a:srgbClr val="000000"/>
                </a:solidFill>
                <a:latin typeface="Calibri"/>
                <a:cs typeface="Calibri"/>
              </a:rPr>
              <a:t>ud</a:t>
            </a:r>
            <a:r>
              <a:rPr sz="4000" u="none" spc="150" dirty="0">
                <a:solidFill>
                  <a:srgbClr val="000000"/>
                </a:solidFill>
                <a:latin typeface="Calibri"/>
                <a:cs typeface="Calibri"/>
              </a:rPr>
              <a:t>:</a:t>
            </a:r>
            <a:r>
              <a:rPr sz="4000" u="none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6848" y="1019683"/>
            <a:ext cx="11195685" cy="30613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27685" marR="230504" indent="-515620" algn="just">
              <a:lnSpc>
                <a:spcPct val="100000"/>
              </a:lnSpc>
              <a:spcBef>
                <a:spcPts val="110"/>
              </a:spcBef>
              <a:buClr>
                <a:srgbClr val="4F81BB"/>
              </a:buClr>
              <a:buSzPct val="83333"/>
              <a:buAutoNum type="arabicPeriod"/>
              <a:tabLst>
                <a:tab pos="528320" algn="l"/>
              </a:tabLst>
            </a:pPr>
            <a:r>
              <a:rPr sz="2700" b="1" spc="-90" dirty="0">
                <a:latin typeface="Times New Roman"/>
                <a:cs typeface="Times New Roman"/>
              </a:rPr>
              <a:t>Cloud </a:t>
            </a:r>
            <a:r>
              <a:rPr sz="2700" b="1" spc="-65" dirty="0">
                <a:latin typeface="Times New Roman"/>
                <a:cs typeface="Times New Roman"/>
              </a:rPr>
              <a:t>carriers </a:t>
            </a:r>
            <a:r>
              <a:rPr sz="2700" b="1" spc="-114" dirty="0">
                <a:latin typeface="Times New Roman"/>
                <a:cs typeface="Times New Roman"/>
              </a:rPr>
              <a:t>provide </a:t>
            </a:r>
            <a:r>
              <a:rPr sz="2700" b="1" spc="-40" dirty="0">
                <a:latin typeface="Times New Roman"/>
                <a:cs typeface="Times New Roman"/>
              </a:rPr>
              <a:t>the </a:t>
            </a:r>
            <a:r>
              <a:rPr sz="2700" b="1" spc="-110" dirty="0">
                <a:latin typeface="Times New Roman"/>
                <a:cs typeface="Times New Roman"/>
              </a:rPr>
              <a:t>connectivity </a:t>
            </a:r>
            <a:r>
              <a:rPr sz="2700" b="1" spc="-100" dirty="0">
                <a:latin typeface="Times New Roman"/>
                <a:cs typeface="Times New Roman"/>
              </a:rPr>
              <a:t>and </a:t>
            </a:r>
            <a:r>
              <a:rPr sz="2700" b="1" spc="-60" dirty="0">
                <a:latin typeface="Times New Roman"/>
                <a:cs typeface="Times New Roman"/>
              </a:rPr>
              <a:t>transport </a:t>
            </a:r>
            <a:r>
              <a:rPr sz="2700" spc="-65" dirty="0">
                <a:latin typeface="Times New Roman"/>
                <a:cs typeface="Times New Roman"/>
              </a:rPr>
              <a:t>of</a:t>
            </a:r>
            <a:r>
              <a:rPr sz="2700" spc="-60" dirty="0">
                <a:latin typeface="Times New Roman"/>
                <a:cs typeface="Times New Roman"/>
              </a:rPr>
              <a:t> </a:t>
            </a:r>
            <a:r>
              <a:rPr sz="2700" spc="-90" dirty="0">
                <a:latin typeface="Times New Roman"/>
                <a:cs typeface="Times New Roman"/>
              </a:rPr>
              <a:t>cloud </a:t>
            </a:r>
            <a:r>
              <a:rPr sz="2700" spc="-105" dirty="0">
                <a:latin typeface="Times New Roman"/>
                <a:cs typeface="Times New Roman"/>
              </a:rPr>
              <a:t>services </a:t>
            </a:r>
            <a:r>
              <a:rPr sz="2700" spc="-90" dirty="0">
                <a:latin typeface="Times New Roman"/>
                <a:cs typeface="Times New Roman"/>
              </a:rPr>
              <a:t>from </a:t>
            </a:r>
            <a:r>
              <a:rPr sz="2700" spc="-85" dirty="0">
                <a:latin typeface="Times New Roman"/>
                <a:cs typeface="Times New Roman"/>
              </a:rPr>
              <a:t> </a:t>
            </a:r>
            <a:r>
              <a:rPr sz="2700" spc="-90" dirty="0">
                <a:latin typeface="Times New Roman"/>
                <a:cs typeface="Times New Roman"/>
              </a:rPr>
              <a:t>cloud</a:t>
            </a:r>
            <a:r>
              <a:rPr sz="2700" spc="-285" dirty="0">
                <a:latin typeface="Times New Roman"/>
                <a:cs typeface="Times New Roman"/>
              </a:rPr>
              <a:t> </a:t>
            </a:r>
            <a:r>
              <a:rPr sz="2700" spc="-100" dirty="0">
                <a:latin typeface="Times New Roman"/>
                <a:cs typeface="Times New Roman"/>
              </a:rPr>
              <a:t>providers</a:t>
            </a:r>
            <a:r>
              <a:rPr sz="2700" spc="-260" dirty="0">
                <a:latin typeface="Times New Roman"/>
                <a:cs typeface="Times New Roman"/>
              </a:rPr>
              <a:t> </a:t>
            </a:r>
            <a:r>
              <a:rPr sz="2700" spc="-15" dirty="0">
                <a:latin typeface="Times New Roman"/>
                <a:cs typeface="Times New Roman"/>
              </a:rPr>
              <a:t>to</a:t>
            </a:r>
            <a:r>
              <a:rPr sz="2700" spc="-65" dirty="0">
                <a:latin typeface="Times New Roman"/>
                <a:cs typeface="Times New Roman"/>
              </a:rPr>
              <a:t> </a:t>
            </a:r>
            <a:r>
              <a:rPr sz="2700" spc="-90" dirty="0">
                <a:latin typeface="Times New Roman"/>
                <a:cs typeface="Times New Roman"/>
              </a:rPr>
              <a:t>cloud</a:t>
            </a:r>
            <a:r>
              <a:rPr sz="2700" spc="-40" dirty="0">
                <a:latin typeface="Times New Roman"/>
                <a:cs typeface="Times New Roman"/>
              </a:rPr>
              <a:t> </a:t>
            </a:r>
            <a:r>
              <a:rPr sz="2700" spc="-90" dirty="0">
                <a:latin typeface="Times New Roman"/>
                <a:cs typeface="Times New Roman"/>
              </a:rPr>
              <a:t>consumers.</a:t>
            </a:r>
            <a:endParaRPr sz="2700">
              <a:latin typeface="Times New Roman"/>
              <a:cs typeface="Times New Roman"/>
            </a:endParaRPr>
          </a:p>
          <a:p>
            <a:pPr marL="527685" marR="5080" indent="-515620" algn="just">
              <a:lnSpc>
                <a:spcPct val="100000"/>
              </a:lnSpc>
              <a:spcBef>
                <a:spcPts val="605"/>
              </a:spcBef>
              <a:buClr>
                <a:srgbClr val="4F81BB"/>
              </a:buClr>
              <a:buSzPct val="83333"/>
              <a:buAutoNum type="arabicPeriod"/>
              <a:tabLst>
                <a:tab pos="528320" algn="l"/>
              </a:tabLst>
            </a:pPr>
            <a:r>
              <a:rPr sz="2700" b="1" spc="-90" dirty="0">
                <a:latin typeface="Times New Roman"/>
                <a:cs typeface="Times New Roman"/>
              </a:rPr>
              <a:t>Cloud</a:t>
            </a:r>
            <a:r>
              <a:rPr sz="2700" b="1" spc="-85" dirty="0">
                <a:latin typeface="Times New Roman"/>
                <a:cs typeface="Times New Roman"/>
              </a:rPr>
              <a:t> </a:t>
            </a:r>
            <a:r>
              <a:rPr sz="2700" b="1" spc="-100" dirty="0">
                <a:latin typeface="Times New Roman"/>
                <a:cs typeface="Times New Roman"/>
              </a:rPr>
              <a:t>provider</a:t>
            </a:r>
            <a:r>
              <a:rPr sz="2700" b="1" spc="-95" dirty="0">
                <a:latin typeface="Times New Roman"/>
                <a:cs typeface="Times New Roman"/>
              </a:rPr>
              <a:t> participates</a:t>
            </a:r>
            <a:r>
              <a:rPr sz="2700" b="1" spc="-90" dirty="0">
                <a:latin typeface="Times New Roman"/>
                <a:cs typeface="Times New Roman"/>
              </a:rPr>
              <a:t> </a:t>
            </a:r>
            <a:r>
              <a:rPr sz="2700" b="1" spc="-65" dirty="0">
                <a:latin typeface="Times New Roman"/>
                <a:cs typeface="Times New Roman"/>
              </a:rPr>
              <a:t>in</a:t>
            </a:r>
            <a:r>
              <a:rPr sz="2700" b="1" spc="-60" dirty="0">
                <a:latin typeface="Times New Roman"/>
                <a:cs typeface="Times New Roman"/>
              </a:rPr>
              <a:t> </a:t>
            </a:r>
            <a:r>
              <a:rPr sz="2700" b="1" spc="-105" dirty="0">
                <a:latin typeface="Times New Roman"/>
                <a:cs typeface="Times New Roman"/>
              </a:rPr>
              <a:t>and</a:t>
            </a:r>
            <a:r>
              <a:rPr sz="2700" b="1" spc="-100" dirty="0">
                <a:latin typeface="Times New Roman"/>
                <a:cs typeface="Times New Roman"/>
              </a:rPr>
              <a:t> </a:t>
            </a:r>
            <a:r>
              <a:rPr sz="2700" b="1" spc="-105" dirty="0">
                <a:latin typeface="Times New Roman"/>
                <a:cs typeface="Times New Roman"/>
              </a:rPr>
              <a:t>arranges</a:t>
            </a:r>
            <a:r>
              <a:rPr sz="2700" b="1" spc="-100" dirty="0">
                <a:latin typeface="Times New Roman"/>
                <a:cs typeface="Times New Roman"/>
              </a:rPr>
              <a:t> </a:t>
            </a:r>
            <a:r>
              <a:rPr sz="2700" b="1" spc="-55" dirty="0">
                <a:latin typeface="Times New Roman"/>
                <a:cs typeface="Times New Roman"/>
              </a:rPr>
              <a:t>for</a:t>
            </a:r>
            <a:r>
              <a:rPr sz="2700" b="1" spc="-50" dirty="0">
                <a:latin typeface="Times New Roman"/>
                <a:cs typeface="Times New Roman"/>
              </a:rPr>
              <a:t> </a:t>
            </a:r>
            <a:r>
              <a:rPr sz="2700" b="1" spc="-65" dirty="0">
                <a:latin typeface="Times New Roman"/>
                <a:cs typeface="Times New Roman"/>
              </a:rPr>
              <a:t>two</a:t>
            </a:r>
            <a:r>
              <a:rPr sz="2700" b="1" spc="-60" dirty="0">
                <a:latin typeface="Times New Roman"/>
                <a:cs typeface="Times New Roman"/>
              </a:rPr>
              <a:t> </a:t>
            </a:r>
            <a:r>
              <a:rPr sz="2700" b="1" spc="-100" dirty="0">
                <a:latin typeface="Times New Roman"/>
                <a:cs typeface="Times New Roman"/>
              </a:rPr>
              <a:t>unique</a:t>
            </a:r>
            <a:r>
              <a:rPr sz="2700" b="1" spc="-95" dirty="0">
                <a:latin typeface="Times New Roman"/>
                <a:cs typeface="Times New Roman"/>
              </a:rPr>
              <a:t> </a:t>
            </a:r>
            <a:r>
              <a:rPr sz="2700" b="1" spc="-100" dirty="0">
                <a:latin typeface="Times New Roman"/>
                <a:cs typeface="Times New Roman"/>
              </a:rPr>
              <a:t>service</a:t>
            </a:r>
            <a:r>
              <a:rPr sz="2700" b="1" spc="-95" dirty="0">
                <a:latin typeface="Times New Roman"/>
                <a:cs typeface="Times New Roman"/>
              </a:rPr>
              <a:t> </a:t>
            </a:r>
            <a:r>
              <a:rPr sz="2700" b="1" spc="-114" dirty="0">
                <a:latin typeface="Times New Roman"/>
                <a:cs typeface="Times New Roman"/>
              </a:rPr>
              <a:t>level </a:t>
            </a:r>
            <a:r>
              <a:rPr sz="2700" b="1" spc="-110" dirty="0">
                <a:latin typeface="Times New Roman"/>
                <a:cs typeface="Times New Roman"/>
              </a:rPr>
              <a:t> agreements </a:t>
            </a:r>
            <a:r>
              <a:rPr sz="2700" spc="-145" dirty="0">
                <a:latin typeface="Times New Roman"/>
                <a:cs typeface="Times New Roman"/>
              </a:rPr>
              <a:t>(SLAs), </a:t>
            </a:r>
            <a:r>
              <a:rPr sz="2700" spc="-70" dirty="0">
                <a:latin typeface="Times New Roman"/>
                <a:cs typeface="Times New Roman"/>
              </a:rPr>
              <a:t>one </a:t>
            </a:r>
            <a:r>
              <a:rPr sz="2700" spc="-80" dirty="0">
                <a:latin typeface="Times New Roman"/>
                <a:cs typeface="Times New Roman"/>
              </a:rPr>
              <a:t>with </a:t>
            </a:r>
            <a:r>
              <a:rPr sz="2700" spc="5" dirty="0">
                <a:latin typeface="Times New Roman"/>
                <a:cs typeface="Times New Roman"/>
              </a:rPr>
              <a:t>a </a:t>
            </a:r>
            <a:r>
              <a:rPr sz="2700" spc="-100" dirty="0">
                <a:latin typeface="Times New Roman"/>
                <a:cs typeface="Times New Roman"/>
              </a:rPr>
              <a:t>cloud </a:t>
            </a:r>
            <a:r>
              <a:rPr sz="2700" spc="-60" dirty="0">
                <a:latin typeface="Times New Roman"/>
                <a:cs typeface="Times New Roman"/>
              </a:rPr>
              <a:t>carrier</a:t>
            </a:r>
            <a:r>
              <a:rPr sz="2700" spc="-55" dirty="0">
                <a:latin typeface="Times New Roman"/>
                <a:cs typeface="Times New Roman"/>
              </a:rPr>
              <a:t> </a:t>
            </a:r>
            <a:r>
              <a:rPr sz="2700" spc="-75" dirty="0">
                <a:latin typeface="Times New Roman"/>
                <a:cs typeface="Times New Roman"/>
              </a:rPr>
              <a:t>(e.g. </a:t>
            </a:r>
            <a:r>
              <a:rPr sz="2700" spc="-185" dirty="0">
                <a:latin typeface="Times New Roman"/>
                <a:cs typeface="Times New Roman"/>
              </a:rPr>
              <a:t>SLA2) </a:t>
            </a:r>
            <a:r>
              <a:rPr sz="2700" spc="-90" dirty="0">
                <a:latin typeface="Times New Roman"/>
                <a:cs typeface="Times New Roman"/>
              </a:rPr>
              <a:t>and </a:t>
            </a:r>
            <a:r>
              <a:rPr sz="2700" spc="-60" dirty="0">
                <a:latin typeface="Times New Roman"/>
                <a:cs typeface="Times New Roman"/>
              </a:rPr>
              <a:t>one </a:t>
            </a:r>
            <a:r>
              <a:rPr sz="2700" spc="-80" dirty="0">
                <a:latin typeface="Times New Roman"/>
                <a:cs typeface="Times New Roman"/>
              </a:rPr>
              <a:t>with </a:t>
            </a:r>
            <a:r>
              <a:rPr sz="2700" spc="5" dirty="0">
                <a:latin typeface="Times New Roman"/>
                <a:cs typeface="Times New Roman"/>
              </a:rPr>
              <a:t>a </a:t>
            </a:r>
            <a:r>
              <a:rPr sz="2700" spc="-100" dirty="0">
                <a:latin typeface="Times New Roman"/>
                <a:cs typeface="Times New Roman"/>
              </a:rPr>
              <a:t>cloud </a:t>
            </a:r>
            <a:r>
              <a:rPr sz="2700" spc="-95" dirty="0">
                <a:latin typeface="Times New Roman"/>
                <a:cs typeface="Times New Roman"/>
              </a:rPr>
              <a:t> </a:t>
            </a:r>
            <a:r>
              <a:rPr sz="2700" spc="-100" dirty="0">
                <a:latin typeface="Times New Roman"/>
                <a:cs typeface="Times New Roman"/>
              </a:rPr>
              <a:t>consumer</a:t>
            </a:r>
            <a:r>
              <a:rPr sz="2700" spc="-245" dirty="0">
                <a:latin typeface="Times New Roman"/>
                <a:cs typeface="Times New Roman"/>
              </a:rPr>
              <a:t> </a:t>
            </a:r>
            <a:r>
              <a:rPr sz="2700" spc="-75" dirty="0">
                <a:latin typeface="Times New Roman"/>
                <a:cs typeface="Times New Roman"/>
              </a:rPr>
              <a:t>(e.g.</a:t>
            </a:r>
            <a:r>
              <a:rPr sz="2700" spc="-250" dirty="0">
                <a:latin typeface="Times New Roman"/>
                <a:cs typeface="Times New Roman"/>
              </a:rPr>
              <a:t> </a:t>
            </a:r>
            <a:r>
              <a:rPr sz="2700" spc="-135" dirty="0">
                <a:latin typeface="Times New Roman"/>
                <a:cs typeface="Times New Roman"/>
              </a:rPr>
              <a:t>SLA1).</a:t>
            </a:r>
            <a:endParaRPr sz="2700">
              <a:latin typeface="Times New Roman"/>
              <a:cs typeface="Times New Roman"/>
            </a:endParaRPr>
          </a:p>
          <a:p>
            <a:pPr marL="527685" marR="242570" indent="-515620" algn="just">
              <a:lnSpc>
                <a:spcPct val="100000"/>
              </a:lnSpc>
              <a:spcBef>
                <a:spcPts val="605"/>
              </a:spcBef>
              <a:buClr>
                <a:srgbClr val="4F81BB"/>
              </a:buClr>
              <a:buSzPct val="83333"/>
              <a:buAutoNum type="arabicPeriod"/>
              <a:tabLst>
                <a:tab pos="528320" algn="l"/>
              </a:tabLst>
            </a:pPr>
            <a:r>
              <a:rPr sz="2700" spc="204" dirty="0">
                <a:latin typeface="Times New Roman"/>
                <a:cs typeface="Times New Roman"/>
              </a:rPr>
              <a:t>A</a:t>
            </a:r>
            <a:r>
              <a:rPr sz="2700" spc="-120" dirty="0">
                <a:latin typeface="Times New Roman"/>
                <a:cs typeface="Times New Roman"/>
              </a:rPr>
              <a:t>c</a:t>
            </a:r>
            <a:r>
              <a:rPr sz="2700" spc="-135" dirty="0">
                <a:latin typeface="Times New Roman"/>
                <a:cs typeface="Times New Roman"/>
              </a:rPr>
              <a:t>l</a:t>
            </a:r>
            <a:r>
              <a:rPr sz="2700" spc="-105" dirty="0">
                <a:latin typeface="Times New Roman"/>
                <a:cs typeface="Times New Roman"/>
              </a:rPr>
              <a:t>ou</a:t>
            </a:r>
            <a:r>
              <a:rPr sz="2700" spc="5" dirty="0">
                <a:latin typeface="Times New Roman"/>
                <a:cs typeface="Times New Roman"/>
              </a:rPr>
              <a:t>d</a:t>
            </a:r>
            <a:r>
              <a:rPr sz="2700" spc="-280" dirty="0">
                <a:latin typeface="Times New Roman"/>
                <a:cs typeface="Times New Roman"/>
              </a:rPr>
              <a:t> </a:t>
            </a:r>
            <a:r>
              <a:rPr sz="2700" spc="-80" dirty="0">
                <a:latin typeface="Times New Roman"/>
                <a:cs typeface="Times New Roman"/>
              </a:rPr>
              <a:t>p</a:t>
            </a:r>
            <a:r>
              <a:rPr sz="2700" spc="-90" dirty="0">
                <a:latin typeface="Times New Roman"/>
                <a:cs typeface="Times New Roman"/>
              </a:rPr>
              <a:t>r</a:t>
            </a:r>
            <a:r>
              <a:rPr sz="2700" spc="-80" dirty="0">
                <a:latin typeface="Times New Roman"/>
                <a:cs typeface="Times New Roman"/>
              </a:rPr>
              <a:t>o</a:t>
            </a:r>
            <a:r>
              <a:rPr sz="2700" spc="-105" dirty="0">
                <a:latin typeface="Times New Roman"/>
                <a:cs typeface="Times New Roman"/>
              </a:rPr>
              <a:t>vid</a:t>
            </a:r>
            <a:r>
              <a:rPr sz="2700" spc="-120" dirty="0">
                <a:latin typeface="Times New Roman"/>
                <a:cs typeface="Times New Roman"/>
              </a:rPr>
              <a:t>e</a:t>
            </a:r>
            <a:r>
              <a:rPr sz="2700" dirty="0">
                <a:latin typeface="Times New Roman"/>
                <a:cs typeface="Times New Roman"/>
              </a:rPr>
              <a:t>r</a:t>
            </a:r>
            <a:r>
              <a:rPr sz="2700" spc="-240" dirty="0">
                <a:latin typeface="Times New Roman"/>
                <a:cs typeface="Times New Roman"/>
              </a:rPr>
              <a:t> </a:t>
            </a:r>
            <a:r>
              <a:rPr sz="2700" spc="-229" dirty="0">
                <a:latin typeface="Times New Roman"/>
                <a:cs typeface="Times New Roman"/>
              </a:rPr>
              <a:t>m</a:t>
            </a:r>
            <a:r>
              <a:rPr sz="2700" spc="-215" dirty="0">
                <a:latin typeface="Times New Roman"/>
                <a:cs typeface="Times New Roman"/>
              </a:rPr>
              <a:t>a</a:t>
            </a:r>
            <a:r>
              <a:rPr sz="2700" spc="5" dirty="0">
                <a:latin typeface="Times New Roman"/>
                <a:cs typeface="Times New Roman"/>
              </a:rPr>
              <a:t>y</a:t>
            </a:r>
            <a:r>
              <a:rPr sz="2700" spc="-285" dirty="0">
                <a:latin typeface="Times New Roman"/>
                <a:cs typeface="Times New Roman"/>
              </a:rPr>
              <a:t> </a:t>
            </a:r>
            <a:r>
              <a:rPr sz="2700" spc="-90" dirty="0">
                <a:latin typeface="Times New Roman"/>
                <a:cs typeface="Times New Roman"/>
              </a:rPr>
              <a:t>r</a:t>
            </a:r>
            <a:r>
              <a:rPr sz="2700" spc="-100" dirty="0">
                <a:latin typeface="Times New Roman"/>
                <a:cs typeface="Times New Roman"/>
              </a:rPr>
              <a:t>e</a:t>
            </a:r>
            <a:r>
              <a:rPr sz="2700" spc="-80" dirty="0">
                <a:latin typeface="Times New Roman"/>
                <a:cs typeface="Times New Roman"/>
              </a:rPr>
              <a:t>qu</a:t>
            </a:r>
            <a:r>
              <a:rPr sz="2700" spc="-100" dirty="0">
                <a:latin typeface="Times New Roman"/>
                <a:cs typeface="Times New Roman"/>
              </a:rPr>
              <a:t>e</a:t>
            </a:r>
            <a:r>
              <a:rPr sz="2700" spc="-90" dirty="0">
                <a:latin typeface="Times New Roman"/>
                <a:cs typeface="Times New Roman"/>
              </a:rPr>
              <a:t>s</a:t>
            </a:r>
            <a:r>
              <a:rPr sz="2700" dirty="0">
                <a:latin typeface="Times New Roman"/>
                <a:cs typeface="Times New Roman"/>
              </a:rPr>
              <a:t>t</a:t>
            </a:r>
            <a:r>
              <a:rPr sz="2700" spc="-65" dirty="0">
                <a:latin typeface="Times New Roman"/>
                <a:cs typeface="Times New Roman"/>
              </a:rPr>
              <a:t> </a:t>
            </a:r>
            <a:r>
              <a:rPr sz="2700" spc="-120" dirty="0">
                <a:latin typeface="Times New Roman"/>
                <a:cs typeface="Times New Roman"/>
              </a:rPr>
              <a:t>c</a:t>
            </a:r>
            <a:r>
              <a:rPr sz="2700" spc="-135" dirty="0">
                <a:latin typeface="Times New Roman"/>
                <a:cs typeface="Times New Roman"/>
              </a:rPr>
              <a:t>l</a:t>
            </a:r>
            <a:r>
              <a:rPr sz="2700" spc="-105" dirty="0">
                <a:latin typeface="Times New Roman"/>
                <a:cs typeface="Times New Roman"/>
              </a:rPr>
              <a:t>ou</a:t>
            </a:r>
            <a:r>
              <a:rPr sz="2700" spc="5" dirty="0">
                <a:latin typeface="Times New Roman"/>
                <a:cs typeface="Times New Roman"/>
              </a:rPr>
              <a:t>d</a:t>
            </a:r>
            <a:r>
              <a:rPr sz="2700" dirty="0">
                <a:latin typeface="Times New Roman"/>
                <a:cs typeface="Times New Roman"/>
              </a:rPr>
              <a:t> </a:t>
            </a:r>
            <a:r>
              <a:rPr sz="2700" spc="-285" dirty="0">
                <a:latin typeface="Times New Roman"/>
                <a:cs typeface="Times New Roman"/>
              </a:rPr>
              <a:t> </a:t>
            </a:r>
            <a:r>
              <a:rPr sz="2700" spc="-75" dirty="0">
                <a:latin typeface="Times New Roman"/>
                <a:cs typeface="Times New Roman"/>
              </a:rPr>
              <a:t>ca</a:t>
            </a:r>
            <a:r>
              <a:rPr sz="2700" spc="-70" dirty="0">
                <a:latin typeface="Times New Roman"/>
                <a:cs typeface="Times New Roman"/>
              </a:rPr>
              <a:t>rr</a:t>
            </a:r>
            <a:r>
              <a:rPr sz="2700" spc="-85" dirty="0">
                <a:latin typeface="Times New Roman"/>
                <a:cs typeface="Times New Roman"/>
              </a:rPr>
              <a:t>i</a:t>
            </a:r>
            <a:r>
              <a:rPr sz="2700" spc="-75" dirty="0">
                <a:latin typeface="Times New Roman"/>
                <a:cs typeface="Times New Roman"/>
              </a:rPr>
              <a:t>e</a:t>
            </a:r>
            <a:r>
              <a:rPr sz="2700" dirty="0">
                <a:latin typeface="Times New Roman"/>
                <a:cs typeface="Times New Roman"/>
              </a:rPr>
              <a:t>r </a:t>
            </a:r>
            <a:r>
              <a:rPr sz="2700" spc="-215" dirty="0">
                <a:latin typeface="Times New Roman"/>
                <a:cs typeface="Times New Roman"/>
              </a:rPr>
              <a:t> </a:t>
            </a:r>
            <a:r>
              <a:rPr sz="2700" spc="-35" dirty="0">
                <a:latin typeface="Times New Roman"/>
                <a:cs typeface="Times New Roman"/>
              </a:rPr>
              <a:t>t</a:t>
            </a:r>
            <a:r>
              <a:rPr sz="2700" spc="5" dirty="0">
                <a:latin typeface="Times New Roman"/>
                <a:cs typeface="Times New Roman"/>
              </a:rPr>
              <a:t>o</a:t>
            </a:r>
            <a:r>
              <a:rPr sz="2700" dirty="0">
                <a:latin typeface="Times New Roman"/>
                <a:cs typeface="Times New Roman"/>
              </a:rPr>
              <a:t> </a:t>
            </a:r>
            <a:r>
              <a:rPr sz="2700" spc="-190" dirty="0">
                <a:latin typeface="Times New Roman"/>
                <a:cs typeface="Times New Roman"/>
              </a:rPr>
              <a:t> </a:t>
            </a:r>
            <a:r>
              <a:rPr sz="2700" spc="-130" dirty="0">
                <a:latin typeface="Times New Roman"/>
                <a:cs typeface="Times New Roman"/>
              </a:rPr>
              <a:t>p</a:t>
            </a:r>
            <a:r>
              <a:rPr sz="2700" spc="-140" dirty="0">
                <a:latin typeface="Times New Roman"/>
                <a:cs typeface="Times New Roman"/>
              </a:rPr>
              <a:t>r</a:t>
            </a:r>
            <a:r>
              <a:rPr sz="2700" spc="-130" dirty="0">
                <a:latin typeface="Times New Roman"/>
                <a:cs typeface="Times New Roman"/>
              </a:rPr>
              <a:t>o</a:t>
            </a:r>
            <a:r>
              <a:rPr sz="2700" spc="-105" dirty="0">
                <a:latin typeface="Times New Roman"/>
                <a:cs typeface="Times New Roman"/>
              </a:rPr>
              <a:t>v</a:t>
            </a:r>
            <a:r>
              <a:rPr sz="2700" spc="-155" dirty="0">
                <a:latin typeface="Times New Roman"/>
                <a:cs typeface="Times New Roman"/>
              </a:rPr>
              <a:t>i</a:t>
            </a:r>
            <a:r>
              <a:rPr sz="2700" spc="-130" dirty="0">
                <a:latin typeface="Times New Roman"/>
                <a:cs typeface="Times New Roman"/>
              </a:rPr>
              <a:t>d</a:t>
            </a:r>
            <a:r>
              <a:rPr sz="2700" spc="5" dirty="0">
                <a:latin typeface="Times New Roman"/>
                <a:cs typeface="Times New Roman"/>
              </a:rPr>
              <a:t>e</a:t>
            </a:r>
            <a:r>
              <a:rPr sz="2700" dirty="0">
                <a:latin typeface="Times New Roman"/>
                <a:cs typeface="Times New Roman"/>
              </a:rPr>
              <a:t>  </a:t>
            </a:r>
            <a:r>
              <a:rPr sz="2700" spc="225" dirty="0">
                <a:latin typeface="Times New Roman"/>
                <a:cs typeface="Times New Roman"/>
              </a:rPr>
              <a:t> </a:t>
            </a:r>
            <a:r>
              <a:rPr sz="2700" spc="-105" dirty="0">
                <a:latin typeface="Times New Roman"/>
                <a:cs typeface="Times New Roman"/>
              </a:rPr>
              <a:t>d</a:t>
            </a:r>
            <a:r>
              <a:rPr sz="2700" spc="-120" dirty="0">
                <a:latin typeface="Times New Roman"/>
                <a:cs typeface="Times New Roman"/>
              </a:rPr>
              <a:t>e</a:t>
            </a:r>
            <a:r>
              <a:rPr sz="2700" spc="-105" dirty="0">
                <a:latin typeface="Times New Roman"/>
                <a:cs typeface="Times New Roman"/>
              </a:rPr>
              <a:t>d</a:t>
            </a:r>
            <a:r>
              <a:rPr sz="2700" spc="-135" dirty="0">
                <a:latin typeface="Times New Roman"/>
                <a:cs typeface="Times New Roman"/>
              </a:rPr>
              <a:t>i</a:t>
            </a:r>
            <a:r>
              <a:rPr sz="2700" spc="-120" dirty="0">
                <a:latin typeface="Times New Roman"/>
                <a:cs typeface="Times New Roman"/>
              </a:rPr>
              <a:t>ca</a:t>
            </a:r>
            <a:r>
              <a:rPr sz="2700" spc="-135" dirty="0">
                <a:latin typeface="Times New Roman"/>
                <a:cs typeface="Times New Roman"/>
              </a:rPr>
              <a:t>t</a:t>
            </a:r>
            <a:r>
              <a:rPr sz="2700" spc="-120" dirty="0">
                <a:latin typeface="Times New Roman"/>
                <a:cs typeface="Times New Roman"/>
              </a:rPr>
              <a:t>e</a:t>
            </a:r>
            <a:r>
              <a:rPr sz="2700" spc="5" dirty="0">
                <a:latin typeface="Times New Roman"/>
                <a:cs typeface="Times New Roman"/>
              </a:rPr>
              <a:t>d</a:t>
            </a:r>
            <a:r>
              <a:rPr sz="2700" dirty="0">
                <a:latin typeface="Times New Roman"/>
                <a:cs typeface="Times New Roman"/>
              </a:rPr>
              <a:t> </a:t>
            </a:r>
            <a:r>
              <a:rPr sz="2700" spc="-285" dirty="0">
                <a:latin typeface="Times New Roman"/>
                <a:cs typeface="Times New Roman"/>
              </a:rPr>
              <a:t> </a:t>
            </a:r>
            <a:r>
              <a:rPr sz="2700" spc="-145" dirty="0">
                <a:latin typeface="Times New Roman"/>
                <a:cs typeface="Times New Roman"/>
              </a:rPr>
              <a:t>a</a:t>
            </a:r>
            <a:r>
              <a:rPr sz="2700" spc="-130" dirty="0">
                <a:latin typeface="Times New Roman"/>
                <a:cs typeface="Times New Roman"/>
              </a:rPr>
              <a:t>n</a:t>
            </a:r>
            <a:r>
              <a:rPr sz="2700" spc="5" dirty="0">
                <a:latin typeface="Times New Roman"/>
                <a:cs typeface="Times New Roman"/>
              </a:rPr>
              <a:t>d</a:t>
            </a:r>
            <a:r>
              <a:rPr sz="2700" dirty="0">
                <a:latin typeface="Times New Roman"/>
                <a:cs typeface="Times New Roman"/>
              </a:rPr>
              <a:t> </a:t>
            </a:r>
            <a:r>
              <a:rPr sz="2700" spc="-310" dirty="0">
                <a:latin typeface="Times New Roman"/>
                <a:cs typeface="Times New Roman"/>
              </a:rPr>
              <a:t> </a:t>
            </a:r>
            <a:r>
              <a:rPr sz="2700" spc="-100" dirty="0">
                <a:latin typeface="Times New Roman"/>
                <a:cs typeface="Times New Roman"/>
              </a:rPr>
              <a:t>e</a:t>
            </a:r>
            <a:r>
              <a:rPr sz="2700" spc="-80" dirty="0">
                <a:latin typeface="Times New Roman"/>
                <a:cs typeface="Times New Roman"/>
              </a:rPr>
              <a:t>n</a:t>
            </a:r>
            <a:r>
              <a:rPr sz="2700" spc="-100" dirty="0">
                <a:latin typeface="Times New Roman"/>
                <a:cs typeface="Times New Roman"/>
              </a:rPr>
              <a:t>c</a:t>
            </a:r>
            <a:r>
              <a:rPr sz="2700" spc="-114" dirty="0">
                <a:latin typeface="Times New Roman"/>
                <a:cs typeface="Times New Roman"/>
              </a:rPr>
              <a:t>r</a:t>
            </a:r>
            <a:r>
              <a:rPr sz="2700" spc="-105" dirty="0">
                <a:latin typeface="Times New Roman"/>
                <a:cs typeface="Times New Roman"/>
              </a:rPr>
              <a:t>y</a:t>
            </a:r>
            <a:r>
              <a:rPr sz="2700" spc="-80" dirty="0">
                <a:latin typeface="Times New Roman"/>
                <a:cs typeface="Times New Roman"/>
              </a:rPr>
              <a:t>p</a:t>
            </a:r>
            <a:r>
              <a:rPr sz="2700" spc="-110" dirty="0">
                <a:latin typeface="Times New Roman"/>
                <a:cs typeface="Times New Roman"/>
              </a:rPr>
              <a:t>t</a:t>
            </a:r>
            <a:r>
              <a:rPr sz="2700" spc="-100" dirty="0">
                <a:latin typeface="Times New Roman"/>
                <a:cs typeface="Times New Roman"/>
              </a:rPr>
              <a:t>e</a:t>
            </a:r>
            <a:r>
              <a:rPr sz="2700" dirty="0">
                <a:latin typeface="Times New Roman"/>
                <a:cs typeface="Times New Roman"/>
              </a:rPr>
              <a:t>d  </a:t>
            </a:r>
            <a:r>
              <a:rPr sz="2700" spc="-120" dirty="0">
                <a:latin typeface="Times New Roman"/>
                <a:cs typeface="Times New Roman"/>
              </a:rPr>
              <a:t>c</a:t>
            </a:r>
            <a:r>
              <a:rPr sz="2700" spc="-105" dirty="0">
                <a:latin typeface="Times New Roman"/>
                <a:cs typeface="Times New Roman"/>
              </a:rPr>
              <a:t>onn</a:t>
            </a:r>
            <a:r>
              <a:rPr sz="2700" spc="-120" dirty="0">
                <a:latin typeface="Times New Roman"/>
                <a:cs typeface="Times New Roman"/>
              </a:rPr>
              <a:t>ec</a:t>
            </a:r>
            <a:r>
              <a:rPr sz="2700" spc="-130" dirty="0">
                <a:latin typeface="Times New Roman"/>
                <a:cs typeface="Times New Roman"/>
              </a:rPr>
              <a:t>ti</a:t>
            </a:r>
            <a:r>
              <a:rPr sz="2700" spc="-105" dirty="0">
                <a:latin typeface="Times New Roman"/>
                <a:cs typeface="Times New Roman"/>
              </a:rPr>
              <a:t>on</a:t>
            </a:r>
            <a:r>
              <a:rPr sz="2700" dirty="0">
                <a:latin typeface="Times New Roman"/>
                <a:cs typeface="Times New Roman"/>
              </a:rPr>
              <a:t>s</a:t>
            </a:r>
            <a:r>
              <a:rPr sz="2700" spc="-235" dirty="0">
                <a:latin typeface="Times New Roman"/>
                <a:cs typeface="Times New Roman"/>
              </a:rPr>
              <a:t> </a:t>
            </a:r>
            <a:r>
              <a:rPr sz="2700" spc="-35" dirty="0">
                <a:latin typeface="Times New Roman"/>
                <a:cs typeface="Times New Roman"/>
              </a:rPr>
              <a:t>t</a:t>
            </a:r>
            <a:r>
              <a:rPr sz="2700" spc="5" dirty="0">
                <a:latin typeface="Times New Roman"/>
                <a:cs typeface="Times New Roman"/>
              </a:rPr>
              <a:t>o</a:t>
            </a:r>
            <a:r>
              <a:rPr sz="2700" spc="-90" dirty="0">
                <a:latin typeface="Times New Roman"/>
                <a:cs typeface="Times New Roman"/>
              </a:rPr>
              <a:t> </a:t>
            </a:r>
            <a:r>
              <a:rPr sz="2700" spc="-95" dirty="0">
                <a:latin typeface="Times New Roman"/>
                <a:cs typeface="Times New Roman"/>
              </a:rPr>
              <a:t>e</a:t>
            </a:r>
            <a:r>
              <a:rPr sz="2700" spc="-80" dirty="0">
                <a:latin typeface="Times New Roman"/>
                <a:cs typeface="Times New Roman"/>
              </a:rPr>
              <a:t>n</a:t>
            </a:r>
            <a:r>
              <a:rPr sz="2700" spc="-95" dirty="0">
                <a:latin typeface="Times New Roman"/>
                <a:cs typeface="Times New Roman"/>
              </a:rPr>
              <a:t>s</a:t>
            </a:r>
            <a:r>
              <a:rPr sz="2700" spc="-80" dirty="0">
                <a:latin typeface="Times New Roman"/>
                <a:cs typeface="Times New Roman"/>
              </a:rPr>
              <a:t>u</a:t>
            </a:r>
            <a:r>
              <a:rPr sz="2700" spc="-114" dirty="0">
                <a:latin typeface="Times New Roman"/>
                <a:cs typeface="Times New Roman"/>
              </a:rPr>
              <a:t>r</a:t>
            </a:r>
            <a:r>
              <a:rPr sz="2700" spc="5" dirty="0">
                <a:latin typeface="Times New Roman"/>
                <a:cs typeface="Times New Roman"/>
              </a:rPr>
              <a:t>e</a:t>
            </a:r>
            <a:r>
              <a:rPr sz="2700" spc="-305" dirty="0">
                <a:latin typeface="Times New Roman"/>
                <a:cs typeface="Times New Roman"/>
              </a:rPr>
              <a:t> </a:t>
            </a:r>
            <a:r>
              <a:rPr sz="2700" spc="-85" dirty="0">
                <a:latin typeface="Times New Roman"/>
                <a:cs typeface="Times New Roman"/>
              </a:rPr>
              <a:t>t</a:t>
            </a:r>
            <a:r>
              <a:rPr sz="2700" spc="-55" dirty="0">
                <a:latin typeface="Times New Roman"/>
                <a:cs typeface="Times New Roman"/>
              </a:rPr>
              <a:t>h</a:t>
            </a:r>
            <a:r>
              <a:rPr sz="2700" spc="5" dirty="0">
                <a:latin typeface="Times New Roman"/>
                <a:cs typeface="Times New Roman"/>
              </a:rPr>
              <a:t>e</a:t>
            </a:r>
            <a:r>
              <a:rPr sz="2700" spc="-175" dirty="0">
                <a:latin typeface="Times New Roman"/>
                <a:cs typeface="Times New Roman"/>
              </a:rPr>
              <a:t> </a:t>
            </a:r>
            <a:r>
              <a:rPr sz="2700" spc="-120" dirty="0">
                <a:latin typeface="Times New Roman"/>
                <a:cs typeface="Times New Roman"/>
              </a:rPr>
              <a:t>c</a:t>
            </a:r>
            <a:r>
              <a:rPr sz="2700" spc="-130" dirty="0">
                <a:latin typeface="Times New Roman"/>
                <a:cs typeface="Times New Roman"/>
              </a:rPr>
              <a:t>l</a:t>
            </a:r>
            <a:r>
              <a:rPr sz="2700" spc="-105" dirty="0">
                <a:latin typeface="Times New Roman"/>
                <a:cs typeface="Times New Roman"/>
              </a:rPr>
              <a:t>ou</a:t>
            </a:r>
            <a:r>
              <a:rPr sz="2700" spc="5" dirty="0">
                <a:latin typeface="Times New Roman"/>
                <a:cs typeface="Times New Roman"/>
              </a:rPr>
              <a:t>d</a:t>
            </a:r>
            <a:r>
              <a:rPr sz="2700" spc="250" dirty="0">
                <a:latin typeface="Times New Roman"/>
                <a:cs typeface="Times New Roman"/>
              </a:rPr>
              <a:t> </a:t>
            </a:r>
            <a:r>
              <a:rPr sz="2700" spc="-120" dirty="0">
                <a:latin typeface="Times New Roman"/>
                <a:cs typeface="Times New Roman"/>
              </a:rPr>
              <a:t>se</a:t>
            </a:r>
            <a:r>
              <a:rPr sz="2700" spc="-114" dirty="0">
                <a:latin typeface="Times New Roman"/>
                <a:cs typeface="Times New Roman"/>
              </a:rPr>
              <a:t>r</a:t>
            </a:r>
            <a:r>
              <a:rPr sz="2700" spc="-105" dirty="0">
                <a:latin typeface="Times New Roman"/>
                <a:cs typeface="Times New Roman"/>
              </a:rPr>
              <a:t>v</a:t>
            </a:r>
            <a:r>
              <a:rPr sz="2700" spc="-130" dirty="0">
                <a:latin typeface="Times New Roman"/>
                <a:cs typeface="Times New Roman"/>
              </a:rPr>
              <a:t>i</a:t>
            </a:r>
            <a:r>
              <a:rPr sz="2700" spc="-120" dirty="0">
                <a:latin typeface="Times New Roman"/>
                <a:cs typeface="Times New Roman"/>
              </a:rPr>
              <a:t>ce</a:t>
            </a:r>
            <a:r>
              <a:rPr sz="2700" dirty="0">
                <a:latin typeface="Times New Roman"/>
                <a:cs typeface="Times New Roman"/>
              </a:rPr>
              <a:t>s</a:t>
            </a:r>
            <a:r>
              <a:rPr sz="2700" spc="-240" dirty="0">
                <a:latin typeface="Times New Roman"/>
                <a:cs typeface="Times New Roman"/>
              </a:rPr>
              <a:t> </a:t>
            </a:r>
            <a:r>
              <a:rPr sz="2700" spc="-185" dirty="0">
                <a:latin typeface="Times New Roman"/>
                <a:cs typeface="Times New Roman"/>
              </a:rPr>
              <a:t>(S</a:t>
            </a:r>
            <a:r>
              <a:rPr sz="2700" spc="-190" dirty="0">
                <a:latin typeface="Times New Roman"/>
                <a:cs typeface="Times New Roman"/>
              </a:rPr>
              <a:t>L</a:t>
            </a:r>
            <a:r>
              <a:rPr sz="2700" spc="-465" dirty="0">
                <a:latin typeface="Times New Roman"/>
                <a:cs typeface="Times New Roman"/>
              </a:rPr>
              <a:t>A</a:t>
            </a:r>
            <a:r>
              <a:rPr sz="2700" spc="-330" dirty="0">
                <a:latin typeface="Times New Roman"/>
                <a:cs typeface="Times New Roman"/>
              </a:rPr>
              <a:t>’</a:t>
            </a:r>
            <a:r>
              <a:rPr sz="2700" spc="-195" dirty="0">
                <a:latin typeface="Times New Roman"/>
                <a:cs typeface="Times New Roman"/>
              </a:rPr>
              <a:t>s</a:t>
            </a:r>
            <a:r>
              <a:rPr sz="2700" spc="-204" dirty="0">
                <a:latin typeface="Times New Roman"/>
                <a:cs typeface="Times New Roman"/>
              </a:rPr>
              <a:t>)</a:t>
            </a:r>
            <a:r>
              <a:rPr sz="2700" dirty="0">
                <a:latin typeface="Times New Roman"/>
                <a:cs typeface="Times New Roman"/>
              </a:rPr>
              <a:t>.</a:t>
            </a:r>
            <a:endParaRPr sz="27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9776" y="4139184"/>
            <a:ext cx="7431024" cy="165201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290817" y="5987592"/>
            <a:ext cx="39350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latin typeface="Times New Roman"/>
                <a:cs typeface="Times New Roman"/>
              </a:rPr>
              <a:t>N</a:t>
            </a:r>
            <a:r>
              <a:rPr sz="1800" spc="-145" dirty="0">
                <a:latin typeface="Times New Roman"/>
                <a:cs typeface="Times New Roman"/>
              </a:rPr>
              <a:t>I</a:t>
            </a:r>
            <a:r>
              <a:rPr sz="1800" spc="-140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T</a:t>
            </a:r>
            <a:r>
              <a:rPr sz="1800" spc="-325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C</a:t>
            </a:r>
            <a:r>
              <a:rPr sz="1800" spc="-95" dirty="0">
                <a:latin typeface="Times New Roman"/>
                <a:cs typeface="Times New Roman"/>
              </a:rPr>
              <a:t>l</a:t>
            </a:r>
            <a:r>
              <a:rPr sz="1800" spc="-85" dirty="0">
                <a:latin typeface="Times New Roman"/>
                <a:cs typeface="Times New Roman"/>
              </a:rPr>
              <a:t>ou</a:t>
            </a:r>
            <a:r>
              <a:rPr sz="1800" dirty="0">
                <a:latin typeface="Times New Roman"/>
                <a:cs typeface="Times New Roman"/>
              </a:rPr>
              <a:t>d</a:t>
            </a:r>
            <a:r>
              <a:rPr sz="1800" spc="-155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C</a:t>
            </a:r>
            <a:r>
              <a:rPr sz="1800" spc="-85" dirty="0">
                <a:latin typeface="Times New Roman"/>
                <a:cs typeface="Times New Roman"/>
              </a:rPr>
              <a:t>o</a:t>
            </a:r>
            <a:r>
              <a:rPr sz="1800" spc="-130" dirty="0">
                <a:latin typeface="Times New Roman"/>
                <a:cs typeface="Times New Roman"/>
              </a:rPr>
              <a:t>m</a:t>
            </a:r>
            <a:r>
              <a:rPr sz="1800" spc="-85" dirty="0">
                <a:latin typeface="Times New Roman"/>
                <a:cs typeface="Times New Roman"/>
              </a:rPr>
              <a:t>pu</a:t>
            </a:r>
            <a:r>
              <a:rPr sz="1800" spc="-95" dirty="0">
                <a:latin typeface="Times New Roman"/>
                <a:cs typeface="Times New Roman"/>
              </a:rPr>
              <a:t>ti</a:t>
            </a:r>
            <a:r>
              <a:rPr sz="1800" spc="-85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g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spc="-95" dirty="0">
                <a:latin typeface="Times New Roman"/>
                <a:cs typeface="Times New Roman"/>
              </a:rPr>
              <a:t>R</a:t>
            </a:r>
            <a:r>
              <a:rPr sz="1800" spc="-105" dirty="0">
                <a:latin typeface="Times New Roman"/>
                <a:cs typeface="Times New Roman"/>
              </a:rPr>
              <a:t>e</a:t>
            </a:r>
            <a:r>
              <a:rPr sz="1800" spc="-125" dirty="0">
                <a:latin typeface="Times New Roman"/>
                <a:cs typeface="Times New Roman"/>
              </a:rPr>
              <a:t>f</a:t>
            </a:r>
            <a:r>
              <a:rPr sz="1800" spc="-105" dirty="0">
                <a:latin typeface="Times New Roman"/>
                <a:cs typeface="Times New Roman"/>
              </a:rPr>
              <a:t>e</a:t>
            </a:r>
            <a:r>
              <a:rPr sz="1800" spc="-100" dirty="0">
                <a:latin typeface="Times New Roman"/>
                <a:cs typeface="Times New Roman"/>
              </a:rPr>
              <a:t>r</a:t>
            </a:r>
            <a:r>
              <a:rPr sz="1800" spc="-105" dirty="0">
                <a:latin typeface="Times New Roman"/>
                <a:cs typeface="Times New Roman"/>
              </a:rPr>
              <a:t>e</a:t>
            </a:r>
            <a:r>
              <a:rPr sz="1800" spc="-85" dirty="0">
                <a:latin typeface="Times New Roman"/>
                <a:cs typeface="Times New Roman"/>
              </a:rPr>
              <a:t>nc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-120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A</a:t>
            </a:r>
            <a:r>
              <a:rPr sz="1800" spc="-75" dirty="0">
                <a:latin typeface="Times New Roman"/>
                <a:cs typeface="Times New Roman"/>
              </a:rPr>
              <a:t>r</a:t>
            </a:r>
            <a:r>
              <a:rPr sz="1800" spc="-85" dirty="0">
                <a:latin typeface="Times New Roman"/>
                <a:cs typeface="Times New Roman"/>
              </a:rPr>
              <a:t>c</a:t>
            </a:r>
            <a:r>
              <a:rPr sz="1800" spc="-65" dirty="0">
                <a:latin typeface="Times New Roman"/>
                <a:cs typeface="Times New Roman"/>
              </a:rPr>
              <a:t>h</a:t>
            </a:r>
            <a:r>
              <a:rPr sz="1800" spc="-70" dirty="0">
                <a:latin typeface="Times New Roman"/>
                <a:cs typeface="Times New Roman"/>
              </a:rPr>
              <a:t>it</a:t>
            </a:r>
            <a:r>
              <a:rPr sz="1800" spc="-85" dirty="0">
                <a:latin typeface="Times New Roman"/>
                <a:cs typeface="Times New Roman"/>
              </a:rPr>
              <a:t>ec</a:t>
            </a:r>
            <a:r>
              <a:rPr sz="1800" spc="-70" dirty="0">
                <a:latin typeface="Times New Roman"/>
                <a:cs typeface="Times New Roman"/>
              </a:rPr>
              <a:t>t</a:t>
            </a:r>
            <a:r>
              <a:rPr sz="1800" spc="-65" dirty="0">
                <a:latin typeface="Times New Roman"/>
                <a:cs typeface="Times New Roman"/>
              </a:rPr>
              <a:t>u</a:t>
            </a:r>
            <a:r>
              <a:rPr sz="1800" spc="-75" dirty="0">
                <a:latin typeface="Times New Roman"/>
                <a:cs typeface="Times New Roman"/>
              </a:rPr>
              <a:t>r</a:t>
            </a:r>
            <a:r>
              <a:rPr sz="1800" dirty="0">
                <a:latin typeface="Times New Roman"/>
                <a:cs typeface="Times New Roman"/>
              </a:rPr>
              <a:t>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22</a:t>
            </a:fld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0377" y="353644"/>
            <a:ext cx="4024629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u="none" spc="-20" dirty="0">
                <a:solidFill>
                  <a:srgbClr val="000000"/>
                </a:solidFill>
                <a:latin typeface="Calibri"/>
                <a:cs typeface="Calibri"/>
              </a:rPr>
              <a:t>Sc</a:t>
            </a:r>
            <a:r>
              <a:rPr sz="4000" u="none" spc="-25" dirty="0">
                <a:solidFill>
                  <a:srgbClr val="000000"/>
                </a:solidFill>
                <a:latin typeface="Calibri"/>
                <a:cs typeface="Calibri"/>
              </a:rPr>
              <a:t>e</a:t>
            </a:r>
            <a:r>
              <a:rPr sz="4000" u="none" spc="-15" dirty="0">
                <a:solidFill>
                  <a:srgbClr val="000000"/>
                </a:solidFill>
                <a:latin typeface="Calibri"/>
                <a:cs typeface="Calibri"/>
              </a:rPr>
              <a:t>n</a:t>
            </a:r>
            <a:r>
              <a:rPr sz="4000" u="none" spc="-2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4000" u="none" spc="-35" dirty="0">
                <a:solidFill>
                  <a:srgbClr val="000000"/>
                </a:solidFill>
                <a:latin typeface="Calibri"/>
                <a:cs typeface="Calibri"/>
              </a:rPr>
              <a:t>ri</a:t>
            </a:r>
            <a:r>
              <a:rPr sz="4000" u="none" spc="-25" dirty="0">
                <a:solidFill>
                  <a:srgbClr val="000000"/>
                </a:solidFill>
                <a:latin typeface="Calibri"/>
                <a:cs typeface="Calibri"/>
              </a:rPr>
              <a:t>o</a:t>
            </a:r>
            <a:r>
              <a:rPr sz="4000" u="none" dirty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sz="4000" u="none" spc="-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u="none" spc="-135" dirty="0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sz="4000" u="none" spc="5" dirty="0">
                <a:solidFill>
                  <a:srgbClr val="000000"/>
                </a:solidFill>
                <a:latin typeface="Calibri"/>
                <a:cs typeface="Calibri"/>
              </a:rPr>
              <a:t>n</a:t>
            </a:r>
            <a:r>
              <a:rPr sz="4000" u="none" spc="-2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u="none" spc="-165" dirty="0">
                <a:solidFill>
                  <a:srgbClr val="000000"/>
                </a:solidFill>
                <a:latin typeface="Calibri"/>
                <a:cs typeface="Calibri"/>
              </a:rPr>
              <a:t>C</a:t>
            </a:r>
            <a:r>
              <a:rPr sz="4000" u="none" spc="-175" dirty="0">
                <a:solidFill>
                  <a:srgbClr val="000000"/>
                </a:solidFill>
                <a:latin typeface="Calibri"/>
                <a:cs typeface="Calibri"/>
              </a:rPr>
              <a:t>l</a:t>
            </a:r>
            <a:r>
              <a:rPr sz="4000" u="none" spc="-165" dirty="0">
                <a:solidFill>
                  <a:srgbClr val="000000"/>
                </a:solidFill>
                <a:latin typeface="Calibri"/>
                <a:cs typeface="Calibri"/>
              </a:rPr>
              <a:t>o</a:t>
            </a:r>
            <a:r>
              <a:rPr sz="4000" u="none" spc="-160" dirty="0">
                <a:solidFill>
                  <a:srgbClr val="000000"/>
                </a:solidFill>
                <a:latin typeface="Calibri"/>
                <a:cs typeface="Calibri"/>
              </a:rPr>
              <a:t>ud</a:t>
            </a:r>
            <a:r>
              <a:rPr sz="4000" u="none" spc="145" dirty="0">
                <a:solidFill>
                  <a:srgbClr val="000000"/>
                </a:solidFill>
                <a:latin typeface="Calibri"/>
                <a:cs typeface="Calibri"/>
              </a:rPr>
              <a:t>:</a:t>
            </a:r>
            <a:r>
              <a:rPr sz="4000" u="none" spc="5" dirty="0">
                <a:solidFill>
                  <a:srgbClr val="000000"/>
                </a:solidFill>
                <a:latin typeface="Calibri"/>
                <a:cs typeface="Calibri"/>
              </a:rPr>
              <a:t>3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7082" y="1175766"/>
            <a:ext cx="8147684" cy="8172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7685" marR="5080" indent="-515620">
              <a:lnSpc>
                <a:spcPct val="100000"/>
              </a:lnSpc>
              <a:spcBef>
                <a:spcPts val="90"/>
              </a:spcBef>
              <a:tabLst>
                <a:tab pos="527685" algn="l"/>
                <a:tab pos="1463675" algn="l"/>
                <a:tab pos="3838575" algn="l"/>
                <a:tab pos="5591810" algn="l"/>
                <a:tab pos="7192009" algn="l"/>
              </a:tabLst>
            </a:pPr>
            <a:r>
              <a:rPr sz="2200" b="1" spc="-60" dirty="0">
                <a:solidFill>
                  <a:srgbClr val="4F81BB"/>
                </a:solidFill>
                <a:latin typeface="Times New Roman"/>
                <a:cs typeface="Times New Roman"/>
              </a:rPr>
              <a:t>1.	</a:t>
            </a:r>
            <a:r>
              <a:rPr sz="2600" b="1" spc="-95" dirty="0">
                <a:latin typeface="Times New Roman"/>
                <a:cs typeface="Times New Roman"/>
              </a:rPr>
              <a:t>Cloud	</a:t>
            </a:r>
            <a:r>
              <a:rPr sz="2600" b="1" spc="-80" dirty="0">
                <a:latin typeface="Times New Roman"/>
                <a:cs typeface="Times New Roman"/>
              </a:rPr>
              <a:t>auditor</a:t>
            </a:r>
            <a:r>
              <a:rPr sz="2600" b="1" spc="370" dirty="0">
                <a:latin typeface="Times New Roman"/>
                <a:cs typeface="Times New Roman"/>
              </a:rPr>
              <a:t> </a:t>
            </a:r>
            <a:r>
              <a:rPr sz="2600" b="1" spc="-110" dirty="0">
                <a:latin typeface="Times New Roman"/>
                <a:cs typeface="Times New Roman"/>
              </a:rPr>
              <a:t>conducts	</a:t>
            </a:r>
            <a:r>
              <a:rPr sz="2600" b="1" spc="-95" dirty="0">
                <a:latin typeface="Times New Roman"/>
                <a:cs typeface="Times New Roman"/>
              </a:rPr>
              <a:t>independent	</a:t>
            </a:r>
            <a:r>
              <a:rPr sz="2600" b="1" spc="-145" dirty="0">
                <a:latin typeface="Times New Roman"/>
                <a:cs typeface="Times New Roman"/>
              </a:rPr>
              <a:t>assessments	</a:t>
            </a:r>
            <a:r>
              <a:rPr sz="2600" b="1" spc="-75" dirty="0">
                <a:latin typeface="Times New Roman"/>
                <a:cs typeface="Times New Roman"/>
              </a:rPr>
              <a:t>for</a:t>
            </a:r>
            <a:r>
              <a:rPr sz="2600" b="1" spc="260" dirty="0">
                <a:latin typeface="Times New Roman"/>
                <a:cs typeface="Times New Roman"/>
              </a:rPr>
              <a:t> </a:t>
            </a:r>
            <a:r>
              <a:rPr sz="2600" b="1" spc="-55" dirty="0">
                <a:latin typeface="Times New Roman"/>
                <a:cs typeface="Times New Roman"/>
              </a:rPr>
              <a:t>the </a:t>
            </a:r>
            <a:r>
              <a:rPr sz="2600" b="1" spc="-635" dirty="0">
                <a:latin typeface="Times New Roman"/>
                <a:cs typeface="Times New Roman"/>
              </a:rPr>
              <a:t> </a:t>
            </a:r>
            <a:r>
              <a:rPr sz="2600" b="1" spc="-105" dirty="0">
                <a:latin typeface="Times New Roman"/>
                <a:cs typeface="Times New Roman"/>
              </a:rPr>
              <a:t>securit</a:t>
            </a:r>
            <a:r>
              <a:rPr sz="2600" b="1" spc="-5" dirty="0">
                <a:latin typeface="Times New Roman"/>
                <a:cs typeface="Times New Roman"/>
              </a:rPr>
              <a:t>y</a:t>
            </a:r>
            <a:r>
              <a:rPr sz="2600" b="1" spc="-215" dirty="0">
                <a:latin typeface="Times New Roman"/>
                <a:cs typeface="Times New Roman"/>
              </a:rPr>
              <a:t> </a:t>
            </a:r>
            <a:r>
              <a:rPr sz="2600" b="1" spc="-150" dirty="0">
                <a:latin typeface="Times New Roman"/>
                <a:cs typeface="Times New Roman"/>
              </a:rPr>
              <a:t>o</a:t>
            </a:r>
            <a:r>
              <a:rPr sz="2600" b="1" spc="-5" dirty="0">
                <a:latin typeface="Times New Roman"/>
                <a:cs typeface="Times New Roman"/>
              </a:rPr>
              <a:t>f</a:t>
            </a:r>
            <a:r>
              <a:rPr sz="2600" b="1" spc="-290" dirty="0">
                <a:latin typeface="Times New Roman"/>
                <a:cs typeface="Times New Roman"/>
              </a:rPr>
              <a:t> </a:t>
            </a:r>
            <a:r>
              <a:rPr sz="2600" b="1" spc="-75" dirty="0">
                <a:latin typeface="Times New Roman"/>
                <a:cs typeface="Times New Roman"/>
              </a:rPr>
              <a:t>t</a:t>
            </a:r>
            <a:r>
              <a:rPr sz="2600" b="1" spc="-80" dirty="0">
                <a:latin typeface="Times New Roman"/>
                <a:cs typeface="Times New Roman"/>
              </a:rPr>
              <a:t>h</a:t>
            </a:r>
            <a:r>
              <a:rPr sz="2600" b="1" spc="-5" dirty="0">
                <a:latin typeface="Times New Roman"/>
                <a:cs typeface="Times New Roman"/>
              </a:rPr>
              <a:t>e</a:t>
            </a:r>
            <a:r>
              <a:rPr sz="2600" b="1" spc="-150" dirty="0">
                <a:latin typeface="Times New Roman"/>
                <a:cs typeface="Times New Roman"/>
              </a:rPr>
              <a:t> </a:t>
            </a:r>
            <a:r>
              <a:rPr sz="2600" b="1" spc="-125" dirty="0">
                <a:latin typeface="Times New Roman"/>
                <a:cs typeface="Times New Roman"/>
              </a:rPr>
              <a:t>c</a:t>
            </a:r>
            <a:r>
              <a:rPr sz="2600" b="1" spc="-130" dirty="0">
                <a:latin typeface="Times New Roman"/>
                <a:cs typeface="Times New Roman"/>
              </a:rPr>
              <a:t>l</a:t>
            </a:r>
            <a:r>
              <a:rPr sz="2600" b="1" spc="-125" dirty="0">
                <a:latin typeface="Times New Roman"/>
                <a:cs typeface="Times New Roman"/>
              </a:rPr>
              <a:t>o</a:t>
            </a:r>
            <a:r>
              <a:rPr sz="2600" b="1" spc="-130" dirty="0">
                <a:latin typeface="Times New Roman"/>
                <a:cs typeface="Times New Roman"/>
              </a:rPr>
              <a:t>u</a:t>
            </a:r>
            <a:r>
              <a:rPr sz="2600" b="1" spc="-5" dirty="0">
                <a:latin typeface="Times New Roman"/>
                <a:cs typeface="Times New Roman"/>
              </a:rPr>
              <a:t>d</a:t>
            </a:r>
            <a:r>
              <a:rPr sz="2600" b="1" dirty="0">
                <a:latin typeface="Times New Roman"/>
                <a:cs typeface="Times New Roman"/>
              </a:rPr>
              <a:t> </a:t>
            </a:r>
            <a:r>
              <a:rPr sz="2600" b="1" spc="-105" dirty="0">
                <a:latin typeface="Times New Roman"/>
                <a:cs typeface="Times New Roman"/>
              </a:rPr>
              <a:t>servic</a:t>
            </a:r>
            <a:r>
              <a:rPr sz="2600" b="1" spc="-95" dirty="0">
                <a:latin typeface="Times New Roman"/>
                <a:cs typeface="Times New Roman"/>
              </a:rPr>
              <a:t>e</a:t>
            </a:r>
            <a:r>
              <a:rPr sz="2600" b="1" spc="-5" dirty="0">
                <a:latin typeface="Times New Roman"/>
                <a:cs typeface="Times New Roman"/>
              </a:rPr>
              <a:t>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9504" y="1175766"/>
            <a:ext cx="191008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402715" algn="l"/>
              </a:tabLst>
            </a:pPr>
            <a:r>
              <a:rPr sz="2600" b="1" spc="-100" dirty="0">
                <a:latin typeface="Times New Roman"/>
                <a:cs typeface="Times New Roman"/>
              </a:rPr>
              <a:t>o</a:t>
            </a:r>
            <a:r>
              <a:rPr sz="2600" b="1" spc="-105" dirty="0">
                <a:latin typeface="Times New Roman"/>
                <a:cs typeface="Times New Roman"/>
              </a:rPr>
              <a:t>p</a:t>
            </a:r>
            <a:r>
              <a:rPr sz="2600" b="1" spc="-100" dirty="0">
                <a:latin typeface="Times New Roman"/>
                <a:cs typeface="Times New Roman"/>
              </a:rPr>
              <a:t>era</a:t>
            </a:r>
            <a:r>
              <a:rPr sz="2600" b="1" spc="-105" dirty="0">
                <a:latin typeface="Times New Roman"/>
                <a:cs typeface="Times New Roman"/>
              </a:rPr>
              <a:t>ti</a:t>
            </a:r>
            <a:r>
              <a:rPr sz="2600" b="1" spc="-100" dirty="0">
                <a:latin typeface="Times New Roman"/>
                <a:cs typeface="Times New Roman"/>
              </a:rPr>
              <a:t>o</a:t>
            </a:r>
            <a:r>
              <a:rPr sz="2600" b="1" spc="-5" dirty="0">
                <a:latin typeface="Times New Roman"/>
                <a:cs typeface="Times New Roman"/>
              </a:rPr>
              <a:t>n</a:t>
            </a:r>
            <a:r>
              <a:rPr sz="2600" b="1" dirty="0">
                <a:latin typeface="Times New Roman"/>
                <a:cs typeface="Times New Roman"/>
              </a:rPr>
              <a:t>	</a:t>
            </a:r>
            <a:r>
              <a:rPr sz="2600" b="1" spc="-155" dirty="0">
                <a:latin typeface="Times New Roman"/>
                <a:cs typeface="Times New Roman"/>
              </a:rPr>
              <a:t>an</a:t>
            </a:r>
            <a:r>
              <a:rPr sz="2600" b="1" spc="-5" dirty="0">
                <a:latin typeface="Times New Roman"/>
                <a:cs typeface="Times New Roman"/>
              </a:rPr>
              <a:t>d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7082" y="2044395"/>
            <a:ext cx="10184130" cy="8172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685" marR="5080" indent="-515620">
              <a:lnSpc>
                <a:spcPct val="100000"/>
              </a:lnSpc>
              <a:spcBef>
                <a:spcPts val="95"/>
              </a:spcBef>
              <a:tabLst>
                <a:tab pos="527685" algn="l"/>
                <a:tab pos="7765415" algn="l"/>
              </a:tabLst>
            </a:pPr>
            <a:r>
              <a:rPr sz="2200" b="1" spc="-120" dirty="0">
                <a:solidFill>
                  <a:srgbClr val="4F81BB"/>
                </a:solidFill>
                <a:latin typeface="Times New Roman"/>
                <a:cs typeface="Times New Roman"/>
              </a:rPr>
              <a:t>2</a:t>
            </a:r>
            <a:r>
              <a:rPr sz="2200" b="1" dirty="0">
                <a:solidFill>
                  <a:srgbClr val="4F81BB"/>
                </a:solidFill>
                <a:latin typeface="Times New Roman"/>
                <a:cs typeface="Times New Roman"/>
              </a:rPr>
              <a:t>.	</a:t>
            </a:r>
            <a:r>
              <a:rPr sz="2600" b="1" spc="-130" dirty="0">
                <a:latin typeface="Times New Roman"/>
                <a:cs typeface="Times New Roman"/>
              </a:rPr>
              <a:t>Th</a:t>
            </a:r>
            <a:r>
              <a:rPr sz="2600" b="1" spc="-5" dirty="0">
                <a:latin typeface="Times New Roman"/>
                <a:cs typeface="Times New Roman"/>
              </a:rPr>
              <a:t>e</a:t>
            </a:r>
            <a:r>
              <a:rPr sz="2600" b="1" spc="-125" dirty="0">
                <a:latin typeface="Times New Roman"/>
                <a:cs typeface="Times New Roman"/>
              </a:rPr>
              <a:t> </a:t>
            </a:r>
            <a:r>
              <a:rPr sz="2600" b="1" spc="-130" dirty="0">
                <a:latin typeface="Times New Roman"/>
                <a:cs typeface="Times New Roman"/>
              </a:rPr>
              <a:t>au</a:t>
            </a:r>
            <a:r>
              <a:rPr sz="2600" b="1" spc="-105" dirty="0">
                <a:latin typeface="Times New Roman"/>
                <a:cs typeface="Times New Roman"/>
              </a:rPr>
              <a:t>d</a:t>
            </a:r>
            <a:r>
              <a:rPr sz="2600" b="1" spc="-130" dirty="0">
                <a:latin typeface="Times New Roman"/>
                <a:cs typeface="Times New Roman"/>
              </a:rPr>
              <a:t>i</a:t>
            </a:r>
            <a:r>
              <a:rPr sz="2600" b="1" spc="-5" dirty="0">
                <a:latin typeface="Times New Roman"/>
                <a:cs typeface="Times New Roman"/>
              </a:rPr>
              <a:t>t</a:t>
            </a:r>
            <a:r>
              <a:rPr sz="2600" b="1" spc="-120" dirty="0">
                <a:latin typeface="Times New Roman"/>
                <a:cs typeface="Times New Roman"/>
              </a:rPr>
              <a:t> </a:t>
            </a:r>
            <a:r>
              <a:rPr sz="2600" b="1" spc="-250" dirty="0">
                <a:latin typeface="Times New Roman"/>
                <a:cs typeface="Times New Roman"/>
              </a:rPr>
              <a:t>m</a:t>
            </a:r>
            <a:r>
              <a:rPr sz="2600" b="1" spc="-225" dirty="0">
                <a:latin typeface="Times New Roman"/>
                <a:cs typeface="Times New Roman"/>
              </a:rPr>
              <a:t>a</a:t>
            </a:r>
            <a:r>
              <a:rPr sz="2600" b="1" spc="-5" dirty="0">
                <a:latin typeface="Times New Roman"/>
                <a:cs typeface="Times New Roman"/>
              </a:rPr>
              <a:t>y</a:t>
            </a:r>
            <a:r>
              <a:rPr sz="2600" b="1" spc="-195" dirty="0">
                <a:latin typeface="Times New Roman"/>
                <a:cs typeface="Times New Roman"/>
              </a:rPr>
              <a:t> </a:t>
            </a:r>
            <a:r>
              <a:rPr sz="2600" b="1" spc="-175" dirty="0">
                <a:latin typeface="Times New Roman"/>
                <a:cs typeface="Times New Roman"/>
              </a:rPr>
              <a:t>i</a:t>
            </a:r>
            <a:r>
              <a:rPr sz="2600" b="1" spc="-180" dirty="0">
                <a:latin typeface="Times New Roman"/>
                <a:cs typeface="Times New Roman"/>
              </a:rPr>
              <a:t>n</a:t>
            </a:r>
            <a:r>
              <a:rPr sz="2600" b="1" spc="-175" dirty="0">
                <a:latin typeface="Times New Roman"/>
                <a:cs typeface="Times New Roman"/>
              </a:rPr>
              <a:t>vo</a:t>
            </a:r>
            <a:r>
              <a:rPr sz="2600" b="1" spc="-155" dirty="0">
                <a:latin typeface="Times New Roman"/>
                <a:cs typeface="Times New Roman"/>
              </a:rPr>
              <a:t>l</a:t>
            </a:r>
            <a:r>
              <a:rPr sz="2600" b="1" spc="-175" dirty="0">
                <a:latin typeface="Times New Roman"/>
                <a:cs typeface="Times New Roman"/>
              </a:rPr>
              <a:t>v</a:t>
            </a:r>
            <a:r>
              <a:rPr sz="2600" b="1" spc="-5" dirty="0">
                <a:latin typeface="Times New Roman"/>
                <a:cs typeface="Times New Roman"/>
              </a:rPr>
              <a:t>e</a:t>
            </a:r>
            <a:r>
              <a:rPr sz="2600" b="1" spc="-195" dirty="0">
                <a:latin typeface="Times New Roman"/>
                <a:cs typeface="Times New Roman"/>
              </a:rPr>
              <a:t> </a:t>
            </a:r>
            <a:r>
              <a:rPr sz="2600" b="1" spc="-80" dirty="0">
                <a:latin typeface="Times New Roman"/>
                <a:cs typeface="Times New Roman"/>
              </a:rPr>
              <a:t>i</a:t>
            </a:r>
            <a:r>
              <a:rPr sz="2600" b="1" spc="-105" dirty="0">
                <a:latin typeface="Times New Roman"/>
                <a:cs typeface="Times New Roman"/>
              </a:rPr>
              <a:t>nteraction</a:t>
            </a:r>
            <a:r>
              <a:rPr sz="2600" b="1" spc="-5" dirty="0">
                <a:latin typeface="Times New Roman"/>
                <a:cs typeface="Times New Roman"/>
              </a:rPr>
              <a:t>s</a:t>
            </a:r>
            <a:r>
              <a:rPr sz="2600" b="1" spc="-125" dirty="0">
                <a:latin typeface="Times New Roman"/>
                <a:cs typeface="Times New Roman"/>
              </a:rPr>
              <a:t> </a:t>
            </a:r>
            <a:r>
              <a:rPr sz="2600" b="1" spc="-75" dirty="0">
                <a:latin typeface="Times New Roman"/>
                <a:cs typeface="Times New Roman"/>
              </a:rPr>
              <a:t>w</a:t>
            </a:r>
            <a:r>
              <a:rPr sz="2600" b="1" spc="-105" dirty="0">
                <a:latin typeface="Times New Roman"/>
                <a:cs typeface="Times New Roman"/>
              </a:rPr>
              <a:t>i</a:t>
            </a:r>
            <a:r>
              <a:rPr sz="2600" b="1" spc="-100" dirty="0">
                <a:latin typeface="Times New Roman"/>
                <a:cs typeface="Times New Roman"/>
              </a:rPr>
              <a:t>t</a:t>
            </a:r>
            <a:r>
              <a:rPr sz="2600" b="1" spc="-5" dirty="0">
                <a:latin typeface="Times New Roman"/>
                <a:cs typeface="Times New Roman"/>
              </a:rPr>
              <a:t>h</a:t>
            </a:r>
            <a:r>
              <a:rPr sz="2600" b="1" spc="-130" dirty="0">
                <a:latin typeface="Times New Roman"/>
                <a:cs typeface="Times New Roman"/>
              </a:rPr>
              <a:t> </a:t>
            </a:r>
            <a:r>
              <a:rPr sz="2600" b="1" spc="-105" dirty="0">
                <a:latin typeface="Times New Roman"/>
                <a:cs typeface="Times New Roman"/>
              </a:rPr>
              <a:t>bot</a:t>
            </a:r>
            <a:r>
              <a:rPr sz="2600" b="1" spc="-5" dirty="0">
                <a:latin typeface="Times New Roman"/>
                <a:cs typeface="Times New Roman"/>
              </a:rPr>
              <a:t>h</a:t>
            </a:r>
            <a:r>
              <a:rPr sz="2600" b="1" spc="-125" dirty="0">
                <a:latin typeface="Times New Roman"/>
                <a:cs typeface="Times New Roman"/>
              </a:rPr>
              <a:t> </a:t>
            </a:r>
            <a:r>
              <a:rPr sz="2600" b="1" spc="-55" dirty="0">
                <a:latin typeface="Times New Roman"/>
                <a:cs typeface="Times New Roman"/>
              </a:rPr>
              <a:t>t</a:t>
            </a:r>
            <a:r>
              <a:rPr sz="2600" b="1" spc="-85" dirty="0">
                <a:latin typeface="Times New Roman"/>
                <a:cs typeface="Times New Roman"/>
              </a:rPr>
              <a:t>h</a:t>
            </a:r>
            <a:r>
              <a:rPr sz="2600" b="1" spc="-5" dirty="0">
                <a:latin typeface="Times New Roman"/>
                <a:cs typeface="Times New Roman"/>
              </a:rPr>
              <a:t>e</a:t>
            </a:r>
            <a:r>
              <a:rPr sz="2600" b="1" spc="-75" dirty="0">
                <a:latin typeface="Times New Roman"/>
                <a:cs typeface="Times New Roman"/>
              </a:rPr>
              <a:t> </a:t>
            </a:r>
            <a:r>
              <a:rPr sz="2600" b="1" spc="-130" dirty="0">
                <a:latin typeface="Times New Roman"/>
                <a:cs typeface="Times New Roman"/>
              </a:rPr>
              <a:t>Clou</a:t>
            </a:r>
            <a:r>
              <a:rPr sz="2600" b="1" spc="-5" dirty="0">
                <a:latin typeface="Times New Roman"/>
                <a:cs typeface="Times New Roman"/>
              </a:rPr>
              <a:t>d</a:t>
            </a:r>
            <a:r>
              <a:rPr sz="2600" b="1" dirty="0">
                <a:latin typeface="Times New Roman"/>
                <a:cs typeface="Times New Roman"/>
              </a:rPr>
              <a:t>	</a:t>
            </a:r>
            <a:r>
              <a:rPr sz="2600" b="1" spc="-105" dirty="0">
                <a:latin typeface="Times New Roman"/>
                <a:cs typeface="Times New Roman"/>
              </a:rPr>
              <a:t>C</a:t>
            </a:r>
            <a:r>
              <a:rPr sz="2600" b="1" spc="-130" dirty="0">
                <a:latin typeface="Times New Roman"/>
                <a:cs typeface="Times New Roman"/>
              </a:rPr>
              <a:t>o</a:t>
            </a:r>
            <a:r>
              <a:rPr sz="2600" b="1" spc="-105" dirty="0">
                <a:latin typeface="Times New Roman"/>
                <a:cs typeface="Times New Roman"/>
              </a:rPr>
              <a:t>nsu</a:t>
            </a:r>
            <a:r>
              <a:rPr sz="2600" b="1" spc="-155" dirty="0">
                <a:latin typeface="Times New Roman"/>
                <a:cs typeface="Times New Roman"/>
              </a:rPr>
              <a:t>m</a:t>
            </a:r>
            <a:r>
              <a:rPr sz="2600" b="1" spc="-125" dirty="0">
                <a:latin typeface="Times New Roman"/>
                <a:cs typeface="Times New Roman"/>
              </a:rPr>
              <a:t>e</a:t>
            </a:r>
            <a:r>
              <a:rPr sz="2600" b="1" spc="-5" dirty="0">
                <a:latin typeface="Times New Roman"/>
                <a:cs typeface="Times New Roman"/>
              </a:rPr>
              <a:t>r</a:t>
            </a:r>
            <a:r>
              <a:rPr sz="2600" b="1" spc="-170" dirty="0">
                <a:latin typeface="Times New Roman"/>
                <a:cs typeface="Times New Roman"/>
              </a:rPr>
              <a:t> </a:t>
            </a:r>
            <a:r>
              <a:rPr sz="2600" b="1" spc="-155" dirty="0">
                <a:latin typeface="Times New Roman"/>
                <a:cs typeface="Times New Roman"/>
              </a:rPr>
              <a:t>a</a:t>
            </a:r>
            <a:r>
              <a:rPr sz="2600" b="1" spc="-130" dirty="0">
                <a:latin typeface="Times New Roman"/>
                <a:cs typeface="Times New Roman"/>
              </a:rPr>
              <a:t>n</a:t>
            </a:r>
            <a:r>
              <a:rPr sz="2600" b="1" spc="-5" dirty="0">
                <a:latin typeface="Times New Roman"/>
                <a:cs typeface="Times New Roman"/>
              </a:rPr>
              <a:t>d</a:t>
            </a:r>
            <a:r>
              <a:rPr sz="2600" b="1" spc="-170" dirty="0">
                <a:latin typeface="Times New Roman"/>
                <a:cs typeface="Times New Roman"/>
              </a:rPr>
              <a:t> </a:t>
            </a:r>
            <a:r>
              <a:rPr sz="2600" b="1" spc="-80" dirty="0">
                <a:latin typeface="Times New Roman"/>
                <a:cs typeface="Times New Roman"/>
              </a:rPr>
              <a:t>t</a:t>
            </a:r>
            <a:r>
              <a:rPr sz="2600" b="1" spc="-85" dirty="0">
                <a:latin typeface="Times New Roman"/>
                <a:cs typeface="Times New Roman"/>
              </a:rPr>
              <a:t>h</a:t>
            </a:r>
            <a:r>
              <a:rPr sz="2600" b="1" spc="-5" dirty="0">
                <a:latin typeface="Times New Roman"/>
                <a:cs typeface="Times New Roman"/>
              </a:rPr>
              <a:t>e  </a:t>
            </a:r>
            <a:r>
              <a:rPr sz="2600" b="1" spc="-105" dirty="0">
                <a:latin typeface="Times New Roman"/>
                <a:cs typeface="Times New Roman"/>
              </a:rPr>
              <a:t>Cloud</a:t>
            </a:r>
            <a:r>
              <a:rPr sz="2600" b="1" spc="-55" dirty="0">
                <a:latin typeface="Times New Roman"/>
                <a:cs typeface="Times New Roman"/>
              </a:rPr>
              <a:t> </a:t>
            </a:r>
            <a:r>
              <a:rPr sz="2600" b="1" spc="-145" dirty="0">
                <a:latin typeface="Times New Roman"/>
                <a:cs typeface="Times New Roman"/>
              </a:rPr>
              <a:t>Provider.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3200400"/>
            <a:ext cx="5913120" cy="267614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172580" y="5997346"/>
            <a:ext cx="3934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latin typeface="Times New Roman"/>
                <a:cs typeface="Times New Roman"/>
              </a:rPr>
              <a:t>N</a:t>
            </a:r>
            <a:r>
              <a:rPr sz="1800" spc="-145" dirty="0">
                <a:latin typeface="Times New Roman"/>
                <a:cs typeface="Times New Roman"/>
              </a:rPr>
              <a:t>I</a:t>
            </a:r>
            <a:r>
              <a:rPr sz="1800" spc="-140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T</a:t>
            </a:r>
            <a:r>
              <a:rPr sz="1800" spc="-330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C</a:t>
            </a:r>
            <a:r>
              <a:rPr sz="1800" spc="-95" dirty="0">
                <a:latin typeface="Times New Roman"/>
                <a:cs typeface="Times New Roman"/>
              </a:rPr>
              <a:t>l</a:t>
            </a:r>
            <a:r>
              <a:rPr sz="1800" spc="-85" dirty="0">
                <a:latin typeface="Times New Roman"/>
                <a:cs typeface="Times New Roman"/>
              </a:rPr>
              <a:t>ou</a:t>
            </a:r>
            <a:r>
              <a:rPr sz="1800" dirty="0">
                <a:latin typeface="Times New Roman"/>
                <a:cs typeface="Times New Roman"/>
              </a:rPr>
              <a:t>d</a:t>
            </a:r>
            <a:r>
              <a:rPr sz="1800" spc="-155" dirty="0">
                <a:latin typeface="Times New Roman"/>
                <a:cs typeface="Times New Roman"/>
              </a:rPr>
              <a:t> </a:t>
            </a:r>
            <a:r>
              <a:rPr sz="1800" spc="-100" dirty="0">
                <a:latin typeface="Times New Roman"/>
                <a:cs typeface="Times New Roman"/>
              </a:rPr>
              <a:t>C</a:t>
            </a:r>
            <a:r>
              <a:rPr sz="1800" spc="-85" dirty="0">
                <a:latin typeface="Times New Roman"/>
                <a:cs typeface="Times New Roman"/>
              </a:rPr>
              <a:t>o</a:t>
            </a:r>
            <a:r>
              <a:rPr sz="1800" spc="-130" dirty="0">
                <a:latin typeface="Times New Roman"/>
                <a:cs typeface="Times New Roman"/>
              </a:rPr>
              <a:t>m</a:t>
            </a:r>
            <a:r>
              <a:rPr sz="1800" spc="-85" dirty="0">
                <a:latin typeface="Times New Roman"/>
                <a:cs typeface="Times New Roman"/>
              </a:rPr>
              <a:t>pu</a:t>
            </a:r>
            <a:r>
              <a:rPr sz="1800" spc="-95" dirty="0">
                <a:latin typeface="Times New Roman"/>
                <a:cs typeface="Times New Roman"/>
              </a:rPr>
              <a:t>ti</a:t>
            </a:r>
            <a:r>
              <a:rPr sz="1800" spc="-85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g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spc="-95" dirty="0">
                <a:latin typeface="Times New Roman"/>
                <a:cs typeface="Times New Roman"/>
              </a:rPr>
              <a:t>R</a:t>
            </a:r>
            <a:r>
              <a:rPr sz="1800" spc="-105" dirty="0">
                <a:latin typeface="Times New Roman"/>
                <a:cs typeface="Times New Roman"/>
              </a:rPr>
              <a:t>e</a:t>
            </a:r>
            <a:r>
              <a:rPr sz="1800" spc="-125" dirty="0">
                <a:latin typeface="Times New Roman"/>
                <a:cs typeface="Times New Roman"/>
              </a:rPr>
              <a:t>f</a:t>
            </a:r>
            <a:r>
              <a:rPr sz="1800" spc="-105" dirty="0">
                <a:latin typeface="Times New Roman"/>
                <a:cs typeface="Times New Roman"/>
              </a:rPr>
              <a:t>e</a:t>
            </a:r>
            <a:r>
              <a:rPr sz="1800" spc="-100" dirty="0">
                <a:latin typeface="Times New Roman"/>
                <a:cs typeface="Times New Roman"/>
              </a:rPr>
              <a:t>r</a:t>
            </a:r>
            <a:r>
              <a:rPr sz="1800" spc="-105" dirty="0">
                <a:latin typeface="Times New Roman"/>
                <a:cs typeface="Times New Roman"/>
              </a:rPr>
              <a:t>e</a:t>
            </a:r>
            <a:r>
              <a:rPr sz="1800" spc="-85" dirty="0">
                <a:latin typeface="Times New Roman"/>
                <a:cs typeface="Times New Roman"/>
              </a:rPr>
              <a:t>nc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-120" dirty="0">
                <a:latin typeface="Times New Roman"/>
                <a:cs typeface="Times New Roman"/>
              </a:rPr>
              <a:t> </a:t>
            </a:r>
            <a:r>
              <a:rPr sz="1800" spc="-105" dirty="0">
                <a:latin typeface="Times New Roman"/>
                <a:cs typeface="Times New Roman"/>
              </a:rPr>
              <a:t>A</a:t>
            </a:r>
            <a:r>
              <a:rPr sz="1800" spc="-75" dirty="0">
                <a:latin typeface="Times New Roman"/>
                <a:cs typeface="Times New Roman"/>
              </a:rPr>
              <a:t>r</a:t>
            </a:r>
            <a:r>
              <a:rPr sz="1800" spc="-85" dirty="0">
                <a:latin typeface="Times New Roman"/>
                <a:cs typeface="Times New Roman"/>
              </a:rPr>
              <a:t>c</a:t>
            </a:r>
            <a:r>
              <a:rPr sz="1800" spc="-65" dirty="0">
                <a:latin typeface="Times New Roman"/>
                <a:cs typeface="Times New Roman"/>
              </a:rPr>
              <a:t>h</a:t>
            </a:r>
            <a:r>
              <a:rPr sz="1800" spc="-70" dirty="0">
                <a:latin typeface="Times New Roman"/>
                <a:cs typeface="Times New Roman"/>
              </a:rPr>
              <a:t>it</a:t>
            </a:r>
            <a:r>
              <a:rPr sz="1800" spc="-85" dirty="0">
                <a:latin typeface="Times New Roman"/>
                <a:cs typeface="Times New Roman"/>
              </a:rPr>
              <a:t>ec</a:t>
            </a:r>
            <a:r>
              <a:rPr sz="1800" spc="-70" dirty="0">
                <a:latin typeface="Times New Roman"/>
                <a:cs typeface="Times New Roman"/>
              </a:rPr>
              <a:t>t</a:t>
            </a:r>
            <a:r>
              <a:rPr sz="1800" spc="-65" dirty="0">
                <a:latin typeface="Times New Roman"/>
                <a:cs typeface="Times New Roman"/>
              </a:rPr>
              <a:t>u</a:t>
            </a:r>
            <a:r>
              <a:rPr sz="1800" spc="-75" dirty="0">
                <a:latin typeface="Times New Roman"/>
                <a:cs typeface="Times New Roman"/>
              </a:rPr>
              <a:t>r</a:t>
            </a:r>
            <a:r>
              <a:rPr sz="1800" dirty="0">
                <a:latin typeface="Times New Roman"/>
                <a:cs typeface="Times New Roman"/>
              </a:rPr>
              <a:t>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5383" y="1728927"/>
            <a:ext cx="629666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solidFill>
                  <a:srgbClr val="FF0000"/>
                </a:solidFill>
                <a:latin typeface="Arial MT"/>
                <a:cs typeface="Arial MT"/>
              </a:rPr>
              <a:t>Cloud</a:t>
            </a:r>
            <a:r>
              <a:rPr sz="44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400" spc="-5" dirty="0">
                <a:solidFill>
                  <a:srgbClr val="FF0000"/>
                </a:solidFill>
                <a:latin typeface="Arial MT"/>
                <a:cs typeface="Arial MT"/>
              </a:rPr>
              <a:t>Computing Models</a:t>
            </a:r>
            <a:endParaRPr sz="4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834129" y="2845384"/>
            <a:ext cx="482473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5" dirty="0">
                <a:solidFill>
                  <a:srgbClr val="888888"/>
                </a:solidFill>
                <a:latin typeface="Arial"/>
                <a:cs typeface="Arial"/>
              </a:rPr>
              <a:t>Deployment</a:t>
            </a:r>
            <a:r>
              <a:rPr sz="4000" b="1" spc="-55" dirty="0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sz="4000" b="1" dirty="0">
                <a:solidFill>
                  <a:srgbClr val="888888"/>
                </a:solidFill>
                <a:latin typeface="Arial"/>
                <a:cs typeface="Arial"/>
              </a:rPr>
              <a:t>Models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4C36A-441B-1BF5-4260-B8B766460F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24</a:t>
            </a:fld>
            <a:endParaRPr spc="-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52517" y="465200"/>
            <a:ext cx="288480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b="1" u="none" spc="-10" dirty="0">
                <a:solidFill>
                  <a:srgbClr val="92D050"/>
                </a:solidFill>
                <a:latin typeface="Calibri"/>
                <a:cs typeface="Calibri"/>
              </a:rPr>
              <a:t>Public</a:t>
            </a:r>
            <a:r>
              <a:rPr sz="4400" b="1" u="none" spc="-60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4400" b="1" u="none" spc="-10" dirty="0">
                <a:solidFill>
                  <a:srgbClr val="92D050"/>
                </a:solidFill>
                <a:latin typeface="Calibri"/>
                <a:cs typeface="Calibri"/>
              </a:rPr>
              <a:t>Cloud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130" y="1395729"/>
            <a:ext cx="6551295" cy="38309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 algn="just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cloud </a:t>
            </a:r>
            <a:r>
              <a:rPr sz="2400" spc="-15" dirty="0">
                <a:latin typeface="Calibri"/>
                <a:cs typeface="Calibri"/>
              </a:rPr>
              <a:t>platform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10" dirty="0">
                <a:latin typeface="Calibri"/>
                <a:cs typeface="Calibri"/>
              </a:rPr>
              <a:t>which </a:t>
            </a:r>
            <a:r>
              <a:rPr sz="2400" spc="5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cloud </a:t>
            </a:r>
            <a:r>
              <a:rPr sz="2400" spc="-10" dirty="0">
                <a:latin typeface="Calibri"/>
                <a:cs typeface="Calibri"/>
              </a:rPr>
              <a:t>resources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owned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operated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by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third-party</a:t>
            </a:r>
            <a:r>
              <a:rPr sz="2400" spc="5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cloud </a:t>
            </a:r>
            <a:r>
              <a:rPr sz="2400" spc="-5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service</a:t>
            </a:r>
            <a:r>
              <a:rPr sz="2400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provider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delivered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over </a:t>
            </a:r>
            <a:r>
              <a:rPr sz="2400" spc="5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Internet.</a:t>
            </a:r>
            <a:endParaRPr sz="2400">
              <a:latin typeface="Calibri"/>
              <a:cs typeface="Calibri"/>
            </a:endParaRPr>
          </a:p>
          <a:p>
            <a:pPr marL="356870" marR="6985" indent="-344805" algn="just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hardware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resources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public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cloud</a:t>
            </a:r>
            <a:r>
              <a:rPr sz="2400" spc="5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are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shared </a:t>
            </a:r>
            <a:r>
              <a:rPr sz="2400" spc="-10" dirty="0">
                <a:latin typeface="Calibri"/>
                <a:cs typeface="Calibri"/>
              </a:rPr>
              <a:t>among </a:t>
            </a:r>
            <a:r>
              <a:rPr sz="2400" spc="-5" dirty="0">
                <a:latin typeface="Calibri"/>
                <a:cs typeface="Calibri"/>
              </a:rPr>
              <a:t>similar </a:t>
            </a:r>
            <a:r>
              <a:rPr sz="2400" spc="-15" dirty="0">
                <a:latin typeface="Calibri"/>
                <a:cs typeface="Calibri"/>
              </a:rPr>
              <a:t>users </a:t>
            </a:r>
            <a:r>
              <a:rPr sz="2400" spc="-5" dirty="0"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accessible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over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 </a:t>
            </a:r>
            <a:r>
              <a:rPr sz="24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public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network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such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as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internet.</a:t>
            </a:r>
            <a:endParaRPr sz="24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spc="-5" dirty="0">
                <a:solidFill>
                  <a:srgbClr val="6F2F9F"/>
                </a:solidFill>
                <a:latin typeface="Calibri"/>
                <a:cs typeface="Calibri"/>
              </a:rPr>
              <a:t>Often </a:t>
            </a:r>
            <a:r>
              <a:rPr sz="2400" spc="-10" dirty="0">
                <a:solidFill>
                  <a:srgbClr val="6F2F9F"/>
                </a:solidFill>
                <a:latin typeface="Calibri"/>
                <a:cs typeface="Calibri"/>
              </a:rPr>
              <a:t>used </a:t>
            </a:r>
            <a:r>
              <a:rPr sz="2400" spc="5" dirty="0">
                <a:solidFill>
                  <a:srgbClr val="6F2F9F"/>
                </a:solidFill>
                <a:latin typeface="Calibri"/>
                <a:cs typeface="Calibri"/>
              </a:rPr>
              <a:t>by </a:t>
            </a:r>
            <a:r>
              <a:rPr sz="2400" dirty="0">
                <a:solidFill>
                  <a:srgbClr val="6F2F9F"/>
                </a:solidFill>
                <a:latin typeface="Calibri"/>
                <a:cs typeface="Calibri"/>
              </a:rPr>
              <a:t>: 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Budget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conscious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startups</a:t>
            </a:r>
            <a:r>
              <a:rPr sz="2400" spc="-10" dirty="0">
                <a:latin typeface="Calibri"/>
                <a:cs typeface="Calibri"/>
              </a:rPr>
              <a:t>, Small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medium-sized enterprises </a:t>
            </a:r>
            <a:r>
              <a:rPr sz="2400" spc="-5" dirty="0">
                <a:latin typeface="Calibri"/>
                <a:cs typeface="Calibri"/>
              </a:rPr>
              <a:t>(SMEs)</a:t>
            </a:r>
            <a:r>
              <a:rPr sz="2400" spc="10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not </a:t>
            </a:r>
            <a:r>
              <a:rPr sz="2400" spc="-25" dirty="0">
                <a:latin typeface="Calibri"/>
                <a:cs typeface="Calibri"/>
              </a:rPr>
              <a:t>keen 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 high </a:t>
            </a:r>
            <a:r>
              <a:rPr sz="2400" spc="-15" dirty="0">
                <a:latin typeface="Calibri"/>
                <a:cs typeface="Calibri"/>
              </a:rPr>
              <a:t>level </a:t>
            </a:r>
            <a:r>
              <a:rPr sz="2400" spc="-10" dirty="0">
                <a:latin typeface="Calibri"/>
                <a:cs typeface="Calibri"/>
              </a:rPr>
              <a:t>of </a:t>
            </a:r>
            <a:r>
              <a:rPr sz="2400" spc="-5" dirty="0">
                <a:latin typeface="Calibri"/>
                <a:cs typeface="Calibri"/>
              </a:rPr>
              <a:t>security </a:t>
            </a:r>
            <a:r>
              <a:rPr sz="2400" spc="-15" dirty="0">
                <a:latin typeface="Calibri"/>
                <a:cs typeface="Calibri"/>
              </a:rPr>
              <a:t>features </a:t>
            </a:r>
            <a:r>
              <a:rPr sz="2400" spc="-10" dirty="0">
                <a:latin typeface="Calibri"/>
                <a:cs typeface="Calibri"/>
              </a:rPr>
              <a:t>looking to </a:t>
            </a:r>
            <a:r>
              <a:rPr sz="2400" spc="-25" dirty="0">
                <a:latin typeface="Calibri"/>
                <a:cs typeface="Calibri"/>
              </a:rPr>
              <a:t>save 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money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Public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Cloud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Computing.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200" y="1143000"/>
            <a:ext cx="4724400" cy="47244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723C3-8F18-E546-4A5D-DE2E7FFAACD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25</a:t>
            </a:fld>
            <a:endParaRPr spc="-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2486" y="411607"/>
            <a:ext cx="7650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none" spc="-5" dirty="0">
                <a:solidFill>
                  <a:srgbClr val="000000"/>
                </a:solidFill>
                <a:latin typeface="Arial MT"/>
                <a:cs typeface="Arial MT"/>
              </a:rPr>
              <a:t>Public</a:t>
            </a:r>
            <a:r>
              <a:rPr sz="2400" u="none" spc="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u="none" dirty="0">
                <a:solidFill>
                  <a:srgbClr val="000000"/>
                </a:solidFill>
                <a:latin typeface="Arial MT"/>
                <a:cs typeface="Arial MT"/>
              </a:rPr>
              <a:t>Cloud</a:t>
            </a:r>
            <a:r>
              <a:rPr sz="2400" u="none"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u="none" dirty="0">
                <a:solidFill>
                  <a:srgbClr val="000000"/>
                </a:solidFill>
                <a:latin typeface="Arial MT"/>
                <a:cs typeface="Arial MT"/>
              </a:rPr>
              <a:t>Model</a:t>
            </a:r>
            <a:r>
              <a:rPr sz="2400" u="none" spc="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u="none" spc="-10" dirty="0">
                <a:solidFill>
                  <a:srgbClr val="000000"/>
                </a:solidFill>
                <a:latin typeface="Arial MT"/>
                <a:cs typeface="Arial MT"/>
              </a:rPr>
              <a:t>with</a:t>
            </a:r>
            <a:r>
              <a:rPr sz="2400" u="none" spc="-10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u="none" spc="-5" dirty="0">
                <a:solidFill>
                  <a:srgbClr val="000000"/>
                </a:solidFill>
                <a:latin typeface="Arial MT"/>
                <a:cs typeface="Arial MT"/>
              </a:rPr>
              <a:t>Advantages</a:t>
            </a:r>
            <a:r>
              <a:rPr sz="2400" u="none" spc="-1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400" u="none" dirty="0">
                <a:solidFill>
                  <a:srgbClr val="000000"/>
                </a:solidFill>
                <a:latin typeface="Arial MT"/>
                <a:cs typeface="Arial MT"/>
              </a:rPr>
              <a:t>and</a:t>
            </a:r>
            <a:r>
              <a:rPr sz="2400" u="none" spc="-5" dirty="0">
                <a:solidFill>
                  <a:srgbClr val="000000"/>
                </a:solidFill>
                <a:latin typeface="Arial MT"/>
                <a:cs typeface="Arial MT"/>
              </a:rPr>
              <a:t> Disadvantages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14400"/>
            <a:ext cx="10972800" cy="54864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191747" y="6592121"/>
            <a:ext cx="476884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U3.</a:t>
            </a:r>
            <a:r>
              <a:rPr sz="1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26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F3C92-DB3E-BA7F-1BF2-1D41A8567A5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26</a:t>
            </a:fld>
            <a:endParaRPr spc="-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69666" y="0"/>
            <a:ext cx="310896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1" u="none" spc="-35" dirty="0">
                <a:solidFill>
                  <a:srgbClr val="92D050"/>
                </a:solidFill>
                <a:latin typeface="Calibri"/>
                <a:cs typeface="Calibri"/>
              </a:rPr>
              <a:t>Private</a:t>
            </a:r>
            <a:r>
              <a:rPr sz="4400" b="1" u="none" spc="-30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4400" b="1" u="none" spc="-10" dirty="0">
                <a:solidFill>
                  <a:srgbClr val="92D050"/>
                </a:solidFill>
                <a:latin typeface="Calibri"/>
                <a:cs typeface="Calibri"/>
              </a:rPr>
              <a:t>Cloud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8812" y="929766"/>
            <a:ext cx="6273800" cy="5001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715" indent="-344805" algn="just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private </a:t>
            </a:r>
            <a:r>
              <a:rPr sz="2400" spc="-5" dirty="0">
                <a:latin typeface="Calibri"/>
                <a:cs typeface="Calibri"/>
              </a:rPr>
              <a:t>cloud </a:t>
            </a:r>
            <a:r>
              <a:rPr sz="2400" spc="-15" dirty="0">
                <a:latin typeface="Calibri"/>
                <a:cs typeface="Calibri"/>
              </a:rPr>
              <a:t>consists </a:t>
            </a:r>
            <a:r>
              <a:rPr sz="2400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computing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resources </a:t>
            </a:r>
            <a:r>
              <a:rPr sz="2400" spc="-5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used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exclusively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by</a:t>
            </a:r>
            <a:r>
              <a:rPr sz="24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one</a:t>
            </a:r>
            <a:r>
              <a:rPr sz="24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business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or 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organization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356870" marR="6350" indent="-344805" algn="just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spc="-5" dirty="0">
                <a:latin typeface="Calibri"/>
                <a:cs typeface="Calibri"/>
              </a:rPr>
              <a:t>It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be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physically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located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at</a:t>
            </a:r>
            <a:r>
              <a:rPr sz="2400" spc="-20" dirty="0">
                <a:latin typeface="Calibri"/>
                <a:cs typeface="Calibri"/>
              </a:rPr>
              <a:t> your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organization's</a:t>
            </a:r>
            <a:r>
              <a:rPr sz="2400" spc="-10" dirty="0">
                <a:latin typeface="Calibri"/>
                <a:cs typeface="Calibri"/>
              </a:rPr>
              <a:t> on-site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datacenter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hosted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by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third-party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service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provider.</a:t>
            </a:r>
            <a:endParaRPr sz="2400">
              <a:latin typeface="Calibri"/>
              <a:cs typeface="Calibri"/>
            </a:endParaRPr>
          </a:p>
          <a:p>
            <a:pPr marL="356870" indent="-344805" algn="just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spc="-15" dirty="0">
                <a:latin typeface="Calibri"/>
                <a:cs typeface="Calibri"/>
              </a:rPr>
              <a:t>Makes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easier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for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organization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customize</a:t>
            </a:r>
            <a:endParaRPr sz="2400">
              <a:latin typeface="Calibri"/>
              <a:cs typeface="Calibri"/>
            </a:endParaRPr>
          </a:p>
          <a:p>
            <a:pPr marL="356870" algn="just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its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resources.</a:t>
            </a:r>
            <a:endParaRPr sz="24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spc="-5" dirty="0">
                <a:solidFill>
                  <a:srgbClr val="6F2F9F"/>
                </a:solidFill>
                <a:latin typeface="Calibri"/>
                <a:cs typeface="Calibri"/>
              </a:rPr>
              <a:t>Often used </a:t>
            </a:r>
            <a:r>
              <a:rPr sz="2400" spc="5" dirty="0">
                <a:solidFill>
                  <a:srgbClr val="6F2F9F"/>
                </a:solidFill>
                <a:latin typeface="Calibri"/>
                <a:cs typeface="Calibri"/>
              </a:rPr>
              <a:t>by </a:t>
            </a:r>
            <a:r>
              <a:rPr sz="2400" spc="-15" dirty="0">
                <a:latin typeface="Calibri"/>
                <a:cs typeface="Calibri"/>
              </a:rPr>
              <a:t>government </a:t>
            </a:r>
            <a:r>
              <a:rPr sz="2400" spc="-5" dirty="0">
                <a:latin typeface="Calibri"/>
                <a:cs typeface="Calibri"/>
              </a:rPr>
              <a:t>agencies, financial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institutions,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any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other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mid-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large-size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organizations </a:t>
            </a:r>
            <a:r>
              <a:rPr sz="2400" spc="-5" dirty="0">
                <a:latin typeface="Calibri"/>
                <a:cs typeface="Calibri"/>
              </a:rPr>
              <a:t>with </a:t>
            </a:r>
            <a:r>
              <a:rPr sz="2400" b="1" spc="-5" dirty="0">
                <a:latin typeface="Calibri"/>
                <a:cs typeface="Calibri"/>
              </a:rPr>
              <a:t>business-critical </a:t>
            </a:r>
            <a:r>
              <a:rPr sz="2400" b="1" spc="-15" dirty="0">
                <a:latin typeface="Calibri"/>
                <a:cs typeface="Calibri"/>
              </a:rPr>
              <a:t>operations 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seeking</a:t>
            </a:r>
            <a:r>
              <a:rPr sz="2400" dirty="0">
                <a:latin typeface="Calibri"/>
                <a:cs typeface="Calibri"/>
              </a:rPr>
              <a:t> enhanced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control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over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their </a:t>
            </a:r>
            <a:r>
              <a:rPr sz="2400" b="1" spc="-5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environment.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4340" y="1143000"/>
            <a:ext cx="5105259" cy="43787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43BD0-867A-C2BA-EDAC-3D9DFBE919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27</a:t>
            </a:fld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6436" y="405130"/>
            <a:ext cx="6931659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u="none" spc="-5" dirty="0">
                <a:solidFill>
                  <a:srgbClr val="000000"/>
                </a:solidFill>
                <a:latin typeface="Arial"/>
                <a:cs typeface="Arial"/>
              </a:rPr>
              <a:t>Private</a:t>
            </a:r>
            <a:r>
              <a:rPr sz="2000" b="1" u="none" spc="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1" u="none" spc="-5" dirty="0">
                <a:solidFill>
                  <a:srgbClr val="000000"/>
                </a:solidFill>
                <a:latin typeface="Arial"/>
                <a:cs typeface="Arial"/>
              </a:rPr>
              <a:t>Cloud</a:t>
            </a:r>
            <a:r>
              <a:rPr sz="2000" b="1" u="none" spc="5" dirty="0">
                <a:solidFill>
                  <a:srgbClr val="000000"/>
                </a:solidFill>
                <a:latin typeface="Arial"/>
                <a:cs typeface="Arial"/>
              </a:rPr>
              <a:t> Model</a:t>
            </a:r>
            <a:r>
              <a:rPr sz="2000" b="1" u="none" spc="-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1" u="none" dirty="0">
                <a:solidFill>
                  <a:srgbClr val="000000"/>
                </a:solidFill>
                <a:latin typeface="Arial"/>
                <a:cs typeface="Arial"/>
              </a:rPr>
              <a:t>with</a:t>
            </a:r>
            <a:r>
              <a:rPr sz="2000" b="1" u="none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1" u="none" spc="-10" dirty="0">
                <a:solidFill>
                  <a:srgbClr val="000000"/>
                </a:solidFill>
                <a:latin typeface="Arial"/>
                <a:cs typeface="Arial"/>
              </a:rPr>
              <a:t>Advantages</a:t>
            </a:r>
            <a:r>
              <a:rPr sz="2000" b="1" u="none" spc="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1" u="none" spc="-5" dirty="0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sz="2000" b="1" u="none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b="1" u="none" spc="-5" dirty="0">
                <a:solidFill>
                  <a:srgbClr val="000000"/>
                </a:solidFill>
                <a:latin typeface="Arial"/>
                <a:cs typeface="Arial"/>
              </a:rPr>
              <a:t>Disadvantages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990599"/>
            <a:ext cx="11353800" cy="5334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37772E-555C-ADDC-4DCE-369EFD465A1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28</a:t>
            </a:fld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365" y="465200"/>
            <a:ext cx="303276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b="1" u="none" spc="-5" dirty="0">
                <a:solidFill>
                  <a:srgbClr val="92D050"/>
                </a:solidFill>
                <a:latin typeface="Calibri"/>
                <a:cs typeface="Calibri"/>
              </a:rPr>
              <a:t>Hybrid</a:t>
            </a:r>
            <a:r>
              <a:rPr sz="4400" b="1" u="none" spc="-70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4400" b="1" u="none" spc="-10" dirty="0">
                <a:solidFill>
                  <a:srgbClr val="92D050"/>
                </a:solidFill>
                <a:latin typeface="Calibri"/>
                <a:cs typeface="Calibri"/>
              </a:rPr>
              <a:t>Cloud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130" y="1222248"/>
            <a:ext cx="5944235" cy="463677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6870" indent="-344805" algn="just">
              <a:lnSpc>
                <a:spcPct val="100000"/>
              </a:lnSpc>
              <a:spcBef>
                <a:spcPts val="675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spc="-5" dirty="0">
                <a:latin typeface="Calibri"/>
                <a:cs typeface="Calibri"/>
              </a:rPr>
              <a:t>Often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called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C00000"/>
                </a:solidFill>
                <a:latin typeface="Calibri"/>
                <a:cs typeface="Calibri"/>
              </a:rPr>
              <a:t>“the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best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 of</a:t>
            </a:r>
            <a:r>
              <a:rPr sz="24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both</a:t>
            </a:r>
            <a:r>
              <a:rPr sz="2400" spc="-30" dirty="0">
                <a:solidFill>
                  <a:srgbClr val="C00000"/>
                </a:solidFill>
                <a:latin typeface="Calibri"/>
                <a:cs typeface="Calibri"/>
              </a:rPr>
              <a:t> worlds,”</a:t>
            </a:r>
            <a:endParaRPr sz="2400">
              <a:latin typeface="Calibri"/>
              <a:cs typeface="Calibri"/>
            </a:endParaRPr>
          </a:p>
          <a:p>
            <a:pPr marL="356870" marR="6985" indent="-344805" algn="just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spc="-5" dirty="0">
                <a:latin typeface="Calibri"/>
                <a:cs typeface="Calibri"/>
              </a:rPr>
              <a:t>In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hybrid </a:t>
            </a:r>
            <a:r>
              <a:rPr sz="2400" dirty="0">
                <a:latin typeface="Calibri"/>
                <a:cs typeface="Calibri"/>
              </a:rPr>
              <a:t>cloud,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applications </a:t>
            </a:r>
            <a:r>
              <a:rPr sz="2400" spc="-15" dirty="0">
                <a:latin typeface="Calibri"/>
                <a:cs typeface="Calibri"/>
              </a:rPr>
              <a:t>can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move </a:t>
            </a:r>
            <a:r>
              <a:rPr sz="2400" spc="-10" dirty="0">
                <a:latin typeface="Calibri"/>
                <a:cs typeface="Calibri"/>
              </a:rPr>
              <a:t>between </a:t>
            </a:r>
            <a:r>
              <a:rPr sz="2400" spc="-15" dirty="0">
                <a:latin typeface="Calibri"/>
                <a:cs typeface="Calibri"/>
              </a:rPr>
              <a:t>private </a:t>
            </a:r>
            <a:r>
              <a:rPr sz="2400" spc="-1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public clouds </a:t>
            </a:r>
            <a:r>
              <a:rPr sz="2400" spc="-25" dirty="0">
                <a:latin typeface="Calibri"/>
                <a:cs typeface="Calibri"/>
              </a:rPr>
              <a:t>for 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greater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flexibility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more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deployment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options.</a:t>
            </a:r>
            <a:endParaRPr sz="24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580"/>
              </a:spcBef>
              <a:buFont typeface="Wingdings"/>
              <a:buChar char=""/>
              <a:tabLst>
                <a:tab pos="357505" algn="l"/>
              </a:tabLst>
            </a:pPr>
            <a:r>
              <a:rPr sz="2400" spc="-5" dirty="0">
                <a:latin typeface="Calibri"/>
                <a:cs typeface="Calibri"/>
              </a:rPr>
              <a:t>In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hybrid cloud, 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“cloud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bursting”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also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option.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This</a:t>
            </a:r>
            <a:r>
              <a:rPr sz="2400" dirty="0">
                <a:latin typeface="Calibri"/>
                <a:cs typeface="Calibri"/>
              </a:rPr>
              <a:t> is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when</a:t>
            </a:r>
            <a:r>
              <a:rPr sz="2400" dirty="0">
                <a:latin typeface="Calibri"/>
                <a:cs typeface="Calibri"/>
              </a:rPr>
              <a:t> an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application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or 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resource </a:t>
            </a:r>
            <a:r>
              <a:rPr sz="2400" spc="-5" dirty="0">
                <a:latin typeface="Calibri"/>
                <a:cs typeface="Calibri"/>
              </a:rPr>
              <a:t>runs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private </a:t>
            </a:r>
            <a:r>
              <a:rPr sz="2400" spc="-5" dirty="0">
                <a:latin typeface="Calibri"/>
                <a:cs typeface="Calibri"/>
              </a:rPr>
              <a:t>cloud </a:t>
            </a:r>
            <a:r>
              <a:rPr sz="2400" spc="-10" dirty="0">
                <a:latin typeface="Calibri"/>
                <a:cs typeface="Calibri"/>
              </a:rPr>
              <a:t>until there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spike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demand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which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point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the 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organization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“burst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through”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the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public </a:t>
            </a:r>
            <a:r>
              <a:rPr sz="2400" spc="-5" dirty="0">
                <a:latin typeface="Calibri"/>
                <a:cs typeface="Calibri"/>
              </a:rPr>
              <a:t>cloud to </a:t>
            </a:r>
            <a:r>
              <a:rPr sz="2400" spc="-15" dirty="0">
                <a:latin typeface="Calibri"/>
                <a:cs typeface="Calibri"/>
              </a:rPr>
              <a:t>tap into </a:t>
            </a:r>
            <a:r>
              <a:rPr sz="2400" spc="-5" dirty="0">
                <a:latin typeface="Calibri"/>
                <a:cs typeface="Calibri"/>
              </a:rPr>
              <a:t>additional </a:t>
            </a:r>
            <a:r>
              <a:rPr sz="2400" spc="-10" dirty="0">
                <a:latin typeface="Calibri"/>
                <a:cs typeface="Calibri"/>
              </a:rPr>
              <a:t>computing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resources.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80929" y="1615868"/>
            <a:ext cx="5370278" cy="407091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6B143-DA59-5AF2-A234-400741531F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29</a:t>
            </a:fld>
            <a:endParaRPr spc="-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931" y="145745"/>
            <a:ext cx="103327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none" spc="-10" dirty="0">
                <a:solidFill>
                  <a:srgbClr val="FF0000"/>
                </a:solidFill>
                <a:latin typeface="Arial MT"/>
                <a:cs typeface="Arial MT"/>
              </a:rPr>
              <a:t>Cloud</a:t>
            </a:r>
            <a:r>
              <a:rPr sz="3600" u="none" spc="-1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600" u="none" spc="-5" dirty="0">
                <a:solidFill>
                  <a:srgbClr val="FF0000"/>
                </a:solidFill>
                <a:latin typeface="Arial MT"/>
                <a:cs typeface="Arial MT"/>
              </a:rPr>
              <a:t>Architecture</a:t>
            </a:r>
            <a:r>
              <a:rPr sz="3600" u="none" spc="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600" u="none" dirty="0">
                <a:solidFill>
                  <a:srgbClr val="FF0000"/>
                </a:solidFill>
                <a:latin typeface="Arial MT"/>
                <a:cs typeface="Arial MT"/>
              </a:rPr>
              <a:t>–</a:t>
            </a:r>
            <a:r>
              <a:rPr sz="3600" u="none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600" b="1" u="none" spc="-50" dirty="0">
                <a:solidFill>
                  <a:srgbClr val="000000"/>
                </a:solidFill>
                <a:latin typeface="Calibri"/>
                <a:cs typeface="Calibri"/>
              </a:rPr>
              <a:t>LAYERED</a:t>
            </a:r>
            <a:r>
              <a:rPr sz="3600" b="1" u="none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1" u="none" spc="-25" dirty="0">
                <a:solidFill>
                  <a:srgbClr val="000000"/>
                </a:solidFill>
                <a:latin typeface="Calibri"/>
                <a:cs typeface="Calibri"/>
              </a:rPr>
              <a:t>CLOUD</a:t>
            </a:r>
            <a:r>
              <a:rPr sz="3600" b="1" u="none" spc="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1" u="none" spc="-15" dirty="0">
                <a:solidFill>
                  <a:srgbClr val="000000"/>
                </a:solidFill>
                <a:latin typeface="Calibri"/>
                <a:cs typeface="Calibri"/>
              </a:rPr>
              <a:t>ARCHITECTURE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6337" y="881209"/>
            <a:ext cx="8756525" cy="550525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3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63951" y="103073"/>
            <a:ext cx="6168390" cy="8807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15489" marR="5080" indent="-2003425">
              <a:lnSpc>
                <a:spcPct val="100000"/>
              </a:lnSpc>
              <a:spcBef>
                <a:spcPts val="110"/>
              </a:spcBef>
            </a:pPr>
            <a:r>
              <a:rPr sz="2800" b="1" u="none" spc="5" dirty="0">
                <a:solidFill>
                  <a:srgbClr val="000000"/>
                </a:solidFill>
                <a:latin typeface="Calibri"/>
                <a:cs typeface="Calibri"/>
              </a:rPr>
              <a:t>Hybrid</a:t>
            </a:r>
            <a:r>
              <a:rPr sz="2800" b="1" u="none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1" u="none" dirty="0">
                <a:solidFill>
                  <a:srgbClr val="000000"/>
                </a:solidFill>
                <a:latin typeface="Calibri"/>
                <a:cs typeface="Calibri"/>
              </a:rPr>
              <a:t>Cloud</a:t>
            </a:r>
            <a:r>
              <a:rPr sz="2800" b="1" u="none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1" u="none" dirty="0">
                <a:solidFill>
                  <a:srgbClr val="000000"/>
                </a:solidFill>
                <a:latin typeface="Calibri"/>
                <a:cs typeface="Calibri"/>
              </a:rPr>
              <a:t>Model</a:t>
            </a:r>
            <a:r>
              <a:rPr sz="2800" b="1" u="none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1" u="none" dirty="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sz="2800" b="1" u="none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1" u="none" spc="-10" dirty="0">
                <a:solidFill>
                  <a:srgbClr val="000000"/>
                </a:solidFill>
                <a:latin typeface="Calibri"/>
                <a:cs typeface="Calibri"/>
              </a:rPr>
              <a:t>Advantages</a:t>
            </a:r>
            <a:r>
              <a:rPr sz="2800" b="1" u="none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1" u="none" spc="5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800" b="1" u="none" spc="-6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1" u="none" spc="-10" dirty="0">
                <a:solidFill>
                  <a:srgbClr val="000000"/>
                </a:solidFill>
                <a:latin typeface="Calibri"/>
                <a:cs typeface="Calibri"/>
              </a:rPr>
              <a:t>Disadvantages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045463"/>
            <a:ext cx="11430000" cy="53553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4952D-0871-E1F4-9F86-A06D46CFF1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30</a:t>
            </a:fld>
            <a:endParaRPr spc="-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9619" y="410921"/>
            <a:ext cx="94456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none" spc="-5" dirty="0">
                <a:solidFill>
                  <a:srgbClr val="000000"/>
                </a:solidFill>
                <a:latin typeface="Calibri"/>
                <a:cs typeface="Calibri"/>
              </a:rPr>
              <a:t>Community</a:t>
            </a:r>
            <a:r>
              <a:rPr sz="2400" b="1" u="none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1" u="none" dirty="0">
                <a:solidFill>
                  <a:srgbClr val="000000"/>
                </a:solidFill>
                <a:latin typeface="Calibri"/>
                <a:cs typeface="Calibri"/>
              </a:rPr>
              <a:t>Cloud</a:t>
            </a:r>
            <a:r>
              <a:rPr sz="2400" b="1" u="none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1" u="none" spc="-5" dirty="0">
                <a:solidFill>
                  <a:srgbClr val="000000"/>
                </a:solidFill>
                <a:latin typeface="Calibri"/>
                <a:cs typeface="Calibri"/>
              </a:rPr>
              <a:t>Model</a:t>
            </a:r>
            <a:r>
              <a:rPr sz="2400" b="1" u="none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1" u="none" spc="-5" dirty="0">
                <a:solidFill>
                  <a:srgbClr val="000000"/>
                </a:solidFill>
                <a:latin typeface="Calibri"/>
                <a:cs typeface="Calibri"/>
              </a:rPr>
              <a:t>Introduction</a:t>
            </a:r>
            <a:r>
              <a:rPr sz="2400" b="1" u="none" spc="-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1" u="none" dirty="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sz="2400" b="1" u="none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1" u="none" spc="-15" dirty="0">
                <a:solidFill>
                  <a:srgbClr val="000000"/>
                </a:solidFill>
                <a:latin typeface="Calibri"/>
                <a:cs typeface="Calibri"/>
              </a:rPr>
              <a:t>Advantages</a:t>
            </a:r>
            <a:r>
              <a:rPr sz="2400" b="1" u="none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1" u="none" spc="-5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400" b="1" u="none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1" u="none" spc="-10" dirty="0">
                <a:solidFill>
                  <a:srgbClr val="000000"/>
                </a:solidFill>
                <a:latin typeface="Calibri"/>
                <a:cs typeface="Calibri"/>
              </a:rPr>
              <a:t>Disadvantages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856488"/>
            <a:ext cx="11201400" cy="56083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65694C-C538-C6A4-DFA1-6DED35511D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31</a:t>
            </a:fld>
            <a:endParaRPr spc="-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97" y="0"/>
            <a:ext cx="11049000" cy="6857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62A69-D6AC-FFB2-B4DE-0FC9205EEF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32</a:t>
            </a:fld>
            <a:endParaRPr spc="-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5383" y="1332433"/>
            <a:ext cx="629666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solidFill>
                  <a:srgbClr val="FF0000"/>
                </a:solidFill>
                <a:latin typeface="Arial MT"/>
                <a:cs typeface="Arial MT"/>
              </a:rPr>
              <a:t>Cloud</a:t>
            </a:r>
            <a:r>
              <a:rPr sz="44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400" spc="-5" dirty="0">
                <a:solidFill>
                  <a:srgbClr val="FF0000"/>
                </a:solidFill>
                <a:latin typeface="Arial MT"/>
                <a:cs typeface="Arial MT"/>
              </a:rPr>
              <a:t>Computing Models</a:t>
            </a:r>
            <a:endParaRPr sz="4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538853" y="2347975"/>
            <a:ext cx="311531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-10" dirty="0">
                <a:solidFill>
                  <a:srgbClr val="888888"/>
                </a:solidFill>
                <a:latin typeface="Arial"/>
                <a:cs typeface="Arial"/>
              </a:rPr>
              <a:t>Delivery</a:t>
            </a:r>
            <a:r>
              <a:rPr sz="3200" b="1" spc="-30" dirty="0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888888"/>
                </a:solidFill>
                <a:latin typeface="Arial"/>
                <a:cs typeface="Arial"/>
              </a:rPr>
              <a:t>Models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F3D11-A3E3-FD95-DACD-2C3F6DC5A98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33</a:t>
            </a:fld>
            <a:endParaRPr spc="-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8029" y="383870"/>
            <a:ext cx="953325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u="none" spc="-5" dirty="0">
                <a:solidFill>
                  <a:srgbClr val="FF0000"/>
                </a:solidFill>
                <a:latin typeface="Arial MT"/>
                <a:cs typeface="Arial MT"/>
              </a:rPr>
              <a:t>Delivery</a:t>
            </a:r>
            <a:r>
              <a:rPr sz="4400" u="none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400" u="none" spc="-5" dirty="0">
                <a:solidFill>
                  <a:srgbClr val="FF0000"/>
                </a:solidFill>
                <a:latin typeface="Arial MT"/>
                <a:cs typeface="Arial MT"/>
              </a:rPr>
              <a:t>Models</a:t>
            </a:r>
            <a:r>
              <a:rPr sz="4400" u="none" spc="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400" b="1" u="none" spc="-5" dirty="0">
                <a:solidFill>
                  <a:srgbClr val="000000"/>
                </a:solidFill>
                <a:latin typeface="Arial"/>
                <a:cs typeface="Arial"/>
              </a:rPr>
              <a:t>– IaaS,</a:t>
            </a:r>
            <a:r>
              <a:rPr sz="4400" b="1" u="none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400" b="1" u="none" spc="-5" dirty="0">
                <a:solidFill>
                  <a:srgbClr val="000000"/>
                </a:solidFill>
                <a:latin typeface="Arial"/>
                <a:cs typeface="Arial"/>
              </a:rPr>
              <a:t>PaaS</a:t>
            </a:r>
            <a:r>
              <a:rPr sz="4400" b="1" u="none" spc="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400" b="1" u="none" spc="-5" dirty="0">
                <a:solidFill>
                  <a:srgbClr val="000000"/>
                </a:solidFill>
                <a:latin typeface="Arial"/>
                <a:cs typeface="Arial"/>
              </a:rPr>
              <a:t>&amp;</a:t>
            </a:r>
            <a:r>
              <a:rPr sz="4400" b="1" u="none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400" b="1" u="none" spc="-5" dirty="0">
                <a:solidFill>
                  <a:srgbClr val="000000"/>
                </a:solidFill>
                <a:latin typeface="Arial"/>
                <a:cs typeface="Arial"/>
              </a:rPr>
              <a:t>SaaS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9783" y="1555277"/>
            <a:ext cx="9805416" cy="472901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34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667" y="228600"/>
            <a:ext cx="10164465" cy="6096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35</a:t>
            </a:fld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2930" y="560273"/>
            <a:ext cx="11343640" cy="5417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latin typeface="Arial MT"/>
                <a:cs typeface="Arial MT"/>
              </a:rPr>
              <a:t>Cloud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Computing</a:t>
            </a:r>
            <a:r>
              <a:rPr sz="1700" spc="5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has</a:t>
            </a:r>
            <a:r>
              <a:rPr sz="1700" spc="4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various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different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service</a:t>
            </a:r>
            <a:r>
              <a:rPr sz="1700" spc="-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models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such </a:t>
            </a:r>
            <a:r>
              <a:rPr sz="1700" spc="-5" dirty="0">
                <a:latin typeface="Arial MT"/>
                <a:cs typeface="Arial MT"/>
              </a:rPr>
              <a:t>as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Infrastructure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as </a:t>
            </a:r>
            <a:r>
              <a:rPr sz="1700" dirty="0">
                <a:latin typeface="Arial MT"/>
                <a:cs typeface="Arial MT"/>
              </a:rPr>
              <a:t>a</a:t>
            </a:r>
            <a:r>
              <a:rPr sz="1700" spc="2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Service (IAAS),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Platform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as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</a:t>
            </a:r>
            <a:endParaRPr sz="1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700" spc="-5" dirty="0">
                <a:latin typeface="Arial MT"/>
                <a:cs typeface="Arial MT"/>
              </a:rPr>
              <a:t>Service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20" dirty="0">
                <a:latin typeface="Arial MT"/>
                <a:cs typeface="Arial MT"/>
              </a:rPr>
              <a:t>(PAAS),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and</a:t>
            </a:r>
            <a:r>
              <a:rPr sz="1700" spc="4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Software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as </a:t>
            </a:r>
            <a:r>
              <a:rPr sz="1700" dirty="0">
                <a:latin typeface="Arial MT"/>
                <a:cs typeface="Arial MT"/>
              </a:rPr>
              <a:t>a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Service (SAAS).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50">
              <a:latin typeface="Arial MT"/>
              <a:cs typeface="Arial MT"/>
            </a:endParaRPr>
          </a:p>
          <a:p>
            <a:pPr marL="192405" indent="-180340">
              <a:lnSpc>
                <a:spcPct val="100000"/>
              </a:lnSpc>
              <a:buAutoNum type="romanLcPeriod"/>
              <a:tabLst>
                <a:tab pos="193040" algn="l"/>
              </a:tabLst>
            </a:pPr>
            <a:r>
              <a:rPr sz="1700" b="1" i="1" spc="-5" dirty="0">
                <a:latin typeface="Arial"/>
                <a:cs typeface="Arial"/>
              </a:rPr>
              <a:t>Infrastructure</a:t>
            </a:r>
            <a:r>
              <a:rPr sz="1700" b="1" i="1" spc="5" dirty="0">
                <a:latin typeface="Arial"/>
                <a:cs typeface="Arial"/>
              </a:rPr>
              <a:t> </a:t>
            </a:r>
            <a:r>
              <a:rPr sz="1700" b="1" i="1" spc="-10" dirty="0">
                <a:latin typeface="Arial"/>
                <a:cs typeface="Arial"/>
              </a:rPr>
              <a:t>as</a:t>
            </a:r>
            <a:r>
              <a:rPr sz="1700" b="1" i="1" spc="10" dirty="0">
                <a:latin typeface="Arial"/>
                <a:cs typeface="Arial"/>
              </a:rPr>
              <a:t> </a:t>
            </a:r>
            <a:r>
              <a:rPr sz="1700" b="1" i="1" dirty="0">
                <a:latin typeface="Arial"/>
                <a:cs typeface="Arial"/>
              </a:rPr>
              <a:t>a</a:t>
            </a:r>
            <a:r>
              <a:rPr sz="1700" b="1" i="1" spc="-15" dirty="0">
                <a:latin typeface="Arial"/>
                <a:cs typeface="Arial"/>
              </a:rPr>
              <a:t> </a:t>
            </a:r>
            <a:r>
              <a:rPr sz="1700" b="1" i="1" spc="-5" dirty="0">
                <a:latin typeface="Arial"/>
                <a:cs typeface="Arial"/>
              </a:rPr>
              <a:t>Service</a:t>
            </a:r>
            <a:r>
              <a:rPr sz="1700" b="1" i="1" spc="35" dirty="0">
                <a:latin typeface="Arial"/>
                <a:cs typeface="Arial"/>
              </a:rPr>
              <a:t> </a:t>
            </a:r>
            <a:r>
              <a:rPr sz="1700" b="1" i="1" spc="-10" dirty="0">
                <a:latin typeface="Arial"/>
                <a:cs typeface="Arial"/>
              </a:rPr>
              <a:t>(IAAS)</a:t>
            </a:r>
            <a:endParaRPr sz="1700">
              <a:latin typeface="Arial"/>
              <a:cs typeface="Arial"/>
            </a:endParaRPr>
          </a:p>
          <a:p>
            <a:pPr marL="12700" marR="207010">
              <a:lnSpc>
                <a:spcPct val="99700"/>
              </a:lnSpc>
              <a:spcBef>
                <a:spcPts val="414"/>
              </a:spcBef>
            </a:pPr>
            <a:r>
              <a:rPr sz="1700" b="1" spc="-5" dirty="0">
                <a:latin typeface="Arial"/>
                <a:cs typeface="Arial"/>
              </a:rPr>
              <a:t>Cloud</a:t>
            </a:r>
            <a:r>
              <a:rPr sz="1700" b="1" spc="5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consumers</a:t>
            </a:r>
            <a:r>
              <a:rPr sz="1700" b="1" spc="80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can</a:t>
            </a:r>
            <a:r>
              <a:rPr sz="1700" b="1" spc="3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directly</a:t>
            </a:r>
            <a:r>
              <a:rPr sz="1700" b="1" spc="5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use</a:t>
            </a:r>
            <a:r>
              <a:rPr sz="1700" b="1" spc="5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IT</a:t>
            </a:r>
            <a:r>
              <a:rPr sz="1700" b="1" spc="-2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infrastructures</a:t>
            </a:r>
            <a:r>
              <a:rPr sz="1700" b="1" spc="30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(processing,</a:t>
            </a:r>
            <a:r>
              <a:rPr sz="1700" b="1" spc="45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storage,</a:t>
            </a:r>
            <a:r>
              <a:rPr sz="1700" b="1" spc="5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networks,</a:t>
            </a:r>
            <a:r>
              <a:rPr sz="1700" b="1" spc="50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and</a:t>
            </a:r>
            <a:r>
              <a:rPr sz="1700" b="1" spc="3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other</a:t>
            </a:r>
            <a:r>
              <a:rPr sz="1700" b="1" spc="25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fundamental </a:t>
            </a:r>
            <a:r>
              <a:rPr sz="1700" b="1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computing</a:t>
            </a:r>
            <a:r>
              <a:rPr sz="1700" b="1" spc="15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resources)</a:t>
            </a:r>
            <a:r>
              <a:rPr sz="1700" b="1" spc="70" dirty="0">
                <a:latin typeface="Arial"/>
                <a:cs typeface="Arial"/>
              </a:rPr>
              <a:t> </a:t>
            </a:r>
            <a:r>
              <a:rPr sz="1700" spc="-10" dirty="0">
                <a:latin typeface="Arial MT"/>
                <a:cs typeface="Arial MT"/>
              </a:rPr>
              <a:t>provided</a:t>
            </a:r>
            <a:r>
              <a:rPr sz="1700" spc="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in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the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IaaS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cloud.</a:t>
            </a:r>
            <a:r>
              <a:rPr sz="1700" spc="30" dirty="0">
                <a:latin typeface="Arial MT"/>
                <a:cs typeface="Arial MT"/>
              </a:rPr>
              <a:t> </a:t>
            </a:r>
            <a:r>
              <a:rPr sz="1700" b="1" spc="-5" dirty="0">
                <a:latin typeface="Arial"/>
                <a:cs typeface="Arial"/>
              </a:rPr>
              <a:t>IaaS</a:t>
            </a:r>
            <a:r>
              <a:rPr sz="1700" b="1" spc="2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cloud</a:t>
            </a:r>
            <a:r>
              <a:rPr sz="1700" b="1" spc="15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provides</a:t>
            </a:r>
            <a:r>
              <a:rPr sz="1700" b="1" spc="4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“Virtualization</a:t>
            </a:r>
            <a:r>
              <a:rPr sz="1700" dirty="0">
                <a:latin typeface="Arial MT"/>
                <a:cs typeface="Arial MT"/>
              </a:rPr>
              <a:t>”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in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order</a:t>
            </a:r>
            <a:r>
              <a:rPr sz="1700" spc="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to 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integrate/decompose</a:t>
            </a:r>
            <a:r>
              <a:rPr sz="1700" spc="95" dirty="0">
                <a:latin typeface="Arial MT"/>
                <a:cs typeface="Arial MT"/>
              </a:rPr>
              <a:t> </a:t>
            </a:r>
            <a:r>
              <a:rPr sz="1700" b="1" spc="-15" dirty="0">
                <a:latin typeface="Arial"/>
                <a:cs typeface="Arial"/>
              </a:rPr>
              <a:t>physical</a:t>
            </a:r>
            <a:r>
              <a:rPr sz="1700" b="1" spc="120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resources</a:t>
            </a:r>
            <a:r>
              <a:rPr sz="1700" b="1" spc="5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in</a:t>
            </a:r>
            <a:r>
              <a:rPr sz="1700" b="1" spc="5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an</a:t>
            </a:r>
            <a:r>
              <a:rPr sz="1700" b="1" spc="5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ad-hoc</a:t>
            </a:r>
            <a:r>
              <a:rPr sz="1700" b="1" spc="25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manner</a:t>
            </a:r>
            <a:r>
              <a:rPr sz="1700" b="1" spc="4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to</a:t>
            </a:r>
            <a:r>
              <a:rPr sz="1700" b="1" spc="10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meet</a:t>
            </a:r>
            <a:r>
              <a:rPr sz="1700" b="1" spc="2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growing</a:t>
            </a:r>
            <a:r>
              <a:rPr sz="1700" b="1" spc="3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or</a:t>
            </a:r>
            <a:r>
              <a:rPr sz="1700" b="1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shrinking</a:t>
            </a:r>
            <a:r>
              <a:rPr sz="1700" b="1" spc="3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resource</a:t>
            </a:r>
            <a:r>
              <a:rPr sz="1700" b="1" spc="55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demand </a:t>
            </a:r>
            <a:r>
              <a:rPr sz="1700" b="1" spc="-459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from</a:t>
            </a:r>
            <a:r>
              <a:rPr sz="1700" b="1" spc="-2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cloud</a:t>
            </a:r>
            <a:r>
              <a:rPr sz="1700" b="1" spc="20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consumers.</a:t>
            </a:r>
            <a:r>
              <a:rPr sz="1700" b="1" spc="10" dirty="0">
                <a:latin typeface="Arial"/>
                <a:cs typeface="Arial"/>
              </a:rPr>
              <a:t> </a:t>
            </a:r>
            <a:r>
              <a:rPr sz="1700" b="1" spc="-25" dirty="0">
                <a:latin typeface="Arial"/>
                <a:cs typeface="Arial"/>
              </a:rPr>
              <a:t>An</a:t>
            </a:r>
            <a:r>
              <a:rPr sz="1700" b="1" spc="45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example</a:t>
            </a:r>
            <a:r>
              <a:rPr sz="1700" b="1" spc="45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of</a:t>
            </a:r>
            <a:r>
              <a:rPr sz="1700" b="1" spc="-1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IaaS</a:t>
            </a:r>
            <a:r>
              <a:rPr sz="1700" b="1" spc="2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is</a:t>
            </a:r>
            <a:r>
              <a:rPr sz="1700" b="1" spc="50" dirty="0">
                <a:latin typeface="Arial"/>
                <a:cs typeface="Arial"/>
              </a:rPr>
              <a:t> </a:t>
            </a:r>
            <a:r>
              <a:rPr sz="1700" spc="35" dirty="0">
                <a:solidFill>
                  <a:srgbClr val="0000FF"/>
                </a:solidFill>
                <a:latin typeface="Trebuchet MS"/>
                <a:cs typeface="Trebuchet MS"/>
              </a:rPr>
              <a:t>Amazon</a:t>
            </a:r>
            <a:r>
              <a:rPr sz="1700" spc="-8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700" spc="-45" dirty="0">
                <a:solidFill>
                  <a:srgbClr val="0000FF"/>
                </a:solidFill>
                <a:latin typeface="Trebuchet MS"/>
                <a:cs typeface="Trebuchet MS"/>
              </a:rPr>
              <a:t>Elastic</a:t>
            </a:r>
            <a:r>
              <a:rPr sz="1700" spc="-5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700" spc="15" dirty="0">
                <a:solidFill>
                  <a:srgbClr val="0000FF"/>
                </a:solidFill>
                <a:latin typeface="Trebuchet MS"/>
                <a:cs typeface="Trebuchet MS"/>
              </a:rPr>
              <a:t>Compute</a:t>
            </a:r>
            <a:r>
              <a:rPr sz="1700" spc="-9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700" spc="25" dirty="0">
                <a:solidFill>
                  <a:srgbClr val="0000FF"/>
                </a:solidFill>
                <a:latin typeface="Trebuchet MS"/>
                <a:cs typeface="Trebuchet MS"/>
              </a:rPr>
              <a:t>Cloud</a:t>
            </a:r>
            <a:r>
              <a:rPr sz="1700" spc="-85" dirty="0">
                <a:solidFill>
                  <a:srgbClr val="0000FF"/>
                </a:solidFill>
                <a:latin typeface="Trebuchet MS"/>
                <a:cs typeface="Trebuchet MS"/>
              </a:rPr>
              <a:t> (EC2).</a:t>
            </a: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rebuchet MS"/>
              <a:cs typeface="Trebuchet MS"/>
            </a:endParaRPr>
          </a:p>
          <a:p>
            <a:pPr marL="252729" indent="-240665">
              <a:lnSpc>
                <a:spcPct val="100000"/>
              </a:lnSpc>
              <a:buAutoNum type="romanLcPeriod" startAt="2"/>
              <a:tabLst>
                <a:tab pos="253365" algn="l"/>
              </a:tabLst>
            </a:pPr>
            <a:r>
              <a:rPr sz="1700" b="1" i="1" dirty="0">
                <a:latin typeface="Arial"/>
                <a:cs typeface="Arial"/>
              </a:rPr>
              <a:t>Platform</a:t>
            </a:r>
            <a:r>
              <a:rPr sz="1700" b="1" i="1" spc="-35" dirty="0">
                <a:latin typeface="Arial"/>
                <a:cs typeface="Arial"/>
              </a:rPr>
              <a:t> </a:t>
            </a:r>
            <a:r>
              <a:rPr sz="1700" b="1" i="1" spc="-10" dirty="0">
                <a:latin typeface="Arial"/>
                <a:cs typeface="Arial"/>
              </a:rPr>
              <a:t>as</a:t>
            </a:r>
            <a:r>
              <a:rPr sz="1700" b="1" i="1" dirty="0">
                <a:latin typeface="Arial"/>
                <a:cs typeface="Arial"/>
              </a:rPr>
              <a:t> a </a:t>
            </a:r>
            <a:r>
              <a:rPr sz="1700" b="1" i="1" spc="-5" dirty="0">
                <a:latin typeface="Arial"/>
                <a:cs typeface="Arial"/>
              </a:rPr>
              <a:t>Service</a:t>
            </a:r>
            <a:r>
              <a:rPr sz="1700" b="1" i="1" spc="20" dirty="0">
                <a:latin typeface="Arial"/>
                <a:cs typeface="Arial"/>
              </a:rPr>
              <a:t> </a:t>
            </a:r>
            <a:r>
              <a:rPr sz="1700" b="1" i="1" spc="-25" dirty="0">
                <a:latin typeface="Arial"/>
                <a:cs typeface="Arial"/>
              </a:rPr>
              <a:t>(PAAS)</a:t>
            </a:r>
            <a:endParaRPr sz="17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409"/>
              </a:spcBef>
            </a:pPr>
            <a:r>
              <a:rPr sz="1700" spc="-10" dirty="0">
                <a:latin typeface="Arial MT"/>
                <a:cs typeface="Arial MT"/>
              </a:rPr>
              <a:t>PaaS</a:t>
            </a:r>
            <a:r>
              <a:rPr sz="1700" spc="5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provides</a:t>
            </a:r>
            <a:r>
              <a:rPr sz="1700" spc="4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</a:t>
            </a:r>
            <a:r>
              <a:rPr sz="1700" spc="-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development</a:t>
            </a:r>
            <a:r>
              <a:rPr sz="1700" spc="1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platform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that</a:t>
            </a:r>
            <a:r>
              <a:rPr sz="1700" spc="55" dirty="0">
                <a:latin typeface="Arial MT"/>
                <a:cs typeface="Arial MT"/>
              </a:rPr>
              <a:t> </a:t>
            </a:r>
            <a:r>
              <a:rPr sz="1700" b="1" spc="-5" dirty="0">
                <a:latin typeface="Arial"/>
                <a:cs typeface="Arial"/>
              </a:rPr>
              <a:t>supports</a:t>
            </a:r>
            <a:r>
              <a:rPr sz="1700" b="1" spc="2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the full</a:t>
            </a:r>
            <a:r>
              <a:rPr sz="1700" b="1" spc="-1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"Software </a:t>
            </a:r>
            <a:r>
              <a:rPr sz="1700" b="1" spc="-10" dirty="0">
                <a:latin typeface="Arial"/>
                <a:cs typeface="Arial"/>
              </a:rPr>
              <a:t>Lifecycle"</a:t>
            </a:r>
            <a:r>
              <a:rPr sz="1700" b="1" spc="65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which</a:t>
            </a:r>
            <a:r>
              <a:rPr sz="1700" b="1" spc="2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allows</a:t>
            </a:r>
            <a:r>
              <a:rPr sz="1700" b="1" spc="2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cloud</a:t>
            </a:r>
            <a:r>
              <a:rPr sz="1700" b="1" spc="25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consumers </a:t>
            </a:r>
            <a:r>
              <a:rPr sz="1700" b="1" spc="-459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to</a:t>
            </a:r>
            <a:r>
              <a:rPr sz="1700" b="1" spc="-25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develop</a:t>
            </a:r>
            <a:r>
              <a:rPr sz="1700" b="1" spc="55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their</a:t>
            </a:r>
            <a:r>
              <a:rPr sz="1700" b="1" spc="15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cloud</a:t>
            </a:r>
            <a:r>
              <a:rPr sz="1700" b="1" spc="25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services</a:t>
            </a:r>
            <a:r>
              <a:rPr sz="1700" b="1" spc="45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and</a:t>
            </a:r>
            <a:r>
              <a:rPr sz="1700" b="1" spc="25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applications</a:t>
            </a:r>
            <a:r>
              <a:rPr sz="1700" b="1" spc="45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(e.g.</a:t>
            </a:r>
            <a:r>
              <a:rPr sz="1700" b="1" spc="15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SaaS)</a:t>
            </a:r>
            <a:r>
              <a:rPr sz="1700" b="1" spc="4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directly on</a:t>
            </a:r>
            <a:r>
              <a:rPr sz="1700" b="1" spc="2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the</a:t>
            </a:r>
            <a:r>
              <a:rPr sz="1700" b="1" spc="-5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PaaS</a:t>
            </a:r>
            <a:r>
              <a:rPr sz="1700" b="1" spc="25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cloud.</a:t>
            </a:r>
            <a:r>
              <a:rPr sz="1700" b="1" spc="110" dirty="0">
                <a:latin typeface="Arial"/>
                <a:cs typeface="Arial"/>
              </a:rPr>
              <a:t> </a:t>
            </a:r>
            <a:r>
              <a:rPr sz="1700" spc="-10" dirty="0">
                <a:latin typeface="Arial MT"/>
                <a:cs typeface="Arial MT"/>
              </a:rPr>
              <a:t>The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main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difference </a:t>
            </a:r>
            <a:r>
              <a:rPr sz="170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between</a:t>
            </a:r>
            <a:r>
              <a:rPr sz="1700" spc="6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SaaS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and</a:t>
            </a:r>
            <a:r>
              <a:rPr sz="1700" spc="4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PaaS</a:t>
            </a:r>
            <a:r>
              <a:rPr sz="1700" spc="4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is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that</a:t>
            </a:r>
            <a:r>
              <a:rPr sz="1700" spc="3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SaaS</a:t>
            </a:r>
            <a:r>
              <a:rPr sz="1700" spc="4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only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hosts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completed</a:t>
            </a:r>
            <a:r>
              <a:rPr sz="1700" spc="4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cloud applications</a:t>
            </a:r>
            <a:r>
              <a:rPr sz="1700" spc="4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whereas</a:t>
            </a:r>
            <a:r>
              <a:rPr sz="1700" spc="100" dirty="0">
                <a:latin typeface="Arial MT"/>
                <a:cs typeface="Arial MT"/>
              </a:rPr>
              <a:t> </a:t>
            </a:r>
            <a:r>
              <a:rPr sz="1700" b="1" spc="-10" dirty="0">
                <a:latin typeface="Arial"/>
                <a:cs typeface="Arial"/>
              </a:rPr>
              <a:t>PaaS</a:t>
            </a:r>
            <a:r>
              <a:rPr sz="1700" b="1" spc="4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offers</a:t>
            </a:r>
            <a:r>
              <a:rPr sz="1700" b="1" spc="-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a</a:t>
            </a:r>
            <a:r>
              <a:rPr sz="1700" b="1" spc="-5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development </a:t>
            </a:r>
            <a:r>
              <a:rPr sz="1700" b="1" spc="-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platform</a:t>
            </a:r>
            <a:r>
              <a:rPr sz="1700" b="1" spc="-10" dirty="0">
                <a:latin typeface="Arial"/>
                <a:cs typeface="Arial"/>
              </a:rPr>
              <a:t> </a:t>
            </a:r>
            <a:r>
              <a:rPr sz="1700" spc="-5" dirty="0">
                <a:latin typeface="Arial MT"/>
                <a:cs typeface="Arial MT"/>
              </a:rPr>
              <a:t>that</a:t>
            </a:r>
            <a:r>
              <a:rPr sz="1700" spc="3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hosts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both</a:t>
            </a:r>
            <a:r>
              <a:rPr sz="1700" spc="4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completed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and</a:t>
            </a:r>
            <a:r>
              <a:rPr sz="1700" spc="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in-progress</a:t>
            </a:r>
            <a:r>
              <a:rPr sz="1700" spc="-5" dirty="0">
                <a:latin typeface="Arial MT"/>
                <a:cs typeface="Arial MT"/>
              </a:rPr>
              <a:t> cloud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applications.</a:t>
            </a:r>
            <a:r>
              <a:rPr sz="1700" spc="50" dirty="0">
                <a:latin typeface="Arial MT"/>
                <a:cs typeface="Arial MT"/>
              </a:rPr>
              <a:t> </a:t>
            </a:r>
            <a:r>
              <a:rPr sz="1700" b="1" spc="-5" dirty="0">
                <a:latin typeface="Arial"/>
                <a:cs typeface="Arial"/>
              </a:rPr>
              <a:t>Example</a:t>
            </a:r>
            <a:r>
              <a:rPr sz="1700" b="1" spc="4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of</a:t>
            </a:r>
            <a:r>
              <a:rPr sz="1700" b="1" spc="10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PaaS</a:t>
            </a:r>
            <a:r>
              <a:rPr sz="1700" b="1" spc="2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is</a:t>
            </a:r>
            <a:r>
              <a:rPr sz="1700" b="1" spc="15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Google</a:t>
            </a:r>
            <a:r>
              <a:rPr sz="1700" b="1" spc="-35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AppEngine.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>
              <a:latin typeface="Arial"/>
              <a:cs typeface="Arial"/>
            </a:endParaRPr>
          </a:p>
          <a:p>
            <a:pPr marL="313690" indent="-301625">
              <a:lnSpc>
                <a:spcPct val="100000"/>
              </a:lnSpc>
              <a:buAutoNum type="romanLcPeriod" startAt="3"/>
              <a:tabLst>
                <a:tab pos="314325" algn="l"/>
              </a:tabLst>
            </a:pPr>
            <a:r>
              <a:rPr sz="1700" b="1" i="1" spc="-5" dirty="0">
                <a:latin typeface="Arial"/>
                <a:cs typeface="Arial"/>
              </a:rPr>
              <a:t>Software</a:t>
            </a:r>
            <a:r>
              <a:rPr sz="1700" b="1" i="1" spc="-20" dirty="0">
                <a:latin typeface="Arial"/>
                <a:cs typeface="Arial"/>
              </a:rPr>
              <a:t> </a:t>
            </a:r>
            <a:r>
              <a:rPr sz="1700" b="1" i="1" spc="-10" dirty="0">
                <a:latin typeface="Arial"/>
                <a:cs typeface="Arial"/>
              </a:rPr>
              <a:t>as</a:t>
            </a:r>
            <a:r>
              <a:rPr sz="1700" b="1" i="1" spc="5" dirty="0">
                <a:latin typeface="Arial"/>
                <a:cs typeface="Arial"/>
              </a:rPr>
              <a:t> </a:t>
            </a:r>
            <a:r>
              <a:rPr sz="1700" b="1" i="1" dirty="0">
                <a:latin typeface="Arial"/>
                <a:cs typeface="Arial"/>
              </a:rPr>
              <a:t>a</a:t>
            </a:r>
            <a:r>
              <a:rPr sz="1700" b="1" i="1" spc="5" dirty="0">
                <a:latin typeface="Arial"/>
                <a:cs typeface="Arial"/>
              </a:rPr>
              <a:t> </a:t>
            </a:r>
            <a:r>
              <a:rPr sz="1700" b="1" i="1" spc="-5" dirty="0">
                <a:latin typeface="Arial"/>
                <a:cs typeface="Arial"/>
              </a:rPr>
              <a:t>Service</a:t>
            </a:r>
            <a:r>
              <a:rPr sz="1700" b="1" i="1" spc="5" dirty="0">
                <a:latin typeface="Arial"/>
                <a:cs typeface="Arial"/>
              </a:rPr>
              <a:t> </a:t>
            </a:r>
            <a:r>
              <a:rPr sz="1700" b="1" i="1" spc="-5" dirty="0">
                <a:latin typeface="Arial"/>
                <a:cs typeface="Arial"/>
              </a:rPr>
              <a:t>(SAAS)</a:t>
            </a:r>
            <a:endParaRPr sz="1700">
              <a:latin typeface="Arial"/>
              <a:cs typeface="Arial"/>
            </a:endParaRPr>
          </a:p>
          <a:p>
            <a:pPr marL="12700" marR="518795">
              <a:lnSpc>
                <a:spcPct val="100000"/>
              </a:lnSpc>
              <a:spcBef>
                <a:spcPts val="405"/>
              </a:spcBef>
            </a:pPr>
            <a:r>
              <a:rPr sz="1700" b="1" spc="-5" dirty="0">
                <a:latin typeface="Arial"/>
                <a:cs typeface="Arial"/>
              </a:rPr>
              <a:t>Cloud</a:t>
            </a:r>
            <a:r>
              <a:rPr sz="1700" b="1" spc="5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consumers</a:t>
            </a:r>
            <a:r>
              <a:rPr sz="1700" b="1" spc="75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can</a:t>
            </a:r>
            <a:r>
              <a:rPr sz="1700" b="1" spc="30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release</a:t>
            </a:r>
            <a:r>
              <a:rPr sz="1700" b="1" spc="55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their</a:t>
            </a:r>
            <a:r>
              <a:rPr sz="1700" b="1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applications</a:t>
            </a:r>
            <a:r>
              <a:rPr sz="1700" b="1" spc="85" dirty="0">
                <a:latin typeface="Arial"/>
                <a:cs typeface="Arial"/>
              </a:rPr>
              <a:t> </a:t>
            </a:r>
            <a:r>
              <a:rPr sz="1700" spc="-10" dirty="0">
                <a:latin typeface="Arial MT"/>
                <a:cs typeface="Arial MT"/>
              </a:rPr>
              <a:t>on</a:t>
            </a:r>
            <a:r>
              <a:rPr sz="1700" spc="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</a:t>
            </a:r>
            <a:r>
              <a:rPr sz="1700" spc="2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hosting</a:t>
            </a:r>
            <a:r>
              <a:rPr sz="1700" spc="2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environment,</a:t>
            </a:r>
            <a:r>
              <a:rPr sz="1700" spc="100" dirty="0">
                <a:latin typeface="Arial MT"/>
                <a:cs typeface="Arial MT"/>
              </a:rPr>
              <a:t> </a:t>
            </a:r>
            <a:r>
              <a:rPr sz="1700" b="1" spc="-5" dirty="0">
                <a:latin typeface="Arial"/>
                <a:cs typeface="Arial"/>
              </a:rPr>
              <a:t>which</a:t>
            </a:r>
            <a:r>
              <a:rPr sz="1700" b="1" spc="30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can</a:t>
            </a:r>
            <a:r>
              <a:rPr sz="1700" b="1" spc="3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be</a:t>
            </a:r>
            <a:r>
              <a:rPr sz="1700" b="1" dirty="0">
                <a:latin typeface="Arial"/>
                <a:cs typeface="Arial"/>
              </a:rPr>
              <a:t> </a:t>
            </a:r>
            <a:r>
              <a:rPr sz="1700" b="1" spc="-15" dirty="0">
                <a:latin typeface="Arial"/>
                <a:cs typeface="Arial"/>
              </a:rPr>
              <a:t>accessed</a:t>
            </a:r>
            <a:r>
              <a:rPr sz="1700" b="1" spc="13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through </a:t>
            </a:r>
            <a:r>
              <a:rPr sz="1700" b="1" spc="-455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internet</a:t>
            </a:r>
            <a:r>
              <a:rPr sz="1700" b="1" spc="1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from</a:t>
            </a:r>
            <a:r>
              <a:rPr sz="1700" b="1" spc="-15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various</a:t>
            </a:r>
            <a:r>
              <a:rPr sz="1700" b="1" spc="2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clients</a:t>
            </a:r>
            <a:r>
              <a:rPr sz="1700" b="1" spc="2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(e.g.</a:t>
            </a:r>
            <a:r>
              <a:rPr sz="1700" b="1" spc="15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web</a:t>
            </a:r>
            <a:r>
              <a:rPr sz="1700" b="1" dirty="0">
                <a:latin typeface="Arial"/>
                <a:cs typeface="Arial"/>
              </a:rPr>
              <a:t> browser</a:t>
            </a:r>
            <a:r>
              <a:rPr sz="1700" dirty="0">
                <a:latin typeface="Arial MT"/>
                <a:cs typeface="Arial MT"/>
              </a:rPr>
              <a:t>,</a:t>
            </a:r>
            <a:r>
              <a:rPr sz="1700" spc="4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PDA,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etc.)</a:t>
            </a:r>
            <a:r>
              <a:rPr sz="1700" spc="-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by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application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clients.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15" dirty="0">
                <a:latin typeface="Arial MT"/>
                <a:cs typeface="Arial MT"/>
              </a:rPr>
              <a:t>Examples</a:t>
            </a:r>
            <a:r>
              <a:rPr sz="1700" spc="6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of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SaaS</a:t>
            </a:r>
            <a:r>
              <a:rPr sz="1700" spc="5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are </a:t>
            </a:r>
            <a:r>
              <a:rPr sz="1700" dirty="0">
                <a:latin typeface="Arial MT"/>
                <a:cs typeface="Arial MT"/>
              </a:rPr>
              <a:t> </a:t>
            </a:r>
            <a:r>
              <a:rPr sz="1700" b="1" spc="-10" dirty="0">
                <a:latin typeface="Arial"/>
                <a:cs typeface="Arial"/>
              </a:rPr>
              <a:t>SalesForce.com,</a:t>
            </a:r>
            <a:r>
              <a:rPr sz="1700" b="1" spc="8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Google</a:t>
            </a:r>
            <a:r>
              <a:rPr sz="1700" b="1" spc="15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Docs,</a:t>
            </a:r>
            <a:r>
              <a:rPr sz="1700" b="1" spc="35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and</a:t>
            </a:r>
            <a:r>
              <a:rPr sz="1700" b="1" spc="2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Google</a:t>
            </a:r>
            <a:r>
              <a:rPr sz="1700" b="1" spc="15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Mail.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36</a:t>
            </a:fld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1354" y="465200"/>
            <a:ext cx="729615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b="1" u="none" spc="-5" dirty="0">
                <a:solidFill>
                  <a:srgbClr val="000000"/>
                </a:solidFill>
                <a:latin typeface="Calibri"/>
                <a:cs typeface="Calibri"/>
              </a:rPr>
              <a:t>IaaS:</a:t>
            </a:r>
            <a:r>
              <a:rPr sz="4400" b="1" u="none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b="1" u="none" spc="-20" dirty="0">
                <a:solidFill>
                  <a:srgbClr val="FFC000"/>
                </a:solidFill>
                <a:latin typeface="Calibri"/>
                <a:cs typeface="Calibri"/>
              </a:rPr>
              <a:t>Infrastructure</a:t>
            </a:r>
            <a:r>
              <a:rPr sz="4400" b="1" u="none" spc="3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4400" b="1" u="none" spc="-5" dirty="0">
                <a:solidFill>
                  <a:srgbClr val="FFC000"/>
                </a:solidFill>
                <a:latin typeface="Calibri"/>
                <a:cs typeface="Calibri"/>
              </a:rPr>
              <a:t>as</a:t>
            </a:r>
            <a:r>
              <a:rPr sz="4400" b="1" u="none" spc="-2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4400" b="1" u="none" spc="-5" dirty="0">
                <a:solidFill>
                  <a:srgbClr val="FFC000"/>
                </a:solidFill>
                <a:latin typeface="Calibri"/>
                <a:cs typeface="Calibri"/>
              </a:rPr>
              <a:t>a</a:t>
            </a:r>
            <a:r>
              <a:rPr sz="4400" b="1" u="none" spc="2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4400" b="1" u="none" spc="5" dirty="0">
                <a:solidFill>
                  <a:srgbClr val="FFC000"/>
                </a:solidFill>
                <a:latin typeface="Calibri"/>
                <a:cs typeface="Calibri"/>
              </a:rPr>
              <a:t>Service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37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536573"/>
            <a:ext cx="10819130" cy="39090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10160" indent="-344805">
              <a:lnSpc>
                <a:spcPct val="100000"/>
              </a:lnSpc>
              <a:spcBef>
                <a:spcPts val="90"/>
              </a:spcBef>
              <a:buFont typeface="Wingdings"/>
              <a:buChar char=""/>
              <a:tabLst>
                <a:tab pos="357505" algn="l"/>
              </a:tabLst>
            </a:pPr>
            <a:r>
              <a:rPr sz="2600" spc="-5" dirty="0">
                <a:latin typeface="Calibri"/>
                <a:cs typeface="Calibri"/>
              </a:rPr>
              <a:t>Cloud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infrastructure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providers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C00000"/>
                </a:solidFill>
                <a:latin typeface="Calibri"/>
                <a:cs typeface="Calibri"/>
              </a:rPr>
              <a:t>use</a:t>
            </a:r>
            <a:r>
              <a:rPr sz="26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C00000"/>
                </a:solidFill>
                <a:latin typeface="Calibri"/>
                <a:cs typeface="Calibri"/>
              </a:rPr>
              <a:t>virtualization</a:t>
            </a:r>
            <a:r>
              <a:rPr sz="2600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C00000"/>
                </a:solidFill>
                <a:latin typeface="Calibri"/>
                <a:cs typeface="Calibri"/>
              </a:rPr>
              <a:t>technology</a:t>
            </a:r>
            <a:r>
              <a:rPr sz="2600" spc="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to</a:t>
            </a:r>
            <a:r>
              <a:rPr sz="2600" spc="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deliver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scalable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compute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resources</a:t>
            </a:r>
            <a:r>
              <a:rPr sz="2600" spc="-20" dirty="0">
                <a:latin typeface="Calibri"/>
                <a:cs typeface="Calibri"/>
              </a:rPr>
              <a:t> to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their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clients.</a:t>
            </a:r>
            <a:endParaRPr sz="26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357505" algn="l"/>
              </a:tabLst>
            </a:pPr>
            <a:r>
              <a:rPr sz="2600" spc="-5" dirty="0">
                <a:solidFill>
                  <a:srgbClr val="6F2F9F"/>
                </a:solidFill>
                <a:latin typeface="Calibri"/>
                <a:cs typeface="Calibri"/>
              </a:rPr>
              <a:t>Clients</a:t>
            </a:r>
            <a:r>
              <a:rPr sz="2600" spc="-1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6F2F9F"/>
                </a:solidFill>
                <a:latin typeface="Calibri"/>
                <a:cs typeface="Calibri"/>
              </a:rPr>
              <a:t>don’t</a:t>
            </a:r>
            <a:r>
              <a:rPr sz="2600" b="1" spc="2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600" b="1" spc="-30" dirty="0">
                <a:solidFill>
                  <a:srgbClr val="6F2F9F"/>
                </a:solidFill>
                <a:latin typeface="Calibri"/>
                <a:cs typeface="Calibri"/>
              </a:rPr>
              <a:t>have</a:t>
            </a:r>
            <a:r>
              <a:rPr sz="2600" b="1" spc="6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600" b="1" spc="-25" dirty="0">
                <a:solidFill>
                  <a:srgbClr val="6F2F9F"/>
                </a:solidFill>
                <a:latin typeface="Calibri"/>
                <a:cs typeface="Calibri"/>
              </a:rPr>
              <a:t>to</a:t>
            </a:r>
            <a:r>
              <a:rPr sz="2600" b="1" spc="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6F2F9F"/>
                </a:solidFill>
                <a:latin typeface="Calibri"/>
                <a:cs typeface="Calibri"/>
              </a:rPr>
              <a:t>buy</a:t>
            </a:r>
            <a:r>
              <a:rPr sz="2600" b="1" spc="4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600" b="1" spc="-15" dirty="0">
                <a:solidFill>
                  <a:srgbClr val="6F2F9F"/>
                </a:solidFill>
                <a:latin typeface="Calibri"/>
                <a:cs typeface="Calibri"/>
              </a:rPr>
              <a:t>personal</a:t>
            </a:r>
            <a:r>
              <a:rPr sz="2600" b="1" spc="7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600" b="1" spc="-20" dirty="0">
                <a:solidFill>
                  <a:srgbClr val="6F2F9F"/>
                </a:solidFill>
                <a:latin typeface="Calibri"/>
                <a:cs typeface="Calibri"/>
              </a:rPr>
              <a:t>hardware</a:t>
            </a:r>
            <a:r>
              <a:rPr sz="2600" b="1" spc="8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6F2F9F"/>
                </a:solidFill>
                <a:latin typeface="Calibri"/>
                <a:cs typeface="Calibri"/>
              </a:rPr>
              <a:t>and</a:t>
            </a:r>
            <a:r>
              <a:rPr sz="2600" b="1" spc="4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600" b="1" spc="-15" dirty="0">
                <a:solidFill>
                  <a:srgbClr val="6F2F9F"/>
                </a:solidFill>
                <a:latin typeface="Calibri"/>
                <a:cs typeface="Calibri"/>
              </a:rPr>
              <a:t>manage</a:t>
            </a:r>
            <a:r>
              <a:rPr sz="2600" b="1" spc="5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6F2F9F"/>
                </a:solidFill>
                <a:latin typeface="Calibri"/>
                <a:cs typeface="Calibri"/>
              </a:rPr>
              <a:t>its</a:t>
            </a:r>
            <a:r>
              <a:rPr sz="2600" b="1" spc="1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600" b="1" spc="-15" dirty="0">
                <a:solidFill>
                  <a:srgbClr val="6F2F9F"/>
                </a:solidFill>
                <a:latin typeface="Calibri"/>
                <a:cs typeface="Calibri"/>
              </a:rPr>
              <a:t>components.</a:t>
            </a:r>
            <a:endParaRPr sz="2600">
              <a:latin typeface="Calibri"/>
              <a:cs typeface="Calibri"/>
            </a:endParaRPr>
          </a:p>
          <a:p>
            <a:pPr marL="356870" marR="9525" indent="-344805">
              <a:lnSpc>
                <a:spcPct val="100000"/>
              </a:lnSpc>
              <a:spcBef>
                <a:spcPts val="630"/>
              </a:spcBef>
              <a:buFont typeface="Wingdings"/>
              <a:buChar char=""/>
              <a:tabLst>
                <a:tab pos="357505" algn="l"/>
                <a:tab pos="1652905" algn="l"/>
                <a:tab pos="2475865" algn="l"/>
                <a:tab pos="3173730" algn="l"/>
                <a:tab pos="4311015" algn="l"/>
                <a:tab pos="5180330" algn="l"/>
                <a:tab pos="6701155" algn="l"/>
                <a:tab pos="7436484" algn="l"/>
                <a:tab pos="9280525" algn="l"/>
                <a:tab pos="10353675" algn="l"/>
              </a:tabLst>
            </a:pPr>
            <a:r>
              <a:rPr sz="2600" spc="-5" dirty="0">
                <a:latin typeface="Calibri"/>
                <a:cs typeface="Calibri"/>
              </a:rPr>
              <a:t>In</a:t>
            </a:r>
            <a:r>
              <a:rPr sz="2600" spc="-35" dirty="0">
                <a:latin typeface="Calibri"/>
                <a:cs typeface="Calibri"/>
              </a:rPr>
              <a:t>st</a:t>
            </a:r>
            <a:r>
              <a:rPr sz="2600" spc="-5" dirty="0">
                <a:latin typeface="Calibri"/>
                <a:cs typeface="Calibri"/>
              </a:rPr>
              <a:t>e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10" dirty="0">
                <a:latin typeface="Calibri"/>
                <a:cs typeface="Calibri"/>
              </a:rPr>
              <a:t>d</a:t>
            </a:r>
            <a:r>
              <a:rPr sz="2600" spc="-5" dirty="0">
                <a:latin typeface="Calibri"/>
                <a:cs typeface="Calibri"/>
              </a:rPr>
              <a:t>,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5" dirty="0">
                <a:latin typeface="Calibri"/>
                <a:cs typeface="Calibri"/>
              </a:rPr>
              <a:t>th</a:t>
            </a:r>
            <a:r>
              <a:rPr sz="2600" spc="-25" dirty="0">
                <a:latin typeface="Calibri"/>
                <a:cs typeface="Calibri"/>
              </a:rPr>
              <a:t>e</a:t>
            </a:r>
            <a:r>
              <a:rPr sz="2600" spc="-5" dirty="0">
                <a:latin typeface="Calibri"/>
                <a:cs typeface="Calibri"/>
              </a:rPr>
              <a:t>y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20" dirty="0">
                <a:latin typeface="Calibri"/>
                <a:cs typeface="Calibri"/>
              </a:rPr>
              <a:t>c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5" dirty="0">
                <a:latin typeface="Calibri"/>
                <a:cs typeface="Calibri"/>
              </a:rPr>
              <a:t>n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10" dirty="0">
                <a:solidFill>
                  <a:srgbClr val="92D050"/>
                </a:solidFill>
                <a:latin typeface="Calibri"/>
                <a:cs typeface="Calibri"/>
              </a:rPr>
              <a:t>d</a:t>
            </a:r>
            <a:r>
              <a:rPr sz="2600" dirty="0">
                <a:solidFill>
                  <a:srgbClr val="92D050"/>
                </a:solidFill>
                <a:latin typeface="Calibri"/>
                <a:cs typeface="Calibri"/>
              </a:rPr>
              <a:t>e</a:t>
            </a:r>
            <a:r>
              <a:rPr sz="2600" spc="-10" dirty="0">
                <a:solidFill>
                  <a:srgbClr val="92D050"/>
                </a:solidFill>
                <a:latin typeface="Calibri"/>
                <a:cs typeface="Calibri"/>
              </a:rPr>
              <a:t>p</a:t>
            </a:r>
            <a:r>
              <a:rPr sz="2600" dirty="0">
                <a:solidFill>
                  <a:srgbClr val="92D050"/>
                </a:solidFill>
                <a:latin typeface="Calibri"/>
                <a:cs typeface="Calibri"/>
              </a:rPr>
              <a:t>l</a:t>
            </a:r>
            <a:r>
              <a:rPr sz="2600" spc="-30" dirty="0">
                <a:solidFill>
                  <a:srgbClr val="92D050"/>
                </a:solidFill>
                <a:latin typeface="Calibri"/>
                <a:cs typeface="Calibri"/>
              </a:rPr>
              <a:t>o</a:t>
            </a:r>
            <a:r>
              <a:rPr sz="2600" spc="-5" dirty="0">
                <a:solidFill>
                  <a:srgbClr val="92D050"/>
                </a:solidFill>
                <a:latin typeface="Calibri"/>
                <a:cs typeface="Calibri"/>
              </a:rPr>
              <a:t>y</a:t>
            </a:r>
            <a:r>
              <a:rPr sz="2600" dirty="0">
                <a:solidFill>
                  <a:srgbClr val="92D050"/>
                </a:solidFill>
                <a:latin typeface="Calibri"/>
                <a:cs typeface="Calibri"/>
              </a:rPr>
              <a:t>	</a:t>
            </a:r>
            <a:r>
              <a:rPr sz="2600" spc="-5" dirty="0">
                <a:solidFill>
                  <a:srgbClr val="92D050"/>
                </a:solidFill>
                <a:latin typeface="Calibri"/>
                <a:cs typeface="Calibri"/>
              </a:rPr>
              <a:t>th</a:t>
            </a:r>
            <a:r>
              <a:rPr sz="2600" dirty="0">
                <a:solidFill>
                  <a:srgbClr val="92D050"/>
                </a:solidFill>
                <a:latin typeface="Calibri"/>
                <a:cs typeface="Calibri"/>
              </a:rPr>
              <a:t>e</a:t>
            </a:r>
            <a:r>
              <a:rPr sz="2600" spc="-5" dirty="0">
                <a:solidFill>
                  <a:srgbClr val="92D050"/>
                </a:solidFill>
                <a:latin typeface="Calibri"/>
                <a:cs typeface="Calibri"/>
              </a:rPr>
              <a:t>ir</a:t>
            </a:r>
            <a:r>
              <a:rPr sz="2600" dirty="0">
                <a:solidFill>
                  <a:srgbClr val="92D050"/>
                </a:solidFill>
                <a:latin typeface="Calibri"/>
                <a:cs typeface="Calibri"/>
              </a:rPr>
              <a:t>	</a:t>
            </a:r>
            <a:r>
              <a:rPr sz="2600" spc="-10" dirty="0">
                <a:solidFill>
                  <a:srgbClr val="92D050"/>
                </a:solidFill>
                <a:latin typeface="Calibri"/>
                <a:cs typeface="Calibri"/>
              </a:rPr>
              <a:t>p</a:t>
            </a:r>
            <a:r>
              <a:rPr sz="2600" dirty="0">
                <a:solidFill>
                  <a:srgbClr val="92D050"/>
                </a:solidFill>
                <a:latin typeface="Calibri"/>
                <a:cs typeface="Calibri"/>
              </a:rPr>
              <a:t>l</a:t>
            </a:r>
            <a:r>
              <a:rPr sz="2600" spc="-25" dirty="0">
                <a:solidFill>
                  <a:srgbClr val="92D050"/>
                </a:solidFill>
                <a:latin typeface="Calibri"/>
                <a:cs typeface="Calibri"/>
              </a:rPr>
              <a:t>a</a:t>
            </a:r>
            <a:r>
              <a:rPr sz="2600" spc="-5" dirty="0">
                <a:solidFill>
                  <a:srgbClr val="92D050"/>
                </a:solidFill>
                <a:latin typeface="Calibri"/>
                <a:cs typeface="Calibri"/>
              </a:rPr>
              <a:t>t</a:t>
            </a:r>
            <a:r>
              <a:rPr sz="2600" spc="-60" dirty="0">
                <a:solidFill>
                  <a:srgbClr val="92D050"/>
                </a:solidFill>
                <a:latin typeface="Calibri"/>
                <a:cs typeface="Calibri"/>
              </a:rPr>
              <a:t>f</a:t>
            </a:r>
            <a:r>
              <a:rPr sz="2600" spc="-10" dirty="0">
                <a:solidFill>
                  <a:srgbClr val="92D050"/>
                </a:solidFill>
                <a:latin typeface="Calibri"/>
                <a:cs typeface="Calibri"/>
              </a:rPr>
              <a:t>o</a:t>
            </a:r>
            <a:r>
              <a:rPr sz="2600" dirty="0">
                <a:solidFill>
                  <a:srgbClr val="92D050"/>
                </a:solidFill>
                <a:latin typeface="Calibri"/>
                <a:cs typeface="Calibri"/>
              </a:rPr>
              <a:t>r</a:t>
            </a:r>
            <a:r>
              <a:rPr sz="2600" spc="5" dirty="0">
                <a:solidFill>
                  <a:srgbClr val="92D050"/>
                </a:solidFill>
                <a:latin typeface="Calibri"/>
                <a:cs typeface="Calibri"/>
              </a:rPr>
              <a:t>m</a:t>
            </a:r>
            <a:r>
              <a:rPr sz="2600" spc="-5" dirty="0">
                <a:solidFill>
                  <a:srgbClr val="92D050"/>
                </a:solidFill>
                <a:latin typeface="Calibri"/>
                <a:cs typeface="Calibri"/>
              </a:rPr>
              <a:t>s</a:t>
            </a:r>
            <a:r>
              <a:rPr sz="2600" dirty="0">
                <a:solidFill>
                  <a:srgbClr val="92D050"/>
                </a:solidFill>
                <a:latin typeface="Calibri"/>
                <a:cs typeface="Calibri"/>
              </a:rPr>
              <a:t>	an</a:t>
            </a:r>
            <a:r>
              <a:rPr sz="2600" spc="-5" dirty="0">
                <a:solidFill>
                  <a:srgbClr val="92D050"/>
                </a:solidFill>
                <a:latin typeface="Calibri"/>
                <a:cs typeface="Calibri"/>
              </a:rPr>
              <a:t>d</a:t>
            </a:r>
            <a:r>
              <a:rPr sz="2600" dirty="0">
                <a:solidFill>
                  <a:srgbClr val="92D050"/>
                </a:solidFill>
                <a:latin typeface="Calibri"/>
                <a:cs typeface="Calibri"/>
              </a:rPr>
              <a:t>	</a:t>
            </a:r>
            <a:r>
              <a:rPr sz="2600" spc="-5" dirty="0">
                <a:solidFill>
                  <a:srgbClr val="92D050"/>
                </a:solidFill>
                <a:latin typeface="Calibri"/>
                <a:cs typeface="Calibri"/>
              </a:rPr>
              <a:t>a</a:t>
            </a:r>
            <a:r>
              <a:rPr sz="2600" spc="5" dirty="0">
                <a:solidFill>
                  <a:srgbClr val="92D050"/>
                </a:solidFill>
                <a:latin typeface="Calibri"/>
                <a:cs typeface="Calibri"/>
              </a:rPr>
              <a:t>p</a:t>
            </a:r>
            <a:r>
              <a:rPr sz="2600" spc="-10" dirty="0">
                <a:solidFill>
                  <a:srgbClr val="92D050"/>
                </a:solidFill>
                <a:latin typeface="Calibri"/>
                <a:cs typeface="Calibri"/>
              </a:rPr>
              <a:t>p</a:t>
            </a:r>
            <a:r>
              <a:rPr sz="2600" dirty="0">
                <a:solidFill>
                  <a:srgbClr val="92D050"/>
                </a:solidFill>
                <a:latin typeface="Calibri"/>
                <a:cs typeface="Calibri"/>
              </a:rPr>
              <a:t>l</a:t>
            </a:r>
            <a:r>
              <a:rPr sz="2600" spc="-5" dirty="0">
                <a:solidFill>
                  <a:srgbClr val="92D050"/>
                </a:solidFill>
                <a:latin typeface="Calibri"/>
                <a:cs typeface="Calibri"/>
              </a:rPr>
              <a:t>i</a:t>
            </a:r>
            <a:r>
              <a:rPr sz="2600" spc="-20" dirty="0">
                <a:solidFill>
                  <a:srgbClr val="92D050"/>
                </a:solidFill>
                <a:latin typeface="Calibri"/>
                <a:cs typeface="Calibri"/>
              </a:rPr>
              <a:t>c</a:t>
            </a:r>
            <a:r>
              <a:rPr sz="2600" spc="-25" dirty="0">
                <a:solidFill>
                  <a:srgbClr val="92D050"/>
                </a:solidFill>
                <a:latin typeface="Calibri"/>
                <a:cs typeface="Calibri"/>
              </a:rPr>
              <a:t>a</a:t>
            </a:r>
            <a:r>
              <a:rPr sz="2600" spc="-5" dirty="0">
                <a:solidFill>
                  <a:srgbClr val="92D050"/>
                </a:solidFill>
                <a:latin typeface="Calibri"/>
                <a:cs typeface="Calibri"/>
              </a:rPr>
              <a:t>tio</a:t>
            </a:r>
            <a:r>
              <a:rPr sz="2600" dirty="0">
                <a:solidFill>
                  <a:srgbClr val="92D050"/>
                </a:solidFill>
                <a:latin typeface="Calibri"/>
                <a:cs typeface="Calibri"/>
              </a:rPr>
              <a:t>n</a:t>
            </a:r>
            <a:r>
              <a:rPr sz="2600" spc="-5" dirty="0">
                <a:solidFill>
                  <a:srgbClr val="92D050"/>
                </a:solidFill>
                <a:latin typeface="Calibri"/>
                <a:cs typeface="Calibri"/>
              </a:rPr>
              <a:t>s</a:t>
            </a:r>
            <a:r>
              <a:rPr sz="2600" dirty="0">
                <a:solidFill>
                  <a:srgbClr val="92D050"/>
                </a:solidFill>
                <a:latin typeface="Calibri"/>
                <a:cs typeface="Calibri"/>
              </a:rPr>
              <a:t>	</a:t>
            </a:r>
            <a:r>
              <a:rPr sz="2600" spc="-5" dirty="0">
                <a:solidFill>
                  <a:srgbClr val="92D050"/>
                </a:solidFill>
                <a:latin typeface="Calibri"/>
                <a:cs typeface="Calibri"/>
              </a:rPr>
              <a:t>within</a:t>
            </a:r>
            <a:r>
              <a:rPr sz="2600" dirty="0">
                <a:solidFill>
                  <a:srgbClr val="92D050"/>
                </a:solidFill>
                <a:latin typeface="Calibri"/>
                <a:cs typeface="Calibri"/>
              </a:rPr>
              <a:t>	</a:t>
            </a:r>
            <a:r>
              <a:rPr sz="2600" spc="-5" dirty="0">
                <a:solidFill>
                  <a:srgbClr val="92D050"/>
                </a:solidFill>
                <a:latin typeface="Calibri"/>
                <a:cs typeface="Calibri"/>
              </a:rPr>
              <a:t>the  </a:t>
            </a:r>
            <a:r>
              <a:rPr sz="2600" spc="-15" dirty="0">
                <a:solidFill>
                  <a:srgbClr val="92D050"/>
                </a:solidFill>
                <a:latin typeface="Calibri"/>
                <a:cs typeface="Calibri"/>
              </a:rPr>
              <a:t>provider’s</a:t>
            </a:r>
            <a:r>
              <a:rPr sz="2600" spc="-10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92D050"/>
                </a:solidFill>
                <a:latin typeface="Calibri"/>
                <a:cs typeface="Calibri"/>
              </a:rPr>
              <a:t>virtual</a:t>
            </a:r>
            <a:r>
              <a:rPr sz="2600" spc="25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92D050"/>
                </a:solidFill>
                <a:latin typeface="Calibri"/>
                <a:cs typeface="Calibri"/>
              </a:rPr>
              <a:t>machines</a:t>
            </a:r>
            <a:endParaRPr sz="2600">
              <a:latin typeface="Calibri"/>
              <a:cs typeface="Calibri"/>
            </a:endParaRPr>
          </a:p>
          <a:p>
            <a:pPr marL="356870" marR="5715" indent="-344805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357505" algn="l"/>
              </a:tabLst>
            </a:pPr>
            <a:r>
              <a:rPr sz="2600" spc="-15" dirty="0">
                <a:latin typeface="Calibri"/>
                <a:cs typeface="Calibri"/>
              </a:rPr>
              <a:t>An</a:t>
            </a:r>
            <a:r>
              <a:rPr sz="2600" spc="210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IaaS</a:t>
            </a:r>
            <a:r>
              <a:rPr sz="2600" b="1" spc="235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provider</a:t>
            </a:r>
            <a:r>
              <a:rPr sz="2600" b="1" spc="225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is</a:t>
            </a:r>
            <a:r>
              <a:rPr sz="2600" b="1" spc="210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responsible</a:t>
            </a:r>
            <a:r>
              <a:rPr sz="2600" b="1" spc="229" dirty="0">
                <a:latin typeface="Calibri"/>
                <a:cs typeface="Calibri"/>
              </a:rPr>
              <a:t> </a:t>
            </a:r>
            <a:r>
              <a:rPr sz="2600" b="1" spc="-25" dirty="0">
                <a:latin typeface="Calibri"/>
                <a:cs typeface="Calibri"/>
              </a:rPr>
              <a:t>for</a:t>
            </a:r>
            <a:r>
              <a:rPr sz="2600" b="1" spc="220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the</a:t>
            </a:r>
            <a:r>
              <a:rPr sz="2600" b="1" spc="229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entire</a:t>
            </a:r>
            <a:r>
              <a:rPr sz="2600" b="1" spc="204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infrastructure</a:t>
            </a:r>
            <a:r>
              <a:rPr sz="2600" spc="-10" dirty="0">
                <a:latin typeface="Calibri"/>
                <a:cs typeface="Calibri"/>
              </a:rPr>
              <a:t>,</a:t>
            </a:r>
            <a:r>
              <a:rPr sz="2600" spc="2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but</a:t>
            </a:r>
            <a:r>
              <a:rPr sz="2600" spc="204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users</a:t>
            </a:r>
            <a:r>
              <a:rPr sz="2600" spc="20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have </a:t>
            </a:r>
            <a:r>
              <a:rPr sz="2600" spc="-57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total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control</a:t>
            </a:r>
            <a:r>
              <a:rPr sz="2600" spc="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over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it.</a:t>
            </a:r>
            <a:endParaRPr sz="26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630"/>
              </a:spcBef>
              <a:buFont typeface="Wingdings"/>
              <a:buChar char=""/>
              <a:tabLst>
                <a:tab pos="357505" algn="l"/>
              </a:tabLst>
            </a:pPr>
            <a:r>
              <a:rPr sz="2600" spc="-5" dirty="0">
                <a:solidFill>
                  <a:srgbClr val="30859C"/>
                </a:solidFill>
                <a:latin typeface="Calibri"/>
                <a:cs typeface="Calibri"/>
              </a:rPr>
              <a:t>IaaS</a:t>
            </a:r>
            <a:r>
              <a:rPr sz="2600" spc="39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30859C"/>
                </a:solidFill>
                <a:latin typeface="Calibri"/>
                <a:cs typeface="Calibri"/>
              </a:rPr>
              <a:t>users</a:t>
            </a:r>
            <a:r>
              <a:rPr sz="2600" spc="40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30859C"/>
                </a:solidFill>
                <a:latin typeface="Calibri"/>
                <a:cs typeface="Calibri"/>
              </a:rPr>
              <a:t>can</a:t>
            </a:r>
            <a:r>
              <a:rPr sz="2600" spc="38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30859C"/>
                </a:solidFill>
                <a:latin typeface="Calibri"/>
                <a:cs typeface="Calibri"/>
              </a:rPr>
              <a:t>compare</a:t>
            </a:r>
            <a:r>
              <a:rPr sz="2600" spc="37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30859C"/>
                </a:solidFill>
                <a:latin typeface="Calibri"/>
                <a:cs typeface="Calibri"/>
              </a:rPr>
              <a:t>the</a:t>
            </a:r>
            <a:r>
              <a:rPr sz="2600" spc="38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30859C"/>
                </a:solidFill>
                <a:latin typeface="Calibri"/>
                <a:cs typeface="Calibri"/>
              </a:rPr>
              <a:t>cost</a:t>
            </a:r>
            <a:r>
              <a:rPr sz="2600" spc="37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30859C"/>
                </a:solidFill>
                <a:latin typeface="Calibri"/>
                <a:cs typeface="Calibri"/>
              </a:rPr>
              <a:t>and</a:t>
            </a:r>
            <a:r>
              <a:rPr sz="2600" spc="38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30859C"/>
                </a:solidFill>
                <a:latin typeface="Calibri"/>
                <a:cs typeface="Calibri"/>
              </a:rPr>
              <a:t>performance</a:t>
            </a:r>
            <a:r>
              <a:rPr sz="2600" spc="39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30859C"/>
                </a:solidFill>
                <a:latin typeface="Calibri"/>
                <a:cs typeface="Calibri"/>
              </a:rPr>
              <a:t>of</a:t>
            </a:r>
            <a:r>
              <a:rPr sz="2600" spc="37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30859C"/>
                </a:solidFill>
                <a:latin typeface="Calibri"/>
                <a:cs typeface="Calibri"/>
              </a:rPr>
              <a:t>different</a:t>
            </a:r>
            <a:r>
              <a:rPr sz="2600" spc="37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30859C"/>
                </a:solidFill>
                <a:latin typeface="Calibri"/>
                <a:cs typeface="Calibri"/>
              </a:rPr>
              <a:t>providers</a:t>
            </a:r>
            <a:r>
              <a:rPr sz="2600" spc="38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30859C"/>
                </a:solidFill>
                <a:latin typeface="Calibri"/>
                <a:cs typeface="Calibri"/>
              </a:rPr>
              <a:t>in </a:t>
            </a:r>
            <a:r>
              <a:rPr sz="2600" spc="-57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30859C"/>
                </a:solidFill>
                <a:latin typeface="Calibri"/>
                <a:cs typeface="Calibri"/>
              </a:rPr>
              <a:t>order</a:t>
            </a:r>
            <a:r>
              <a:rPr sz="2600" spc="-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600" spc="-20" dirty="0">
                <a:solidFill>
                  <a:srgbClr val="30859C"/>
                </a:solidFill>
                <a:latin typeface="Calibri"/>
                <a:cs typeface="Calibri"/>
              </a:rPr>
              <a:t>to</a:t>
            </a:r>
            <a:r>
              <a:rPr sz="2600" spc="1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30859C"/>
                </a:solidFill>
                <a:latin typeface="Calibri"/>
                <a:cs typeface="Calibri"/>
              </a:rPr>
              <a:t>choose</a:t>
            </a:r>
            <a:r>
              <a:rPr sz="2600" spc="-1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30859C"/>
                </a:solidFill>
                <a:latin typeface="Calibri"/>
                <a:cs typeface="Calibri"/>
              </a:rPr>
              <a:t>the</a:t>
            </a:r>
            <a:r>
              <a:rPr sz="2600" spc="15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30859C"/>
                </a:solidFill>
                <a:latin typeface="Calibri"/>
                <a:cs typeface="Calibri"/>
              </a:rPr>
              <a:t>best</a:t>
            </a:r>
            <a:r>
              <a:rPr sz="2600" spc="-10" dirty="0">
                <a:solidFill>
                  <a:srgbClr val="30859C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30859C"/>
                </a:solidFill>
                <a:latin typeface="Calibri"/>
                <a:cs typeface="Calibri"/>
              </a:rPr>
              <a:t>option.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3590" y="397840"/>
            <a:ext cx="33058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none" spc="-5" dirty="0">
                <a:solidFill>
                  <a:srgbClr val="000000"/>
                </a:solidFill>
                <a:latin typeface="Calibri"/>
                <a:cs typeface="Calibri"/>
              </a:rPr>
              <a:t>Infrastructure</a:t>
            </a:r>
            <a:r>
              <a:rPr sz="2400" b="1" u="none" spc="-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1" u="none" spc="-5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400" b="1" u="none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1" u="none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400" b="1" u="none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1" u="none" dirty="0">
                <a:solidFill>
                  <a:srgbClr val="000000"/>
                </a:solidFill>
                <a:latin typeface="Calibri"/>
                <a:cs typeface="Calibri"/>
              </a:rPr>
              <a:t>Service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066800"/>
            <a:ext cx="10668000" cy="51816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38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240536"/>
            <a:ext cx="10363200" cy="48859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3221" y="340614"/>
            <a:ext cx="38531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none" spc="-5" dirty="0">
                <a:solidFill>
                  <a:srgbClr val="000000"/>
                </a:solidFill>
                <a:latin typeface="Arial"/>
                <a:cs typeface="Arial"/>
              </a:rPr>
              <a:t>Infrastructure</a:t>
            </a:r>
            <a:r>
              <a:rPr sz="2400" b="1" u="none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b="1" u="none" dirty="0">
                <a:solidFill>
                  <a:srgbClr val="000000"/>
                </a:solidFill>
                <a:latin typeface="Arial"/>
                <a:cs typeface="Arial"/>
              </a:rPr>
              <a:t>as</a:t>
            </a:r>
            <a:r>
              <a:rPr sz="2400" b="1" u="none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b="1" u="none" spc="-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2400" b="1" u="none" spc="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b="1" u="none" spc="-5" dirty="0">
                <a:solidFill>
                  <a:srgbClr val="000000"/>
                </a:solidFill>
                <a:latin typeface="Arial"/>
                <a:cs typeface="Arial"/>
              </a:rPr>
              <a:t>Service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39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131" y="565530"/>
            <a:ext cx="103308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none" spc="-10" dirty="0">
                <a:solidFill>
                  <a:srgbClr val="FF0000"/>
                </a:solidFill>
                <a:latin typeface="Arial MT"/>
                <a:cs typeface="Arial MT"/>
              </a:rPr>
              <a:t>Cloud</a:t>
            </a:r>
            <a:r>
              <a:rPr sz="3600" u="none" spc="-1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600" u="none" dirty="0">
                <a:solidFill>
                  <a:srgbClr val="FF0000"/>
                </a:solidFill>
                <a:latin typeface="Arial MT"/>
                <a:cs typeface="Arial MT"/>
              </a:rPr>
              <a:t>Architecture</a:t>
            </a:r>
            <a:r>
              <a:rPr sz="3600" u="none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600" u="none" dirty="0">
                <a:solidFill>
                  <a:srgbClr val="FF0000"/>
                </a:solidFill>
                <a:latin typeface="Arial MT"/>
                <a:cs typeface="Arial MT"/>
              </a:rPr>
              <a:t>–</a:t>
            </a:r>
            <a:r>
              <a:rPr sz="3600" u="none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600" b="1" u="none" spc="-45" dirty="0">
                <a:solidFill>
                  <a:srgbClr val="000000"/>
                </a:solidFill>
                <a:latin typeface="Calibri"/>
                <a:cs typeface="Calibri"/>
              </a:rPr>
              <a:t>LAYERED</a:t>
            </a:r>
            <a:r>
              <a:rPr sz="3600" b="1" u="none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1" u="none" spc="-20" dirty="0">
                <a:solidFill>
                  <a:srgbClr val="000000"/>
                </a:solidFill>
                <a:latin typeface="Calibri"/>
                <a:cs typeface="Calibri"/>
              </a:rPr>
              <a:t>CLOUD</a:t>
            </a:r>
            <a:r>
              <a:rPr sz="3600" b="1" u="none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1" u="none" spc="-15" dirty="0">
                <a:solidFill>
                  <a:srgbClr val="000000"/>
                </a:solidFill>
                <a:latin typeface="Calibri"/>
                <a:cs typeface="Calibri"/>
              </a:rPr>
              <a:t>ARCHITECTURE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4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160843"/>
            <a:ext cx="11073130" cy="412432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1)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4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Physical</a:t>
            </a:r>
            <a:r>
              <a:rPr sz="24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Layer:</a:t>
            </a:r>
            <a:endParaRPr sz="2400">
              <a:latin typeface="Calibri"/>
              <a:cs typeface="Calibri"/>
            </a:endParaRPr>
          </a:p>
          <a:p>
            <a:pPr marL="356870" marR="191135" indent="-34480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400" b="1" dirty="0">
                <a:latin typeface="Calibri"/>
                <a:cs typeface="Calibri"/>
              </a:rPr>
              <a:t>The </a:t>
            </a:r>
            <a:r>
              <a:rPr sz="2400" b="1" spc="-15" dirty="0">
                <a:latin typeface="Calibri"/>
                <a:cs typeface="Calibri"/>
              </a:rPr>
              <a:t>physical </a:t>
            </a:r>
            <a:r>
              <a:rPr sz="2400" b="1" spc="-20" dirty="0">
                <a:latin typeface="Calibri"/>
                <a:cs typeface="Calibri"/>
              </a:rPr>
              <a:t>layer </a:t>
            </a:r>
            <a:r>
              <a:rPr sz="2400" b="1" dirty="0">
                <a:latin typeface="Calibri"/>
                <a:cs typeface="Calibri"/>
              </a:rPr>
              <a:t>comprises </a:t>
            </a:r>
            <a:r>
              <a:rPr sz="2400" b="1" spc="-5" dirty="0">
                <a:latin typeface="Calibri"/>
                <a:cs typeface="Calibri"/>
              </a:rPr>
              <a:t>compute, </a:t>
            </a:r>
            <a:r>
              <a:rPr sz="2400" b="1" spc="-20" dirty="0">
                <a:latin typeface="Calibri"/>
                <a:cs typeface="Calibri"/>
              </a:rPr>
              <a:t>storage, </a:t>
            </a:r>
            <a:r>
              <a:rPr sz="2400" b="1" spc="-5" dirty="0">
                <a:latin typeface="Calibri"/>
                <a:cs typeface="Calibri"/>
              </a:rPr>
              <a:t>and network resources, </a:t>
            </a:r>
            <a:r>
              <a:rPr sz="2400" b="1" dirty="0">
                <a:latin typeface="Calibri"/>
                <a:cs typeface="Calibri"/>
              </a:rPr>
              <a:t>which </a:t>
            </a:r>
            <a:r>
              <a:rPr sz="2400" b="1" spc="-10" dirty="0">
                <a:latin typeface="Calibri"/>
                <a:cs typeface="Calibri"/>
              </a:rPr>
              <a:t>are 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fundamental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physical</a:t>
            </a:r>
            <a:r>
              <a:rPr sz="2400" b="1" spc="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computing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resources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that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make</a:t>
            </a:r>
            <a:r>
              <a:rPr sz="2400" b="1" spc="3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up a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cloud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infrastructure.</a:t>
            </a:r>
            <a:endParaRPr sz="24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This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layer</a:t>
            </a:r>
            <a:r>
              <a:rPr sz="2400" spc="-5" dirty="0">
                <a:latin typeface="Calibri"/>
                <a:cs typeface="Calibri"/>
              </a:rPr>
              <a:t> comprises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physical</a:t>
            </a:r>
            <a:r>
              <a:rPr sz="2400" b="1" spc="-5" dirty="0">
                <a:latin typeface="Calibri"/>
                <a:cs typeface="Calibri"/>
              </a:rPr>
              <a:t> servers,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network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and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other</a:t>
            </a:r>
            <a:r>
              <a:rPr sz="2400" b="1" spc="-5" dirty="0">
                <a:latin typeface="Calibri"/>
                <a:cs typeface="Calibri"/>
              </a:rPr>
              <a:t> aspects</a:t>
            </a:r>
            <a:r>
              <a:rPr sz="2400" b="1" spc="-10" dirty="0">
                <a:latin typeface="Calibri"/>
                <a:cs typeface="Calibri"/>
              </a:rPr>
              <a:t> that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can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be</a:t>
            </a:r>
            <a:endParaRPr sz="240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400" b="1" spc="-10" dirty="0">
                <a:latin typeface="Calibri"/>
                <a:cs typeface="Calibri"/>
              </a:rPr>
              <a:t>physically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managed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and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controlled.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2)</a:t>
            </a:r>
            <a:r>
              <a:rPr sz="24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Infrastructure</a:t>
            </a:r>
            <a:r>
              <a:rPr sz="2400" spc="-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Layer:</a:t>
            </a:r>
            <a:endParaRPr sz="2400">
              <a:latin typeface="Calibri"/>
              <a:cs typeface="Calibri"/>
            </a:endParaRPr>
          </a:p>
          <a:p>
            <a:pPr marL="356870" indent="-344805">
              <a:lnSpc>
                <a:spcPts val="2845"/>
              </a:lnSpc>
              <a:spcBef>
                <a:spcPts val="65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5" dirty="0">
                <a:latin typeface="Arial MT"/>
                <a:cs typeface="Arial MT"/>
              </a:rPr>
              <a:t>The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infrastructure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layer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developed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virtualization</a:t>
            </a:r>
            <a:r>
              <a:rPr sz="2400" spc="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technology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where</a:t>
            </a:r>
            <a:endParaRPr sz="2400">
              <a:latin typeface="Arial MT"/>
              <a:cs typeface="Arial MT"/>
            </a:endParaRPr>
          </a:p>
          <a:p>
            <a:pPr marL="356870">
              <a:lnSpc>
                <a:spcPts val="2845"/>
              </a:lnSpc>
            </a:pP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service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providers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offer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virtual</a:t>
            </a:r>
            <a:r>
              <a:rPr sz="2400" spc="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machines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service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5" dirty="0">
                <a:latin typeface="Arial MT"/>
                <a:cs typeface="Arial MT"/>
              </a:rPr>
              <a:t>end-users.</a:t>
            </a:r>
            <a:endParaRPr sz="24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Calibri"/>
                <a:cs typeface="Calibri"/>
              </a:rPr>
              <a:t>This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includes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storage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facilities, </a:t>
            </a:r>
            <a:r>
              <a:rPr sz="2400" b="1" spc="-5" dirty="0">
                <a:latin typeface="Calibri"/>
                <a:cs typeface="Calibri"/>
              </a:rPr>
              <a:t>virtualized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servers,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and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networking</a:t>
            </a:r>
            <a:r>
              <a:rPr sz="2400" spc="-5" dirty="0">
                <a:latin typeface="Calibri"/>
                <a:cs typeface="Calibri"/>
              </a:rPr>
              <a:t>.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Infrastructure</a:t>
            </a:r>
            <a:r>
              <a:rPr sz="2400" b="1" spc="-9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as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Service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IaaS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points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delivery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dirty="0">
                <a:latin typeface="Calibri"/>
                <a:cs typeface="Calibri"/>
              </a:rPr>
              <a:t> services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hosted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format.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576" y="152400"/>
            <a:ext cx="10363200" cy="3429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82930" y="3686302"/>
            <a:ext cx="11199495" cy="2342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900" b="1" spc="-10" dirty="0">
                <a:solidFill>
                  <a:srgbClr val="404041"/>
                </a:solidFill>
                <a:latin typeface="Arial"/>
                <a:cs typeface="Arial"/>
              </a:rPr>
              <a:t>Virtual </a:t>
            </a:r>
            <a:r>
              <a:rPr sz="1900" b="1" dirty="0">
                <a:solidFill>
                  <a:srgbClr val="404041"/>
                </a:solidFill>
                <a:latin typeface="Arial"/>
                <a:cs typeface="Arial"/>
              </a:rPr>
              <a:t>Machine Manager/Monitor </a:t>
            </a:r>
            <a:r>
              <a:rPr sz="1900" b="1" spc="5" dirty="0">
                <a:solidFill>
                  <a:srgbClr val="404041"/>
                </a:solidFill>
                <a:latin typeface="Arial"/>
                <a:cs typeface="Arial"/>
              </a:rPr>
              <a:t>(VMM): </a:t>
            </a:r>
            <a:r>
              <a:rPr sz="1900" spc="-5" dirty="0">
                <a:solidFill>
                  <a:srgbClr val="404041"/>
                </a:solidFill>
                <a:latin typeface="Arial MT"/>
                <a:cs typeface="Arial MT"/>
              </a:rPr>
              <a:t>Also called a </a:t>
            </a:r>
            <a:r>
              <a:rPr sz="1900" spc="-10" dirty="0">
                <a:solidFill>
                  <a:srgbClr val="404041"/>
                </a:solidFill>
                <a:latin typeface="Arial MT"/>
                <a:cs typeface="Arial MT"/>
              </a:rPr>
              <a:t>“</a:t>
            </a:r>
            <a:r>
              <a:rPr sz="1900" b="1" spc="-10" dirty="0">
                <a:solidFill>
                  <a:srgbClr val="404041"/>
                </a:solidFill>
                <a:latin typeface="Arial"/>
                <a:cs typeface="Arial"/>
              </a:rPr>
              <a:t>hypervisor,” </a:t>
            </a:r>
            <a:r>
              <a:rPr sz="1900" dirty="0">
                <a:solidFill>
                  <a:srgbClr val="404041"/>
                </a:solidFill>
                <a:latin typeface="Arial MT"/>
                <a:cs typeface="Arial MT"/>
              </a:rPr>
              <a:t>this is </a:t>
            </a:r>
            <a:r>
              <a:rPr sz="1900" spc="-5" dirty="0">
                <a:solidFill>
                  <a:srgbClr val="404041"/>
                </a:solidFill>
                <a:latin typeface="Arial MT"/>
                <a:cs typeface="Arial MT"/>
              </a:rPr>
              <a:t>one of many </a:t>
            </a:r>
            <a:r>
              <a:rPr sz="1900" dirty="0">
                <a:solidFill>
                  <a:srgbClr val="404041"/>
                </a:solidFill>
                <a:latin typeface="Arial MT"/>
                <a:cs typeface="Arial MT"/>
              </a:rPr>
              <a:t>hardware </a:t>
            </a:r>
            <a:r>
              <a:rPr sz="1900" spc="5" dirty="0">
                <a:solidFill>
                  <a:srgbClr val="404041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404041"/>
                </a:solidFill>
                <a:latin typeface="Arial MT"/>
                <a:cs typeface="Arial MT"/>
              </a:rPr>
              <a:t>virtualization </a:t>
            </a:r>
            <a:r>
              <a:rPr sz="1900" dirty="0">
                <a:solidFill>
                  <a:srgbClr val="404041"/>
                </a:solidFill>
                <a:latin typeface="Arial MT"/>
                <a:cs typeface="Arial MT"/>
              </a:rPr>
              <a:t>techniques </a:t>
            </a:r>
            <a:r>
              <a:rPr sz="1900" spc="-5" dirty="0">
                <a:solidFill>
                  <a:srgbClr val="404041"/>
                </a:solidFill>
                <a:latin typeface="Arial MT"/>
                <a:cs typeface="Arial MT"/>
              </a:rPr>
              <a:t>that </a:t>
            </a:r>
            <a:r>
              <a:rPr sz="1900" dirty="0">
                <a:solidFill>
                  <a:srgbClr val="404041"/>
                </a:solidFill>
                <a:latin typeface="Arial MT"/>
                <a:cs typeface="Arial MT"/>
              </a:rPr>
              <a:t>allow </a:t>
            </a:r>
            <a:r>
              <a:rPr sz="1900" spc="-5" dirty="0">
                <a:solidFill>
                  <a:srgbClr val="404041"/>
                </a:solidFill>
                <a:latin typeface="Arial MT"/>
                <a:cs typeface="Arial MT"/>
              </a:rPr>
              <a:t>multiple </a:t>
            </a:r>
            <a:r>
              <a:rPr sz="1900" dirty="0">
                <a:solidFill>
                  <a:srgbClr val="404041"/>
                </a:solidFill>
                <a:latin typeface="Arial MT"/>
                <a:cs typeface="Arial MT"/>
              </a:rPr>
              <a:t>operating </a:t>
            </a:r>
            <a:r>
              <a:rPr sz="1900" spc="-5" dirty="0">
                <a:solidFill>
                  <a:srgbClr val="404041"/>
                </a:solidFill>
                <a:latin typeface="Arial MT"/>
                <a:cs typeface="Arial MT"/>
              </a:rPr>
              <a:t>systems, termed </a:t>
            </a:r>
            <a:r>
              <a:rPr sz="1900" dirty="0">
                <a:solidFill>
                  <a:srgbClr val="404041"/>
                </a:solidFill>
                <a:latin typeface="Arial MT"/>
                <a:cs typeface="Arial MT"/>
              </a:rPr>
              <a:t>guests, </a:t>
            </a:r>
            <a:r>
              <a:rPr sz="1900" spc="-5" dirty="0">
                <a:solidFill>
                  <a:srgbClr val="404041"/>
                </a:solidFill>
                <a:latin typeface="Arial MT"/>
                <a:cs typeface="Arial MT"/>
              </a:rPr>
              <a:t>to </a:t>
            </a:r>
            <a:r>
              <a:rPr sz="1900" b="1" spc="-5" dirty="0">
                <a:solidFill>
                  <a:srgbClr val="404041"/>
                </a:solidFill>
                <a:latin typeface="Arial"/>
                <a:cs typeface="Arial"/>
              </a:rPr>
              <a:t>run </a:t>
            </a:r>
            <a:r>
              <a:rPr sz="1900" b="1" dirty="0">
                <a:solidFill>
                  <a:srgbClr val="404041"/>
                </a:solidFill>
                <a:latin typeface="Arial"/>
                <a:cs typeface="Arial"/>
              </a:rPr>
              <a:t>concurrently </a:t>
            </a:r>
            <a:r>
              <a:rPr sz="1900" b="1" spc="5" dirty="0">
                <a:solidFill>
                  <a:srgbClr val="404041"/>
                </a:solidFill>
                <a:latin typeface="Arial"/>
                <a:cs typeface="Arial"/>
              </a:rPr>
              <a:t>on </a:t>
            </a:r>
            <a:r>
              <a:rPr sz="1900" b="1" spc="-5" dirty="0">
                <a:solidFill>
                  <a:srgbClr val="404041"/>
                </a:solidFill>
                <a:latin typeface="Arial"/>
                <a:cs typeface="Arial"/>
              </a:rPr>
              <a:t>a </a:t>
            </a:r>
            <a:r>
              <a:rPr sz="1900" b="1" spc="-515" dirty="0">
                <a:solidFill>
                  <a:srgbClr val="404041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404041"/>
                </a:solidFill>
                <a:latin typeface="Arial"/>
                <a:cs typeface="Arial"/>
              </a:rPr>
              <a:t>host </a:t>
            </a:r>
            <a:r>
              <a:rPr sz="1900" b="1" spc="-10" dirty="0">
                <a:solidFill>
                  <a:srgbClr val="404041"/>
                </a:solidFill>
                <a:latin typeface="Arial"/>
                <a:cs typeface="Arial"/>
              </a:rPr>
              <a:t>computer. </a:t>
            </a:r>
            <a:r>
              <a:rPr sz="1900" b="1" dirty="0">
                <a:solidFill>
                  <a:srgbClr val="404041"/>
                </a:solidFill>
                <a:latin typeface="Arial"/>
                <a:cs typeface="Arial"/>
              </a:rPr>
              <a:t>Hypervisors </a:t>
            </a:r>
            <a:r>
              <a:rPr sz="1900" b="1" spc="-5" dirty="0">
                <a:solidFill>
                  <a:srgbClr val="404041"/>
                </a:solidFill>
                <a:latin typeface="Arial"/>
                <a:cs typeface="Arial"/>
              </a:rPr>
              <a:t>are </a:t>
            </a:r>
            <a:r>
              <a:rPr sz="1900" b="1" dirty="0">
                <a:solidFill>
                  <a:srgbClr val="404041"/>
                </a:solidFill>
                <a:latin typeface="Arial"/>
                <a:cs typeface="Arial"/>
              </a:rPr>
              <a:t>installed </a:t>
            </a:r>
            <a:r>
              <a:rPr sz="1900" b="1" spc="5" dirty="0">
                <a:solidFill>
                  <a:srgbClr val="404041"/>
                </a:solidFill>
                <a:latin typeface="Arial"/>
                <a:cs typeface="Arial"/>
              </a:rPr>
              <a:t>on </a:t>
            </a:r>
            <a:r>
              <a:rPr sz="1900" b="1" dirty="0">
                <a:solidFill>
                  <a:srgbClr val="404041"/>
                </a:solidFill>
                <a:latin typeface="Arial"/>
                <a:cs typeface="Arial"/>
              </a:rPr>
              <a:t>server hardware whose </a:t>
            </a:r>
            <a:r>
              <a:rPr sz="1900" b="1" spc="-5" dirty="0">
                <a:solidFill>
                  <a:srgbClr val="404041"/>
                </a:solidFill>
                <a:latin typeface="Arial"/>
                <a:cs typeface="Arial"/>
              </a:rPr>
              <a:t>only </a:t>
            </a:r>
            <a:r>
              <a:rPr sz="1900" b="1" dirty="0">
                <a:solidFill>
                  <a:srgbClr val="404041"/>
                </a:solidFill>
                <a:latin typeface="Arial"/>
                <a:cs typeface="Arial"/>
              </a:rPr>
              <a:t>task </a:t>
            </a:r>
            <a:r>
              <a:rPr sz="1900" b="1" spc="-5" dirty="0">
                <a:solidFill>
                  <a:srgbClr val="404041"/>
                </a:solidFill>
                <a:latin typeface="Arial"/>
                <a:cs typeface="Arial"/>
              </a:rPr>
              <a:t>is </a:t>
            </a:r>
            <a:r>
              <a:rPr sz="1900" b="1" spc="-10" dirty="0">
                <a:solidFill>
                  <a:srgbClr val="404041"/>
                </a:solidFill>
                <a:latin typeface="Arial"/>
                <a:cs typeface="Arial"/>
              </a:rPr>
              <a:t>to </a:t>
            </a:r>
            <a:r>
              <a:rPr sz="1900" b="1" dirty="0">
                <a:solidFill>
                  <a:srgbClr val="404041"/>
                </a:solidFill>
                <a:latin typeface="Arial"/>
                <a:cs typeface="Arial"/>
              </a:rPr>
              <a:t>run guest </a:t>
            </a:r>
            <a:r>
              <a:rPr sz="1900" b="1" spc="5" dirty="0">
                <a:solidFill>
                  <a:srgbClr val="404041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404041"/>
                </a:solidFill>
                <a:latin typeface="Arial MT"/>
                <a:cs typeface="Arial MT"/>
              </a:rPr>
              <a:t>operating</a:t>
            </a:r>
            <a:r>
              <a:rPr sz="1900" spc="5" dirty="0">
                <a:solidFill>
                  <a:srgbClr val="404041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404041"/>
                </a:solidFill>
                <a:latin typeface="Arial MT"/>
                <a:cs typeface="Arial MT"/>
              </a:rPr>
              <a:t>systems.</a:t>
            </a:r>
            <a:r>
              <a:rPr sz="1900" dirty="0">
                <a:solidFill>
                  <a:srgbClr val="404041"/>
                </a:solidFill>
                <a:latin typeface="Arial MT"/>
                <a:cs typeface="Arial MT"/>
              </a:rPr>
              <a:t> </a:t>
            </a:r>
            <a:r>
              <a:rPr sz="1900" b="1" spc="-5" dirty="0">
                <a:solidFill>
                  <a:srgbClr val="333333"/>
                </a:solidFill>
                <a:latin typeface="Arial"/>
                <a:cs typeface="Arial"/>
              </a:rPr>
              <a:t>VMM</a:t>
            </a:r>
            <a:r>
              <a:rPr sz="1900" b="1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333333"/>
                </a:solidFill>
                <a:latin typeface="Arial"/>
                <a:cs typeface="Arial"/>
              </a:rPr>
              <a:t>is</a:t>
            </a:r>
            <a:r>
              <a:rPr sz="1900" b="1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sz="1900" b="1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333333"/>
                </a:solidFill>
                <a:latin typeface="Arial"/>
                <a:cs typeface="Arial"/>
              </a:rPr>
              <a:t>primary</a:t>
            </a:r>
            <a:r>
              <a:rPr sz="1900" b="1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900" b="1" spc="5" dirty="0">
                <a:solidFill>
                  <a:srgbClr val="333333"/>
                </a:solidFill>
                <a:latin typeface="Arial"/>
                <a:cs typeface="Arial"/>
              </a:rPr>
              <a:t>software</a:t>
            </a:r>
            <a:r>
              <a:rPr sz="1900" b="1" spc="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333333"/>
                </a:solidFill>
                <a:latin typeface="Arial"/>
                <a:cs typeface="Arial"/>
              </a:rPr>
              <a:t>behind</a:t>
            </a:r>
            <a:r>
              <a:rPr sz="1900" b="1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333333"/>
                </a:solidFill>
                <a:latin typeface="Arial"/>
                <a:cs typeface="Arial"/>
              </a:rPr>
              <a:t>virtualization</a:t>
            </a:r>
            <a:r>
              <a:rPr sz="1900" b="1" dirty="0">
                <a:solidFill>
                  <a:srgbClr val="333333"/>
                </a:solidFill>
                <a:latin typeface="Arial"/>
                <a:cs typeface="Arial"/>
              </a:rPr>
              <a:t> environments</a:t>
            </a:r>
            <a:r>
              <a:rPr sz="1900" b="1" spc="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900" spc="15" dirty="0">
                <a:solidFill>
                  <a:srgbClr val="333333"/>
                </a:solidFill>
                <a:latin typeface="Arial MT"/>
                <a:cs typeface="Arial MT"/>
              </a:rPr>
              <a:t>and </a:t>
            </a:r>
            <a:r>
              <a:rPr sz="1900" spc="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333333"/>
                </a:solidFill>
                <a:latin typeface="Arial MT"/>
                <a:cs typeface="Arial MT"/>
              </a:rPr>
              <a:t>implementations. </a:t>
            </a:r>
            <a:r>
              <a:rPr sz="1900" spc="15" dirty="0">
                <a:solidFill>
                  <a:srgbClr val="333333"/>
                </a:solidFill>
                <a:latin typeface="Arial MT"/>
                <a:cs typeface="Arial MT"/>
              </a:rPr>
              <a:t>When </a:t>
            </a:r>
            <a:r>
              <a:rPr sz="1900" spc="-5" dirty="0">
                <a:solidFill>
                  <a:srgbClr val="333333"/>
                </a:solidFill>
                <a:latin typeface="Arial MT"/>
                <a:cs typeface="Arial MT"/>
              </a:rPr>
              <a:t>installed over a </a:t>
            </a:r>
            <a:r>
              <a:rPr sz="1900" b="1" dirty="0">
                <a:solidFill>
                  <a:srgbClr val="333333"/>
                </a:solidFill>
                <a:latin typeface="Arial"/>
                <a:cs typeface="Arial"/>
              </a:rPr>
              <a:t>host </a:t>
            </a:r>
            <a:r>
              <a:rPr sz="1900" b="1" spc="-5" dirty="0">
                <a:solidFill>
                  <a:srgbClr val="333333"/>
                </a:solidFill>
                <a:latin typeface="Arial"/>
                <a:cs typeface="Arial"/>
              </a:rPr>
              <a:t>machine</a:t>
            </a:r>
            <a:r>
              <a:rPr sz="1900" spc="-5" dirty="0">
                <a:solidFill>
                  <a:srgbClr val="333333"/>
                </a:solidFill>
                <a:latin typeface="Arial MT"/>
                <a:cs typeface="Arial MT"/>
              </a:rPr>
              <a:t>, VMM </a:t>
            </a:r>
            <a:r>
              <a:rPr sz="1900" dirty="0">
                <a:solidFill>
                  <a:srgbClr val="333333"/>
                </a:solidFill>
                <a:latin typeface="Arial MT"/>
                <a:cs typeface="Arial MT"/>
              </a:rPr>
              <a:t>facilitates </a:t>
            </a:r>
            <a:r>
              <a:rPr sz="1900" spc="-5" dirty="0">
                <a:solidFill>
                  <a:srgbClr val="333333"/>
                </a:solidFill>
                <a:latin typeface="Arial MT"/>
                <a:cs typeface="Arial MT"/>
              </a:rPr>
              <a:t>the creation of VMs, </a:t>
            </a:r>
            <a:r>
              <a:rPr sz="1900" dirty="0">
                <a:solidFill>
                  <a:srgbClr val="333333"/>
                </a:solidFill>
                <a:latin typeface="Arial MT"/>
                <a:cs typeface="Arial MT"/>
              </a:rPr>
              <a:t>each </a:t>
            </a:r>
            <a:r>
              <a:rPr sz="1900" spc="-5" dirty="0">
                <a:solidFill>
                  <a:srgbClr val="333333"/>
                </a:solidFill>
                <a:latin typeface="Arial MT"/>
                <a:cs typeface="Arial MT"/>
              </a:rPr>
              <a:t>with </a:t>
            </a:r>
            <a:r>
              <a:rPr sz="190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333333"/>
                </a:solidFill>
                <a:latin typeface="Arial MT"/>
                <a:cs typeface="Arial MT"/>
              </a:rPr>
              <a:t>separate </a:t>
            </a:r>
            <a:r>
              <a:rPr sz="1900" dirty="0">
                <a:solidFill>
                  <a:srgbClr val="333333"/>
                </a:solidFill>
                <a:latin typeface="Arial MT"/>
                <a:cs typeface="Arial MT"/>
              </a:rPr>
              <a:t>operating </a:t>
            </a:r>
            <a:r>
              <a:rPr sz="1900" spc="-10" dirty="0">
                <a:solidFill>
                  <a:srgbClr val="333333"/>
                </a:solidFill>
                <a:latin typeface="Arial MT"/>
                <a:cs typeface="Arial MT"/>
              </a:rPr>
              <a:t>systems (OS) </a:t>
            </a:r>
            <a:r>
              <a:rPr sz="1900" spc="-5" dirty="0">
                <a:solidFill>
                  <a:srgbClr val="333333"/>
                </a:solidFill>
                <a:latin typeface="Arial MT"/>
                <a:cs typeface="Arial MT"/>
              </a:rPr>
              <a:t>and </a:t>
            </a:r>
            <a:r>
              <a:rPr sz="1900" dirty="0">
                <a:solidFill>
                  <a:srgbClr val="333333"/>
                </a:solidFill>
                <a:latin typeface="Arial MT"/>
                <a:cs typeface="Arial MT"/>
              </a:rPr>
              <a:t>applications. </a:t>
            </a:r>
            <a:r>
              <a:rPr sz="1900" spc="-10" dirty="0">
                <a:solidFill>
                  <a:srgbClr val="333333"/>
                </a:solidFill>
                <a:latin typeface="Arial MT"/>
                <a:cs typeface="Arial MT"/>
              </a:rPr>
              <a:t>VMM </a:t>
            </a:r>
            <a:r>
              <a:rPr sz="1900" spc="-5" dirty="0">
                <a:solidFill>
                  <a:srgbClr val="333333"/>
                </a:solidFill>
                <a:latin typeface="Arial MT"/>
                <a:cs typeface="Arial MT"/>
              </a:rPr>
              <a:t>manages the </a:t>
            </a:r>
            <a:r>
              <a:rPr sz="1900" dirty="0">
                <a:solidFill>
                  <a:srgbClr val="333333"/>
                </a:solidFill>
                <a:latin typeface="Arial MT"/>
                <a:cs typeface="Arial MT"/>
              </a:rPr>
              <a:t>backend operation </a:t>
            </a:r>
            <a:r>
              <a:rPr sz="1900" spc="-5" dirty="0">
                <a:solidFill>
                  <a:srgbClr val="333333"/>
                </a:solidFill>
                <a:latin typeface="Arial MT"/>
                <a:cs typeface="Arial MT"/>
              </a:rPr>
              <a:t>of </a:t>
            </a:r>
            <a:r>
              <a:rPr sz="1900" dirty="0">
                <a:solidFill>
                  <a:srgbClr val="333333"/>
                </a:solidFill>
                <a:latin typeface="Arial MT"/>
                <a:cs typeface="Arial MT"/>
              </a:rPr>
              <a:t>these </a:t>
            </a:r>
            <a:r>
              <a:rPr sz="1900" spc="-10" dirty="0">
                <a:solidFill>
                  <a:srgbClr val="333333"/>
                </a:solidFill>
                <a:latin typeface="Arial MT"/>
                <a:cs typeface="Arial MT"/>
              </a:rPr>
              <a:t>VMs </a:t>
            </a:r>
            <a:r>
              <a:rPr sz="1900" spc="-5" dirty="0">
                <a:solidFill>
                  <a:srgbClr val="333333"/>
                </a:solidFill>
                <a:latin typeface="Arial MT"/>
                <a:cs typeface="Arial MT"/>
              </a:rPr>
              <a:t> by</a:t>
            </a:r>
            <a:r>
              <a:rPr sz="1900" spc="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333333"/>
                </a:solidFill>
                <a:latin typeface="Arial MT"/>
                <a:cs typeface="Arial MT"/>
              </a:rPr>
              <a:t>allocating</a:t>
            </a:r>
            <a:r>
              <a:rPr sz="1900" spc="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333333"/>
                </a:solidFill>
                <a:latin typeface="Arial MT"/>
                <a:cs typeface="Arial MT"/>
              </a:rPr>
              <a:t>the</a:t>
            </a:r>
            <a:r>
              <a:rPr sz="1900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333333"/>
                </a:solidFill>
                <a:latin typeface="Arial MT"/>
                <a:cs typeface="Arial MT"/>
              </a:rPr>
              <a:t>necessary</a:t>
            </a:r>
            <a:r>
              <a:rPr sz="1900" spc="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333333"/>
                </a:solidFill>
                <a:latin typeface="Arial MT"/>
                <a:cs typeface="Arial MT"/>
              </a:rPr>
              <a:t>computing,</a:t>
            </a:r>
            <a:r>
              <a:rPr sz="1900" spc="3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900" spc="-35" dirty="0">
                <a:solidFill>
                  <a:srgbClr val="333333"/>
                </a:solidFill>
                <a:latin typeface="Arial MT"/>
                <a:cs typeface="Arial MT"/>
              </a:rPr>
              <a:t>memory,</a:t>
            </a:r>
            <a:r>
              <a:rPr sz="1900" spc="9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333333"/>
                </a:solidFill>
                <a:latin typeface="Arial MT"/>
                <a:cs typeface="Arial MT"/>
              </a:rPr>
              <a:t>storage</a:t>
            </a:r>
            <a:r>
              <a:rPr sz="1900" spc="3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333333"/>
                </a:solidFill>
                <a:latin typeface="Arial MT"/>
                <a:cs typeface="Arial MT"/>
              </a:rPr>
              <a:t>and</a:t>
            </a:r>
            <a:r>
              <a:rPr sz="1900" spc="3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333333"/>
                </a:solidFill>
                <a:latin typeface="Arial MT"/>
                <a:cs typeface="Arial MT"/>
              </a:rPr>
              <a:t>other</a:t>
            </a:r>
            <a:r>
              <a:rPr sz="1900" spc="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333333"/>
                </a:solidFill>
                <a:latin typeface="Arial MT"/>
                <a:cs typeface="Arial MT"/>
              </a:rPr>
              <a:t>input/output</a:t>
            </a:r>
            <a:r>
              <a:rPr sz="1900" spc="3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900" spc="-10" dirty="0">
                <a:solidFill>
                  <a:srgbClr val="333333"/>
                </a:solidFill>
                <a:latin typeface="Arial MT"/>
                <a:cs typeface="Arial MT"/>
              </a:rPr>
              <a:t>(I/O)</a:t>
            </a:r>
            <a:r>
              <a:rPr sz="1900" spc="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333333"/>
                </a:solidFill>
                <a:latin typeface="Arial MT"/>
                <a:cs typeface="Arial MT"/>
              </a:rPr>
              <a:t>resources.</a:t>
            </a:r>
            <a:endParaRPr sz="190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900" spc="-5" dirty="0">
                <a:latin typeface="Arial MT"/>
                <a:cs typeface="Arial MT"/>
              </a:rPr>
              <a:t>Hardware</a:t>
            </a:r>
            <a:r>
              <a:rPr sz="1900" spc="8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Virtualization,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Operating</a:t>
            </a:r>
            <a:r>
              <a:rPr sz="1900" spc="6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system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Virtualization,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Server</a:t>
            </a:r>
            <a:r>
              <a:rPr sz="1900" spc="6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Virtualization,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Storage</a:t>
            </a:r>
            <a:r>
              <a:rPr sz="1900" spc="4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Virtualization.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40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838200"/>
            <a:ext cx="10896600" cy="5660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0633" y="176225"/>
            <a:ext cx="8265159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u="none" spc="-5" dirty="0">
                <a:solidFill>
                  <a:srgbClr val="000000"/>
                </a:solidFill>
                <a:latin typeface="Calibri"/>
                <a:cs typeface="Calibri"/>
              </a:rPr>
              <a:t>Cloud</a:t>
            </a:r>
            <a:r>
              <a:rPr sz="2000" b="1" u="none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1" u="none" spc="-5" dirty="0">
                <a:solidFill>
                  <a:srgbClr val="000000"/>
                </a:solidFill>
                <a:latin typeface="Calibri"/>
                <a:cs typeface="Calibri"/>
              </a:rPr>
              <a:t>Computing</a:t>
            </a:r>
            <a:r>
              <a:rPr sz="2000" b="1" u="none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1" u="none" spc="-5" dirty="0">
                <a:solidFill>
                  <a:srgbClr val="000000"/>
                </a:solidFill>
                <a:latin typeface="Calibri"/>
                <a:cs typeface="Calibri"/>
              </a:rPr>
              <a:t>–</a:t>
            </a:r>
            <a:r>
              <a:rPr sz="2000" b="1" u="none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1" u="none" spc="-10" dirty="0">
                <a:solidFill>
                  <a:srgbClr val="000000"/>
                </a:solidFill>
                <a:latin typeface="Calibri"/>
                <a:cs typeface="Calibri"/>
              </a:rPr>
              <a:t>Virtualization,</a:t>
            </a:r>
            <a:r>
              <a:rPr sz="2000" b="1" u="none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1" u="none" spc="-15" dirty="0">
                <a:solidFill>
                  <a:srgbClr val="000000"/>
                </a:solidFill>
                <a:latin typeface="Calibri"/>
                <a:cs typeface="Calibri"/>
              </a:rPr>
              <a:t>Hardware</a:t>
            </a:r>
            <a:r>
              <a:rPr sz="2000" b="1" u="none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1" u="none" spc="-10" dirty="0">
                <a:solidFill>
                  <a:srgbClr val="000000"/>
                </a:solidFill>
                <a:latin typeface="Calibri"/>
                <a:cs typeface="Calibri"/>
              </a:rPr>
              <a:t>Virtualization</a:t>
            </a:r>
            <a:r>
              <a:rPr sz="2000" b="1" u="none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1" u="none" spc="-5" dirty="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sz="2000" b="1" u="none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1" u="none" spc="-10" dirty="0">
                <a:solidFill>
                  <a:srgbClr val="000000"/>
                </a:solidFill>
                <a:latin typeface="Calibri"/>
                <a:cs typeface="Calibri"/>
              </a:rPr>
              <a:t>Characteristics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F3D17A-4278-580A-7DDE-78414A79B5C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41</a:t>
            </a:fld>
            <a:endParaRPr spc="-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9457" y="550875"/>
            <a:ext cx="320802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u="none" spc="-5" dirty="0">
                <a:solidFill>
                  <a:srgbClr val="000000"/>
                </a:solidFill>
                <a:latin typeface="Calibri"/>
                <a:cs typeface="Calibri"/>
              </a:rPr>
              <a:t>IaaS</a:t>
            </a:r>
            <a:r>
              <a:rPr sz="4400" u="none" spc="-1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u="none" spc="-15" dirty="0">
                <a:solidFill>
                  <a:srgbClr val="000000"/>
                </a:solidFill>
                <a:latin typeface="Calibri"/>
                <a:cs typeface="Calibri"/>
              </a:rPr>
              <a:t>Examples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453639" y="1161288"/>
            <a:ext cx="3221990" cy="2057400"/>
            <a:chOff x="2453639" y="1161288"/>
            <a:chExt cx="3221990" cy="2057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4975" y="1161288"/>
              <a:ext cx="3200400" cy="17190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3639" y="1676400"/>
              <a:ext cx="3200400" cy="1542288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49167" y="5050535"/>
            <a:ext cx="1566671" cy="9448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44640" y="2261616"/>
            <a:ext cx="3048000" cy="762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43800" y="4931664"/>
            <a:ext cx="1636776" cy="11826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49167" y="3352800"/>
            <a:ext cx="1219200" cy="1219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43800" y="3557015"/>
            <a:ext cx="1179576" cy="694943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FFAEAC8-E9F8-CB1D-0C36-4D5E2BE469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42</a:t>
            </a:fld>
            <a:endParaRPr spc="-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9767" y="465200"/>
            <a:ext cx="625030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b="1" u="none" spc="-30" dirty="0">
                <a:solidFill>
                  <a:srgbClr val="000000"/>
                </a:solidFill>
                <a:latin typeface="Calibri"/>
                <a:cs typeface="Calibri"/>
              </a:rPr>
              <a:t>PaaS:</a:t>
            </a:r>
            <a:r>
              <a:rPr sz="4400" b="1" u="none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b="1" u="none" spc="-25" dirty="0">
                <a:solidFill>
                  <a:srgbClr val="FFC000"/>
                </a:solidFill>
                <a:latin typeface="Calibri"/>
                <a:cs typeface="Calibri"/>
              </a:rPr>
              <a:t>Platform</a:t>
            </a:r>
            <a:r>
              <a:rPr sz="4400" b="1" u="none" spc="3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4400" b="1" u="none" spc="-5" dirty="0">
                <a:solidFill>
                  <a:srgbClr val="FFC000"/>
                </a:solidFill>
                <a:latin typeface="Calibri"/>
                <a:cs typeface="Calibri"/>
              </a:rPr>
              <a:t>as</a:t>
            </a:r>
            <a:r>
              <a:rPr sz="4400" b="1" u="none" spc="-1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4400" b="1" u="none" spc="-5" dirty="0">
                <a:solidFill>
                  <a:srgbClr val="FFC000"/>
                </a:solidFill>
                <a:latin typeface="Calibri"/>
                <a:cs typeface="Calibri"/>
              </a:rPr>
              <a:t>a</a:t>
            </a:r>
            <a:r>
              <a:rPr sz="4400" b="1" u="none" spc="-1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4400" b="1" u="none" dirty="0">
                <a:solidFill>
                  <a:srgbClr val="FFC000"/>
                </a:solidFill>
                <a:latin typeface="Calibri"/>
                <a:cs typeface="Calibri"/>
              </a:rPr>
              <a:t>Service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43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11530" y="1197686"/>
            <a:ext cx="10896600" cy="446786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6870" marR="5080" indent="-344805">
              <a:lnSpc>
                <a:spcPts val="3030"/>
              </a:lnSpc>
              <a:spcBef>
                <a:spcPts val="484"/>
              </a:spcBef>
              <a:buFont typeface="Arial MT"/>
              <a:buChar char="•"/>
              <a:tabLst>
                <a:tab pos="356870" algn="l"/>
                <a:tab pos="357505" algn="l"/>
                <a:tab pos="1262380" algn="l"/>
                <a:tab pos="2765425" algn="l"/>
                <a:tab pos="3402329" algn="l"/>
                <a:tab pos="5018405" algn="l"/>
                <a:tab pos="6664959" algn="l"/>
                <a:tab pos="7115809" algn="l"/>
                <a:tab pos="8887460" algn="l"/>
                <a:tab pos="9676765" algn="l"/>
                <a:tab pos="10585450" algn="l"/>
              </a:tabLst>
            </a:pPr>
            <a:r>
              <a:rPr sz="2800" b="1" spc="5" dirty="0">
                <a:latin typeface="Times New Roman"/>
                <a:cs typeface="Times New Roman"/>
              </a:rPr>
              <a:t>Such	s</a:t>
            </a:r>
            <a:r>
              <a:rPr sz="2800" b="1" spc="-10" dirty="0">
                <a:latin typeface="Times New Roman"/>
                <a:cs typeface="Times New Roman"/>
              </a:rPr>
              <a:t>o</a:t>
            </a:r>
            <a:r>
              <a:rPr sz="2800" b="1" spc="5" dirty="0">
                <a:latin typeface="Times New Roman"/>
                <a:cs typeface="Times New Roman"/>
              </a:rPr>
              <a:t>l</a:t>
            </a:r>
            <a:r>
              <a:rPr sz="2800" b="1" dirty="0">
                <a:latin typeface="Times New Roman"/>
                <a:cs typeface="Times New Roman"/>
              </a:rPr>
              <a:t>ut</a:t>
            </a:r>
            <a:r>
              <a:rPr sz="2800" b="1" spc="-20" dirty="0">
                <a:latin typeface="Times New Roman"/>
                <a:cs typeface="Times New Roman"/>
              </a:rPr>
              <a:t>i</a:t>
            </a:r>
            <a:r>
              <a:rPr sz="2800" b="1" spc="10" dirty="0">
                <a:latin typeface="Times New Roman"/>
                <a:cs typeface="Times New Roman"/>
              </a:rPr>
              <a:t>o</a:t>
            </a:r>
            <a:r>
              <a:rPr sz="2800" b="1" dirty="0">
                <a:latin typeface="Times New Roman"/>
                <a:cs typeface="Times New Roman"/>
              </a:rPr>
              <a:t>ns	</a:t>
            </a:r>
            <a:r>
              <a:rPr sz="2800" b="1" spc="-10" dirty="0">
                <a:latin typeface="Times New Roman"/>
                <a:cs typeface="Times New Roman"/>
              </a:rPr>
              <a:t>a</a:t>
            </a:r>
            <a:r>
              <a:rPr sz="2800" b="1" spc="-50" dirty="0">
                <a:latin typeface="Times New Roman"/>
                <a:cs typeface="Times New Roman"/>
              </a:rPr>
              <a:t>r</a:t>
            </a:r>
            <a:r>
              <a:rPr sz="2800" b="1" dirty="0">
                <a:latin typeface="Times New Roman"/>
                <a:cs typeface="Times New Roman"/>
              </a:rPr>
              <a:t>e	e</a:t>
            </a:r>
            <a:r>
              <a:rPr sz="2800" b="1" spc="5" dirty="0">
                <a:latin typeface="Times New Roman"/>
                <a:cs typeface="Times New Roman"/>
              </a:rPr>
              <a:t>sp</a:t>
            </a:r>
            <a:r>
              <a:rPr sz="2800" b="1" spc="-30" dirty="0">
                <a:latin typeface="Times New Roman"/>
                <a:cs typeface="Times New Roman"/>
              </a:rPr>
              <a:t>e</a:t>
            </a:r>
            <a:r>
              <a:rPr sz="2800" b="1" spc="-25" dirty="0">
                <a:latin typeface="Times New Roman"/>
                <a:cs typeface="Times New Roman"/>
              </a:rPr>
              <a:t>c</a:t>
            </a:r>
            <a:r>
              <a:rPr sz="2800" b="1" spc="5" dirty="0">
                <a:latin typeface="Times New Roman"/>
                <a:cs typeface="Times New Roman"/>
              </a:rPr>
              <a:t>i</a:t>
            </a:r>
            <a:r>
              <a:rPr sz="2800" b="1" spc="-15" dirty="0">
                <a:latin typeface="Times New Roman"/>
                <a:cs typeface="Times New Roman"/>
              </a:rPr>
              <a:t>al</a:t>
            </a:r>
            <a:r>
              <a:rPr sz="2800" b="1" spc="5" dirty="0">
                <a:latin typeface="Times New Roman"/>
                <a:cs typeface="Times New Roman"/>
              </a:rPr>
              <a:t>ly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5" dirty="0">
                <a:latin typeface="Times New Roman"/>
                <a:cs typeface="Times New Roman"/>
              </a:rPr>
              <a:t>p</a:t>
            </a:r>
            <a:r>
              <a:rPr sz="2800" b="1" spc="-75" dirty="0">
                <a:latin typeface="Times New Roman"/>
                <a:cs typeface="Times New Roman"/>
              </a:rPr>
              <a:t>r</a:t>
            </a:r>
            <a:r>
              <a:rPr sz="2800" b="1" spc="10" dirty="0">
                <a:latin typeface="Times New Roman"/>
                <a:cs typeface="Times New Roman"/>
              </a:rPr>
              <a:t>o</a:t>
            </a:r>
            <a:r>
              <a:rPr sz="2800" b="1" spc="-25" dirty="0">
                <a:latin typeface="Times New Roman"/>
                <a:cs typeface="Times New Roman"/>
              </a:rPr>
              <a:t>f</a:t>
            </a:r>
            <a:r>
              <a:rPr sz="2800" b="1" spc="5" dirty="0">
                <a:latin typeface="Times New Roman"/>
                <a:cs typeface="Times New Roman"/>
              </a:rPr>
              <a:t>i</a:t>
            </a:r>
            <a:r>
              <a:rPr sz="2800" b="1" dirty="0">
                <a:latin typeface="Times New Roman"/>
                <a:cs typeface="Times New Roman"/>
              </a:rPr>
              <a:t>t</a:t>
            </a:r>
            <a:r>
              <a:rPr sz="2800" b="1" spc="10" dirty="0">
                <a:latin typeface="Times New Roman"/>
                <a:cs typeface="Times New Roman"/>
              </a:rPr>
              <a:t>a</a:t>
            </a:r>
            <a:r>
              <a:rPr sz="2800" b="1" spc="-25" dirty="0">
                <a:latin typeface="Times New Roman"/>
                <a:cs typeface="Times New Roman"/>
              </a:rPr>
              <a:t>b</a:t>
            </a:r>
            <a:r>
              <a:rPr sz="2800" b="1" spc="5" dirty="0">
                <a:latin typeface="Times New Roman"/>
                <a:cs typeface="Times New Roman"/>
              </a:rPr>
              <a:t>l</a:t>
            </a:r>
            <a:r>
              <a:rPr sz="2800" b="1" dirty="0">
                <a:latin typeface="Times New Roman"/>
                <a:cs typeface="Times New Roman"/>
              </a:rPr>
              <a:t>e	to	</a:t>
            </a:r>
            <a:r>
              <a:rPr sz="2800" b="1" spc="5" dirty="0">
                <a:latin typeface="Times New Roman"/>
                <a:cs typeface="Times New Roman"/>
              </a:rPr>
              <a:t>dev</a:t>
            </a:r>
            <a:r>
              <a:rPr sz="2800" b="1" spc="-15" dirty="0">
                <a:latin typeface="Times New Roman"/>
                <a:cs typeface="Times New Roman"/>
              </a:rPr>
              <a:t>e</a:t>
            </a:r>
            <a:r>
              <a:rPr sz="2800" b="1" spc="5" dirty="0">
                <a:latin typeface="Times New Roman"/>
                <a:cs typeface="Times New Roman"/>
              </a:rPr>
              <a:t>lo</a:t>
            </a:r>
            <a:r>
              <a:rPr sz="2800" b="1" spc="-25" dirty="0">
                <a:latin typeface="Times New Roman"/>
                <a:cs typeface="Times New Roman"/>
              </a:rPr>
              <a:t>p</a:t>
            </a:r>
            <a:r>
              <a:rPr sz="2800" b="1" dirty="0">
                <a:latin typeface="Times New Roman"/>
                <a:cs typeface="Times New Roman"/>
              </a:rPr>
              <a:t>e</a:t>
            </a:r>
            <a:r>
              <a:rPr sz="2800" b="1" spc="-25" dirty="0">
                <a:latin typeface="Times New Roman"/>
                <a:cs typeface="Times New Roman"/>
              </a:rPr>
              <a:t>r</a:t>
            </a:r>
            <a:r>
              <a:rPr sz="2800" b="1" dirty="0">
                <a:latin typeface="Times New Roman"/>
                <a:cs typeface="Times New Roman"/>
              </a:rPr>
              <a:t>s	</a:t>
            </a:r>
            <a:r>
              <a:rPr sz="2800" b="1" spc="35" dirty="0">
                <a:latin typeface="Times New Roman"/>
                <a:cs typeface="Times New Roman"/>
              </a:rPr>
              <a:t>w</a:t>
            </a:r>
            <a:r>
              <a:rPr sz="2800" b="1" spc="5" dirty="0">
                <a:latin typeface="Times New Roman"/>
                <a:cs typeface="Times New Roman"/>
              </a:rPr>
              <a:t>ho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15" dirty="0">
                <a:latin typeface="Times New Roman"/>
                <a:cs typeface="Times New Roman"/>
              </a:rPr>
              <a:t>w</a:t>
            </a:r>
            <a:r>
              <a:rPr sz="2800" b="1" spc="10" dirty="0">
                <a:latin typeface="Times New Roman"/>
                <a:cs typeface="Times New Roman"/>
              </a:rPr>
              <a:t>a</a:t>
            </a:r>
            <a:r>
              <a:rPr sz="2800" b="1" dirty="0">
                <a:latin typeface="Times New Roman"/>
                <a:cs typeface="Times New Roman"/>
              </a:rPr>
              <a:t>nt	to  </a:t>
            </a:r>
            <a:r>
              <a:rPr sz="2800" b="1" spc="5" dirty="0">
                <a:latin typeface="Times New Roman"/>
                <a:cs typeface="Times New Roman"/>
              </a:rPr>
              <a:t>spend</a:t>
            </a:r>
            <a:r>
              <a:rPr sz="2800" b="1" spc="-30" dirty="0">
                <a:latin typeface="Times New Roman"/>
                <a:cs typeface="Times New Roman"/>
              </a:rPr>
              <a:t> </a:t>
            </a:r>
            <a:r>
              <a:rPr sz="2800" b="1" spc="-20" dirty="0">
                <a:latin typeface="Times New Roman"/>
                <a:cs typeface="Times New Roman"/>
              </a:rPr>
              <a:t>more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time</a:t>
            </a:r>
            <a:r>
              <a:rPr sz="2800" b="1" spc="30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in</a:t>
            </a:r>
            <a:r>
              <a:rPr sz="2800" b="1" spc="-30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coding,</a:t>
            </a:r>
            <a:r>
              <a:rPr sz="2800" b="1" spc="-50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testing</a:t>
            </a:r>
            <a:r>
              <a:rPr sz="2800" b="1" spc="-40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and</a:t>
            </a:r>
            <a:r>
              <a:rPr sz="2800" b="1" spc="-5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deploying</a:t>
            </a:r>
            <a:r>
              <a:rPr sz="2800" b="1" spc="-15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their</a:t>
            </a:r>
            <a:r>
              <a:rPr sz="2800" b="1" spc="-14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applications.</a:t>
            </a:r>
            <a:endParaRPr sz="28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800" b="1" dirty="0">
                <a:latin typeface="Times New Roman"/>
                <a:cs typeface="Times New Roman"/>
              </a:rPr>
              <a:t>Multiple</a:t>
            </a:r>
            <a:r>
              <a:rPr sz="2800" b="1" spc="-50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developers</a:t>
            </a:r>
            <a:r>
              <a:rPr sz="2800" b="1" spc="-75" dirty="0">
                <a:latin typeface="Times New Roman"/>
                <a:cs typeface="Times New Roman"/>
              </a:rPr>
              <a:t> </a:t>
            </a:r>
            <a:r>
              <a:rPr sz="2800" b="1" spc="10" dirty="0">
                <a:latin typeface="Times New Roman"/>
                <a:cs typeface="Times New Roman"/>
              </a:rPr>
              <a:t>work</a:t>
            </a:r>
            <a:r>
              <a:rPr sz="2800" b="1" spc="-75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on</a:t>
            </a:r>
            <a:r>
              <a:rPr sz="2800" b="1" spc="-15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one</a:t>
            </a:r>
            <a:r>
              <a:rPr sz="2800" b="1" spc="-3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project</a:t>
            </a:r>
            <a:endParaRPr sz="2800">
              <a:latin typeface="Times New Roman"/>
              <a:cs typeface="Times New Roman"/>
            </a:endParaRPr>
          </a:p>
          <a:p>
            <a:pPr marL="356870" marR="9525" indent="-344805">
              <a:lnSpc>
                <a:spcPts val="2810"/>
              </a:lnSpc>
              <a:spcBef>
                <a:spcPts val="575"/>
              </a:spcBef>
              <a:buFont typeface="Wingdings"/>
              <a:buChar char=""/>
              <a:tabLst>
                <a:tab pos="357505" algn="l"/>
              </a:tabLst>
            </a:pPr>
            <a:r>
              <a:rPr sz="2600" spc="-15" dirty="0">
                <a:latin typeface="Calibri"/>
                <a:cs typeface="Calibri"/>
              </a:rPr>
              <a:t>PaaS</a:t>
            </a:r>
            <a:r>
              <a:rPr sz="2600" spc="1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</a:t>
            </a:r>
            <a:r>
              <a:rPr sz="2600" spc="9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cloud</a:t>
            </a:r>
            <a:r>
              <a:rPr sz="2600" spc="10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computing</a:t>
            </a:r>
            <a:r>
              <a:rPr sz="2600" spc="1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is</a:t>
            </a:r>
            <a:r>
              <a:rPr sz="2600" spc="80" dirty="0"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600" b="1" spc="10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spc="-15" dirty="0">
                <a:solidFill>
                  <a:srgbClr val="C00000"/>
                </a:solidFill>
                <a:latin typeface="Calibri"/>
                <a:cs typeface="Calibri"/>
              </a:rPr>
              <a:t>framework</a:t>
            </a:r>
            <a:r>
              <a:rPr sz="2600" b="1" spc="1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spc="-20" dirty="0">
                <a:solidFill>
                  <a:srgbClr val="C00000"/>
                </a:solidFill>
                <a:latin typeface="Calibri"/>
                <a:cs typeface="Calibri"/>
              </a:rPr>
              <a:t>for</a:t>
            </a:r>
            <a:r>
              <a:rPr sz="2600" b="1" spc="10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C00000"/>
                </a:solidFill>
                <a:latin typeface="Calibri"/>
                <a:cs typeface="Calibri"/>
              </a:rPr>
              <a:t>software</a:t>
            </a:r>
            <a:r>
              <a:rPr sz="2600" b="1" spc="6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C00000"/>
                </a:solidFill>
                <a:latin typeface="Calibri"/>
                <a:cs typeface="Calibri"/>
              </a:rPr>
              <a:t>creation</a:t>
            </a:r>
            <a:r>
              <a:rPr sz="2600" b="1" spc="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C00000"/>
                </a:solidFill>
                <a:latin typeface="Calibri"/>
                <a:cs typeface="Calibri"/>
              </a:rPr>
              <a:t>delivered</a:t>
            </a:r>
            <a:r>
              <a:rPr sz="2600" b="1" spc="9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C00000"/>
                </a:solidFill>
                <a:latin typeface="Calibri"/>
                <a:cs typeface="Calibri"/>
              </a:rPr>
              <a:t>over </a:t>
            </a:r>
            <a:r>
              <a:rPr sz="2600" b="1" spc="-5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spc="-10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2600" b="1" spc="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600" b="1" spc="-20" dirty="0">
                <a:solidFill>
                  <a:srgbClr val="C00000"/>
                </a:solidFill>
                <a:latin typeface="Calibri"/>
                <a:cs typeface="Calibri"/>
              </a:rPr>
              <a:t>internet</a:t>
            </a:r>
            <a:r>
              <a:rPr sz="2600" b="1" spc="-20" dirty="0">
                <a:latin typeface="Calibri"/>
                <a:cs typeface="Calibri"/>
              </a:rPr>
              <a:t>.</a:t>
            </a:r>
            <a:endParaRPr sz="2600">
              <a:latin typeface="Calibri"/>
              <a:cs typeface="Calibri"/>
            </a:endParaRPr>
          </a:p>
          <a:p>
            <a:pPr marL="356870" marR="10160" indent="-344805">
              <a:lnSpc>
                <a:spcPts val="2810"/>
              </a:lnSpc>
              <a:spcBef>
                <a:spcPts val="625"/>
              </a:spcBef>
              <a:buFont typeface="Wingdings"/>
              <a:buChar char=""/>
              <a:tabLst>
                <a:tab pos="357505" algn="l"/>
                <a:tab pos="720090" algn="l"/>
                <a:tab pos="1677035" algn="l"/>
                <a:tab pos="2003425" algn="l"/>
                <a:tab pos="3362960" algn="l"/>
                <a:tab pos="4143375" algn="l"/>
                <a:tab pos="5299075" algn="l"/>
                <a:tab pos="6677025" algn="l"/>
                <a:tab pos="8542655" algn="l"/>
                <a:tab pos="9222740" algn="l"/>
                <a:tab pos="10149840" algn="l"/>
              </a:tabLst>
            </a:pPr>
            <a:r>
              <a:rPr sz="2600" b="1" dirty="0">
                <a:latin typeface="Calibri"/>
                <a:cs typeface="Calibri"/>
              </a:rPr>
              <a:t>I</a:t>
            </a:r>
            <a:r>
              <a:rPr sz="2600" b="1" spc="-5" dirty="0">
                <a:latin typeface="Calibri"/>
                <a:cs typeface="Calibri"/>
              </a:rPr>
              <a:t>t</a:t>
            </a:r>
            <a:r>
              <a:rPr sz="2600" b="1" dirty="0">
                <a:latin typeface="Calibri"/>
                <a:cs typeface="Calibri"/>
              </a:rPr>
              <a:t>	</a:t>
            </a:r>
            <a:r>
              <a:rPr sz="2600" b="1" spc="-5" dirty="0">
                <a:solidFill>
                  <a:srgbClr val="00AFEF"/>
                </a:solidFill>
                <a:latin typeface="Calibri"/>
                <a:cs typeface="Calibri"/>
              </a:rPr>
              <a:t>o</a:t>
            </a:r>
            <a:r>
              <a:rPr sz="2600" b="1" spc="10" dirty="0">
                <a:solidFill>
                  <a:srgbClr val="00AFEF"/>
                </a:solidFill>
                <a:latin typeface="Calibri"/>
                <a:cs typeface="Calibri"/>
              </a:rPr>
              <a:t>f</a:t>
            </a:r>
            <a:r>
              <a:rPr sz="2600" b="1" spc="-60" dirty="0">
                <a:solidFill>
                  <a:srgbClr val="00AFEF"/>
                </a:solidFill>
                <a:latin typeface="Calibri"/>
                <a:cs typeface="Calibri"/>
              </a:rPr>
              <a:t>f</a:t>
            </a:r>
            <a:r>
              <a:rPr sz="2600" b="1" spc="5" dirty="0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r>
              <a:rPr sz="2600" b="1" spc="-40" dirty="0">
                <a:solidFill>
                  <a:srgbClr val="00AFEF"/>
                </a:solidFill>
                <a:latin typeface="Calibri"/>
                <a:cs typeface="Calibri"/>
              </a:rPr>
              <a:t>r</a:t>
            </a:r>
            <a:r>
              <a:rPr sz="2600" b="1" spc="-5" dirty="0">
                <a:solidFill>
                  <a:srgbClr val="00AFEF"/>
                </a:solidFill>
                <a:latin typeface="Calibri"/>
                <a:cs typeface="Calibri"/>
              </a:rPr>
              <a:t>s</a:t>
            </a:r>
            <a:r>
              <a:rPr sz="26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2600" b="1" spc="-5" dirty="0">
                <a:solidFill>
                  <a:srgbClr val="00AFEF"/>
                </a:solidFill>
                <a:latin typeface="Calibri"/>
                <a:cs typeface="Calibri"/>
              </a:rPr>
              <a:t>a</a:t>
            </a:r>
            <a:r>
              <a:rPr sz="26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2600" b="1" spc="-5" dirty="0">
                <a:solidFill>
                  <a:srgbClr val="00AFEF"/>
                </a:solidFill>
                <a:latin typeface="Calibri"/>
                <a:cs typeface="Calibri"/>
              </a:rPr>
              <a:t>p</a:t>
            </a:r>
            <a:r>
              <a:rPr sz="2600" b="1" dirty="0">
                <a:solidFill>
                  <a:srgbClr val="00AFEF"/>
                </a:solidFill>
                <a:latin typeface="Calibri"/>
                <a:cs typeface="Calibri"/>
              </a:rPr>
              <a:t>l</a:t>
            </a:r>
            <a:r>
              <a:rPr sz="2600" b="1" spc="-40" dirty="0">
                <a:solidFill>
                  <a:srgbClr val="00AFEF"/>
                </a:solidFill>
                <a:latin typeface="Calibri"/>
                <a:cs typeface="Calibri"/>
              </a:rPr>
              <a:t>a</a:t>
            </a:r>
            <a:r>
              <a:rPr sz="2600" b="1" spc="5" dirty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2600" b="1" spc="-60" dirty="0">
                <a:solidFill>
                  <a:srgbClr val="00AFEF"/>
                </a:solidFill>
                <a:latin typeface="Calibri"/>
                <a:cs typeface="Calibri"/>
              </a:rPr>
              <a:t>f</a:t>
            </a:r>
            <a:r>
              <a:rPr sz="2600" b="1" spc="10" dirty="0">
                <a:solidFill>
                  <a:srgbClr val="00AFEF"/>
                </a:solidFill>
                <a:latin typeface="Calibri"/>
                <a:cs typeface="Calibri"/>
              </a:rPr>
              <a:t>o</a:t>
            </a:r>
            <a:r>
              <a:rPr sz="2600" b="1" spc="-15" dirty="0">
                <a:solidFill>
                  <a:srgbClr val="00AFEF"/>
                </a:solidFill>
                <a:latin typeface="Calibri"/>
                <a:cs typeface="Calibri"/>
              </a:rPr>
              <a:t>r</a:t>
            </a:r>
            <a:r>
              <a:rPr sz="2600" b="1" spc="-10" dirty="0">
                <a:solidFill>
                  <a:srgbClr val="00AFEF"/>
                </a:solidFill>
                <a:latin typeface="Calibri"/>
                <a:cs typeface="Calibri"/>
              </a:rPr>
              <a:t>m</a:t>
            </a:r>
            <a:r>
              <a:rPr sz="26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2600" b="1" spc="-25" dirty="0">
                <a:solidFill>
                  <a:srgbClr val="00AFEF"/>
                </a:solidFill>
                <a:latin typeface="Calibri"/>
                <a:cs typeface="Calibri"/>
              </a:rPr>
              <a:t>w</a:t>
            </a:r>
            <a:r>
              <a:rPr sz="2600" b="1" dirty="0">
                <a:solidFill>
                  <a:srgbClr val="00AFEF"/>
                </a:solidFill>
                <a:latin typeface="Calibri"/>
                <a:cs typeface="Calibri"/>
              </a:rPr>
              <a:t>i</a:t>
            </a:r>
            <a:r>
              <a:rPr sz="2600" b="1" spc="-15" dirty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2600" b="1" spc="-5" dirty="0">
                <a:solidFill>
                  <a:srgbClr val="00AFEF"/>
                </a:solidFill>
                <a:latin typeface="Calibri"/>
                <a:cs typeface="Calibri"/>
              </a:rPr>
              <a:t>h</a:t>
            </a:r>
            <a:r>
              <a:rPr sz="26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2600" b="1" spc="-5" dirty="0">
                <a:solidFill>
                  <a:srgbClr val="00AFEF"/>
                </a:solidFill>
                <a:latin typeface="Calibri"/>
                <a:cs typeface="Calibri"/>
              </a:rPr>
              <a:t>bu</a:t>
            </a:r>
            <a:r>
              <a:rPr sz="2600" b="1" dirty="0">
                <a:solidFill>
                  <a:srgbClr val="00AFEF"/>
                </a:solidFill>
                <a:latin typeface="Calibri"/>
                <a:cs typeface="Calibri"/>
              </a:rPr>
              <a:t>il</a:t>
            </a:r>
            <a:r>
              <a:rPr sz="2600" b="1" spc="-15" dirty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2600" b="1" spc="-10" dirty="0">
                <a:solidFill>
                  <a:srgbClr val="00AFEF"/>
                </a:solidFill>
                <a:latin typeface="Calibri"/>
                <a:cs typeface="Calibri"/>
              </a:rPr>
              <a:t>-</a:t>
            </a:r>
            <a:r>
              <a:rPr sz="2600" b="1" spc="5" dirty="0">
                <a:solidFill>
                  <a:srgbClr val="00AFEF"/>
                </a:solidFill>
                <a:latin typeface="Calibri"/>
                <a:cs typeface="Calibri"/>
              </a:rPr>
              <a:t>i</a:t>
            </a:r>
            <a:r>
              <a:rPr sz="2600" b="1" spc="-5" dirty="0">
                <a:solidFill>
                  <a:srgbClr val="00AFEF"/>
                </a:solidFill>
                <a:latin typeface="Calibri"/>
                <a:cs typeface="Calibri"/>
              </a:rPr>
              <a:t>n</a:t>
            </a:r>
            <a:r>
              <a:rPr sz="26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2600" b="1" spc="-5" dirty="0">
                <a:solidFill>
                  <a:srgbClr val="00AFEF"/>
                </a:solidFill>
                <a:latin typeface="Calibri"/>
                <a:cs typeface="Calibri"/>
              </a:rPr>
              <a:t>so</a:t>
            </a:r>
            <a:r>
              <a:rPr sz="2600" b="1" spc="5" dirty="0">
                <a:solidFill>
                  <a:srgbClr val="00AFEF"/>
                </a:solidFill>
                <a:latin typeface="Calibri"/>
                <a:cs typeface="Calibri"/>
              </a:rPr>
              <a:t>f</a:t>
            </a:r>
            <a:r>
              <a:rPr sz="2600" b="1" spc="-15" dirty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2600" b="1" spc="-25" dirty="0">
                <a:solidFill>
                  <a:srgbClr val="00AFEF"/>
                </a:solidFill>
                <a:latin typeface="Calibri"/>
                <a:cs typeface="Calibri"/>
              </a:rPr>
              <a:t>w</a:t>
            </a:r>
            <a:r>
              <a:rPr sz="2600" b="1" spc="-15" dirty="0">
                <a:solidFill>
                  <a:srgbClr val="00AFEF"/>
                </a:solidFill>
                <a:latin typeface="Calibri"/>
                <a:cs typeface="Calibri"/>
              </a:rPr>
              <a:t>ar</a:t>
            </a:r>
            <a:r>
              <a:rPr sz="2600" b="1" spc="-5" dirty="0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r>
              <a:rPr sz="26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2600" b="1" spc="-35" dirty="0">
                <a:solidFill>
                  <a:srgbClr val="00AFEF"/>
                </a:solidFill>
                <a:latin typeface="Calibri"/>
                <a:cs typeface="Calibri"/>
              </a:rPr>
              <a:t>c</a:t>
            </a:r>
            <a:r>
              <a:rPr sz="2600" b="1" spc="-5" dirty="0">
                <a:solidFill>
                  <a:srgbClr val="00AFEF"/>
                </a:solidFill>
                <a:latin typeface="Calibri"/>
                <a:cs typeface="Calibri"/>
              </a:rPr>
              <a:t>o</a:t>
            </a:r>
            <a:r>
              <a:rPr sz="2600" b="1" spc="10" dirty="0">
                <a:solidFill>
                  <a:srgbClr val="00AFEF"/>
                </a:solidFill>
                <a:latin typeface="Calibri"/>
                <a:cs typeface="Calibri"/>
              </a:rPr>
              <a:t>m</a:t>
            </a:r>
            <a:r>
              <a:rPr sz="2600" b="1" spc="-5" dirty="0">
                <a:solidFill>
                  <a:srgbClr val="00AFEF"/>
                </a:solidFill>
                <a:latin typeface="Calibri"/>
                <a:cs typeface="Calibri"/>
              </a:rPr>
              <a:t>po</a:t>
            </a:r>
            <a:r>
              <a:rPr sz="2600" b="1" spc="10" dirty="0">
                <a:solidFill>
                  <a:srgbClr val="00AFEF"/>
                </a:solidFill>
                <a:latin typeface="Calibri"/>
                <a:cs typeface="Calibri"/>
              </a:rPr>
              <a:t>n</a:t>
            </a:r>
            <a:r>
              <a:rPr sz="2600" b="1" spc="-15" dirty="0">
                <a:solidFill>
                  <a:srgbClr val="00AFEF"/>
                </a:solidFill>
                <a:latin typeface="Calibri"/>
                <a:cs typeface="Calibri"/>
              </a:rPr>
              <a:t>e</a:t>
            </a:r>
            <a:r>
              <a:rPr sz="2600" b="1" spc="-5" dirty="0">
                <a:solidFill>
                  <a:srgbClr val="00AFEF"/>
                </a:solidFill>
                <a:latin typeface="Calibri"/>
                <a:cs typeface="Calibri"/>
              </a:rPr>
              <a:t>n</a:t>
            </a:r>
            <a:r>
              <a:rPr sz="2600" b="1" spc="-15" dirty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2600" b="1" spc="-5" dirty="0">
                <a:solidFill>
                  <a:srgbClr val="00AFEF"/>
                </a:solidFill>
                <a:latin typeface="Calibri"/>
                <a:cs typeface="Calibri"/>
              </a:rPr>
              <a:t>s</a:t>
            </a:r>
            <a:r>
              <a:rPr sz="26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2600" b="1" spc="-15" dirty="0">
                <a:solidFill>
                  <a:srgbClr val="00AFEF"/>
                </a:solidFill>
                <a:latin typeface="Calibri"/>
                <a:cs typeface="Calibri"/>
              </a:rPr>
              <a:t>a</a:t>
            </a:r>
            <a:r>
              <a:rPr sz="2600" b="1" spc="15" dirty="0">
                <a:solidFill>
                  <a:srgbClr val="00AFEF"/>
                </a:solidFill>
                <a:latin typeface="Calibri"/>
                <a:cs typeface="Calibri"/>
              </a:rPr>
              <a:t>n</a:t>
            </a:r>
            <a:r>
              <a:rPr sz="2600" b="1" spc="-5" dirty="0">
                <a:solidFill>
                  <a:srgbClr val="00AFEF"/>
                </a:solidFill>
                <a:latin typeface="Calibri"/>
                <a:cs typeface="Calibri"/>
              </a:rPr>
              <a:t>d</a:t>
            </a:r>
            <a:r>
              <a:rPr sz="2600" b="1" dirty="0">
                <a:solidFill>
                  <a:srgbClr val="00AFEF"/>
                </a:solidFill>
                <a:latin typeface="Calibri"/>
                <a:cs typeface="Calibri"/>
              </a:rPr>
              <a:t>	</a:t>
            </a:r>
            <a:r>
              <a:rPr sz="2600" b="1" spc="-15" dirty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2600" b="1" spc="-5" dirty="0">
                <a:solidFill>
                  <a:srgbClr val="00AFEF"/>
                </a:solidFill>
                <a:latin typeface="Calibri"/>
                <a:cs typeface="Calibri"/>
              </a:rPr>
              <a:t>ools</a:t>
            </a:r>
            <a:r>
              <a:rPr sz="2600" b="1" spc="-5" dirty="0">
                <a:latin typeface="Calibri"/>
                <a:cs typeface="Calibri"/>
              </a:rPr>
              <a:t>,</a:t>
            </a:r>
            <a:r>
              <a:rPr sz="2600" b="1" dirty="0">
                <a:latin typeface="Calibri"/>
                <a:cs typeface="Calibri"/>
              </a:rPr>
              <a:t>	</a:t>
            </a:r>
            <a:r>
              <a:rPr sz="2600" b="1" spc="15" dirty="0">
                <a:latin typeface="Calibri"/>
                <a:cs typeface="Calibri"/>
              </a:rPr>
              <a:t>u</a:t>
            </a:r>
            <a:r>
              <a:rPr sz="2600" b="1" spc="-5" dirty="0">
                <a:latin typeface="Calibri"/>
                <a:cs typeface="Calibri"/>
              </a:rPr>
              <a:t>s</a:t>
            </a:r>
            <a:r>
              <a:rPr sz="2600" b="1" dirty="0">
                <a:latin typeface="Calibri"/>
                <a:cs typeface="Calibri"/>
              </a:rPr>
              <a:t>i</a:t>
            </a:r>
            <a:r>
              <a:rPr sz="2600" b="1" spc="15" dirty="0">
                <a:latin typeface="Calibri"/>
                <a:cs typeface="Calibri"/>
              </a:rPr>
              <a:t>n</a:t>
            </a:r>
            <a:r>
              <a:rPr sz="2600" b="1" spc="-5" dirty="0">
                <a:latin typeface="Calibri"/>
                <a:cs typeface="Calibri"/>
              </a:rPr>
              <a:t>g  </a:t>
            </a:r>
            <a:r>
              <a:rPr sz="2600" b="1" spc="-10" dirty="0">
                <a:latin typeface="Calibri"/>
                <a:cs typeface="Calibri"/>
              </a:rPr>
              <a:t>which</a:t>
            </a:r>
            <a:r>
              <a:rPr sz="2600" b="1" spc="35" dirty="0">
                <a:latin typeface="Calibri"/>
                <a:cs typeface="Calibri"/>
              </a:rPr>
              <a:t> </a:t>
            </a:r>
            <a:r>
              <a:rPr sz="2600" b="1" spc="-15" dirty="0">
                <a:latin typeface="Calibri"/>
                <a:cs typeface="Calibri"/>
              </a:rPr>
              <a:t>developers</a:t>
            </a:r>
            <a:r>
              <a:rPr sz="2600" b="1" spc="75" dirty="0">
                <a:latin typeface="Calibri"/>
                <a:cs typeface="Calibri"/>
              </a:rPr>
              <a:t> </a:t>
            </a:r>
            <a:r>
              <a:rPr sz="2600" b="1" spc="-15" dirty="0">
                <a:latin typeface="Calibri"/>
                <a:cs typeface="Calibri"/>
              </a:rPr>
              <a:t>can</a:t>
            </a:r>
            <a:r>
              <a:rPr sz="2600" b="1" spc="30" dirty="0">
                <a:latin typeface="Calibri"/>
                <a:cs typeface="Calibri"/>
              </a:rPr>
              <a:t> </a:t>
            </a:r>
            <a:r>
              <a:rPr sz="2600" b="1" spc="-25" dirty="0">
                <a:latin typeface="Calibri"/>
                <a:cs typeface="Calibri"/>
              </a:rPr>
              <a:t>create,</a:t>
            </a:r>
            <a:r>
              <a:rPr sz="2600" b="1" spc="60" dirty="0">
                <a:latin typeface="Calibri"/>
                <a:cs typeface="Calibri"/>
              </a:rPr>
              <a:t> </a:t>
            </a:r>
            <a:r>
              <a:rPr sz="2600" b="1" spc="-20" dirty="0">
                <a:latin typeface="Calibri"/>
                <a:cs typeface="Calibri"/>
              </a:rPr>
              <a:t>customize,</a:t>
            </a:r>
            <a:r>
              <a:rPr sz="2600" b="1" spc="75" dirty="0">
                <a:latin typeface="Calibri"/>
                <a:cs typeface="Calibri"/>
              </a:rPr>
              <a:t> </a:t>
            </a:r>
            <a:r>
              <a:rPr sz="2600" b="1" spc="-25" dirty="0">
                <a:latin typeface="Calibri"/>
                <a:cs typeface="Calibri"/>
              </a:rPr>
              <a:t>test</a:t>
            </a:r>
            <a:r>
              <a:rPr sz="2600" b="1" spc="25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and</a:t>
            </a:r>
            <a:r>
              <a:rPr sz="2600" b="1" spc="35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launch</a:t>
            </a:r>
            <a:r>
              <a:rPr sz="2600" b="1" spc="35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applications.</a:t>
            </a:r>
            <a:endParaRPr sz="2600">
              <a:latin typeface="Calibri"/>
              <a:cs typeface="Calibri"/>
            </a:endParaRPr>
          </a:p>
          <a:p>
            <a:pPr marL="356870" marR="6350" indent="-344805">
              <a:lnSpc>
                <a:spcPts val="2810"/>
              </a:lnSpc>
              <a:spcBef>
                <a:spcPts val="620"/>
              </a:spcBef>
              <a:buFont typeface="Wingdings"/>
              <a:buChar char=""/>
              <a:tabLst>
                <a:tab pos="357505" algn="l"/>
              </a:tabLst>
            </a:pPr>
            <a:r>
              <a:rPr sz="2600" spc="-15" dirty="0">
                <a:latin typeface="Calibri"/>
                <a:cs typeface="Calibri"/>
              </a:rPr>
              <a:t>PaaS</a:t>
            </a:r>
            <a:r>
              <a:rPr sz="2600" spc="5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vendors</a:t>
            </a:r>
            <a:r>
              <a:rPr sz="2600" spc="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manage</a:t>
            </a:r>
            <a:r>
              <a:rPr sz="2600" spc="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servers,</a:t>
            </a:r>
            <a:r>
              <a:rPr sz="2600" spc="5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operating</a:t>
            </a:r>
            <a:r>
              <a:rPr sz="2600" spc="6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system</a:t>
            </a:r>
            <a:r>
              <a:rPr sz="2600" spc="4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updates,</a:t>
            </a:r>
            <a:r>
              <a:rPr sz="2600" spc="5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security</a:t>
            </a:r>
            <a:r>
              <a:rPr sz="2600" spc="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patches</a:t>
            </a:r>
            <a:r>
              <a:rPr sz="2600" spc="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 </a:t>
            </a:r>
            <a:r>
              <a:rPr sz="2600" spc="-5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backups.</a:t>
            </a:r>
            <a:endParaRPr sz="2600">
              <a:latin typeface="Calibri"/>
              <a:cs typeface="Calibri"/>
            </a:endParaRPr>
          </a:p>
          <a:p>
            <a:pPr marL="356870" marR="6350" indent="-344805">
              <a:lnSpc>
                <a:spcPts val="2810"/>
              </a:lnSpc>
              <a:spcBef>
                <a:spcPts val="625"/>
              </a:spcBef>
              <a:buFont typeface="Wingdings"/>
              <a:buChar char=""/>
              <a:tabLst>
                <a:tab pos="357505" algn="l"/>
                <a:tab pos="1497330" algn="l"/>
                <a:tab pos="2445385" algn="l"/>
                <a:tab pos="3030855" algn="l"/>
                <a:tab pos="3774440" algn="l"/>
                <a:tab pos="5789930" algn="l"/>
                <a:tab pos="6530975" algn="l"/>
                <a:tab pos="7362825" algn="l"/>
                <a:tab pos="8655685" algn="l"/>
                <a:tab pos="10092055" algn="l"/>
              </a:tabLst>
            </a:pPr>
            <a:r>
              <a:rPr sz="2600" dirty="0">
                <a:solidFill>
                  <a:srgbClr val="006FC0"/>
                </a:solidFill>
                <a:latin typeface="Calibri"/>
                <a:cs typeface="Calibri"/>
              </a:rPr>
              <a:t>C</a:t>
            </a:r>
            <a:r>
              <a:rPr sz="2600" spc="-5" dirty="0">
                <a:solidFill>
                  <a:srgbClr val="006FC0"/>
                </a:solidFill>
                <a:latin typeface="Calibri"/>
                <a:cs typeface="Calibri"/>
              </a:rPr>
              <a:t>li</a:t>
            </a:r>
            <a:r>
              <a:rPr sz="2600" spc="5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2600" spc="-25" dirty="0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sz="2600" spc="-5" dirty="0">
                <a:solidFill>
                  <a:srgbClr val="006FC0"/>
                </a:solidFill>
                <a:latin typeface="Calibri"/>
                <a:cs typeface="Calibri"/>
              </a:rPr>
              <a:t>ts</a:t>
            </a:r>
            <a:r>
              <a:rPr sz="2600" dirty="0">
                <a:solidFill>
                  <a:srgbClr val="006FC0"/>
                </a:solidFill>
                <a:latin typeface="Calibri"/>
                <a:cs typeface="Calibri"/>
              </a:rPr>
              <a:t>	</a:t>
            </a:r>
            <a:r>
              <a:rPr sz="2600" spc="-55" dirty="0">
                <a:solidFill>
                  <a:srgbClr val="006FC0"/>
                </a:solidFill>
                <a:latin typeface="Calibri"/>
                <a:cs typeface="Calibri"/>
              </a:rPr>
              <a:t>f</a:t>
            </a:r>
            <a:r>
              <a:rPr sz="2600" spc="-10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2600" dirty="0">
                <a:solidFill>
                  <a:srgbClr val="006FC0"/>
                </a:solidFill>
                <a:latin typeface="Calibri"/>
                <a:cs typeface="Calibri"/>
              </a:rPr>
              <a:t>c</a:t>
            </a:r>
            <a:r>
              <a:rPr sz="2600" spc="-10" dirty="0">
                <a:solidFill>
                  <a:srgbClr val="006FC0"/>
                </a:solidFill>
                <a:latin typeface="Calibri"/>
                <a:cs typeface="Calibri"/>
              </a:rPr>
              <a:t>u</a:t>
            </a:r>
            <a:r>
              <a:rPr sz="2600" spc="-5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2600" dirty="0">
                <a:solidFill>
                  <a:srgbClr val="006FC0"/>
                </a:solidFill>
                <a:latin typeface="Calibri"/>
                <a:cs typeface="Calibri"/>
              </a:rPr>
              <a:t>	</a:t>
            </a:r>
            <a:r>
              <a:rPr sz="2600" spc="-5" dirty="0">
                <a:solidFill>
                  <a:srgbClr val="006FC0"/>
                </a:solidFill>
                <a:latin typeface="Calibri"/>
                <a:cs typeface="Calibri"/>
              </a:rPr>
              <a:t>on</a:t>
            </a:r>
            <a:r>
              <a:rPr sz="2600" dirty="0">
                <a:solidFill>
                  <a:srgbClr val="006FC0"/>
                </a:solidFill>
                <a:latin typeface="Calibri"/>
                <a:cs typeface="Calibri"/>
              </a:rPr>
              <a:t>	ap</a:t>
            </a:r>
            <a:r>
              <a:rPr sz="2600" spc="-5" dirty="0">
                <a:solidFill>
                  <a:srgbClr val="006FC0"/>
                </a:solidFill>
                <a:latin typeface="Calibri"/>
                <a:cs typeface="Calibri"/>
              </a:rPr>
              <a:t>p</a:t>
            </a:r>
            <a:r>
              <a:rPr sz="2600" dirty="0">
                <a:solidFill>
                  <a:srgbClr val="006FC0"/>
                </a:solidFill>
                <a:latin typeface="Calibri"/>
                <a:cs typeface="Calibri"/>
              </a:rPr>
              <a:t>	</a:t>
            </a:r>
            <a:r>
              <a:rPr sz="2600" spc="-10" dirty="0">
                <a:solidFill>
                  <a:srgbClr val="006FC0"/>
                </a:solidFill>
                <a:latin typeface="Calibri"/>
                <a:cs typeface="Calibri"/>
              </a:rPr>
              <a:t>d</a:t>
            </a:r>
            <a:r>
              <a:rPr sz="2600" spc="-2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2600" spc="-25" dirty="0">
                <a:solidFill>
                  <a:srgbClr val="006FC0"/>
                </a:solidFill>
                <a:latin typeface="Calibri"/>
                <a:cs typeface="Calibri"/>
              </a:rPr>
              <a:t>v</a:t>
            </a:r>
            <a:r>
              <a:rPr sz="2600" spc="-5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2600" dirty="0">
                <a:solidFill>
                  <a:srgbClr val="006FC0"/>
                </a:solidFill>
                <a:latin typeface="Calibri"/>
                <a:cs typeface="Calibri"/>
              </a:rPr>
              <a:t>l</a:t>
            </a:r>
            <a:r>
              <a:rPr sz="2600" spc="-10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2600" dirty="0">
                <a:solidFill>
                  <a:srgbClr val="006FC0"/>
                </a:solidFill>
                <a:latin typeface="Calibri"/>
                <a:cs typeface="Calibri"/>
              </a:rPr>
              <a:t>p</a:t>
            </a:r>
            <a:r>
              <a:rPr sz="2600" spc="-10" dirty="0">
                <a:solidFill>
                  <a:srgbClr val="006FC0"/>
                </a:solidFill>
                <a:latin typeface="Calibri"/>
                <a:cs typeface="Calibri"/>
              </a:rPr>
              <a:t>me</a:t>
            </a:r>
            <a:r>
              <a:rPr sz="2600" spc="-25" dirty="0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sz="2600" spc="-5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2600" dirty="0">
                <a:solidFill>
                  <a:srgbClr val="006FC0"/>
                </a:solidFill>
                <a:latin typeface="Calibri"/>
                <a:cs typeface="Calibri"/>
              </a:rPr>
              <a:t>	an</a:t>
            </a:r>
            <a:r>
              <a:rPr sz="2600" spc="-5" dirty="0">
                <a:solidFill>
                  <a:srgbClr val="006FC0"/>
                </a:solidFill>
                <a:latin typeface="Calibri"/>
                <a:cs typeface="Calibri"/>
              </a:rPr>
              <a:t>d</a:t>
            </a:r>
            <a:r>
              <a:rPr sz="2600" dirty="0">
                <a:solidFill>
                  <a:srgbClr val="006FC0"/>
                </a:solidFill>
                <a:latin typeface="Calibri"/>
                <a:cs typeface="Calibri"/>
              </a:rPr>
              <a:t>	</a:t>
            </a:r>
            <a:r>
              <a:rPr sz="2600" spc="-10" dirty="0">
                <a:solidFill>
                  <a:srgbClr val="006FC0"/>
                </a:solidFill>
                <a:latin typeface="Calibri"/>
                <a:cs typeface="Calibri"/>
              </a:rPr>
              <a:t>d</a:t>
            </a:r>
            <a:r>
              <a:rPr sz="2600" spc="-2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2600" spc="-35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2600" spc="-5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2600" dirty="0">
                <a:solidFill>
                  <a:srgbClr val="006FC0"/>
                </a:solidFill>
                <a:latin typeface="Calibri"/>
                <a:cs typeface="Calibri"/>
              </a:rPr>
              <a:t>	</a:t>
            </a:r>
            <a:r>
              <a:rPr sz="2600" spc="-5" dirty="0">
                <a:latin typeface="Calibri"/>
                <a:cs typeface="Calibri"/>
              </a:rPr>
              <a:t>witho</a:t>
            </a:r>
            <a:r>
              <a:rPr sz="2600" spc="25" dirty="0">
                <a:latin typeface="Calibri"/>
                <a:cs typeface="Calibri"/>
              </a:rPr>
              <a:t>u</a:t>
            </a:r>
            <a:r>
              <a:rPr sz="2600" spc="-5" dirty="0">
                <a:latin typeface="Calibri"/>
                <a:cs typeface="Calibri"/>
              </a:rPr>
              <a:t>t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40" dirty="0">
                <a:latin typeface="Calibri"/>
                <a:cs typeface="Calibri"/>
              </a:rPr>
              <a:t>w</a:t>
            </a:r>
            <a:r>
              <a:rPr sz="2600" spc="-10" dirty="0">
                <a:latin typeface="Calibri"/>
                <a:cs typeface="Calibri"/>
              </a:rPr>
              <a:t>o</a:t>
            </a:r>
            <a:r>
              <a:rPr sz="2600" dirty="0">
                <a:latin typeface="Calibri"/>
                <a:cs typeface="Calibri"/>
              </a:rPr>
              <a:t>r</a:t>
            </a:r>
            <a:r>
              <a:rPr sz="2600" spc="50" dirty="0">
                <a:latin typeface="Calibri"/>
                <a:cs typeface="Calibri"/>
              </a:rPr>
              <a:t>r</a:t>
            </a:r>
            <a:r>
              <a:rPr sz="2600" spc="-5" dirty="0">
                <a:latin typeface="Calibri"/>
                <a:cs typeface="Calibri"/>
              </a:rPr>
              <a:t>y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5" dirty="0">
                <a:latin typeface="Calibri"/>
                <a:cs typeface="Calibri"/>
              </a:rPr>
              <a:t>g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5" dirty="0">
                <a:latin typeface="Calibri"/>
                <a:cs typeface="Calibri"/>
              </a:rPr>
              <a:t>a</a:t>
            </a:r>
            <a:r>
              <a:rPr sz="2600" spc="5" dirty="0">
                <a:latin typeface="Calibri"/>
                <a:cs typeface="Calibri"/>
              </a:rPr>
              <a:t>b</a:t>
            </a:r>
            <a:r>
              <a:rPr sz="2600" spc="-10" dirty="0">
                <a:latin typeface="Calibri"/>
                <a:cs typeface="Calibri"/>
              </a:rPr>
              <a:t>o</a:t>
            </a:r>
            <a:r>
              <a:rPr sz="2600" dirty="0">
                <a:latin typeface="Calibri"/>
                <a:cs typeface="Calibri"/>
              </a:rPr>
              <a:t>u</a:t>
            </a:r>
            <a:r>
              <a:rPr sz="2600" spc="-5" dirty="0">
                <a:latin typeface="Calibri"/>
                <a:cs typeface="Calibri"/>
              </a:rPr>
              <a:t>t  </a:t>
            </a:r>
            <a:r>
              <a:rPr sz="2600" spc="-10" dirty="0">
                <a:latin typeface="Calibri"/>
                <a:cs typeface="Calibri"/>
              </a:rPr>
              <a:t>infrastructure,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middleware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OS</a:t>
            </a:r>
            <a:r>
              <a:rPr sz="2600" spc="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maintenance.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1453" y="614552"/>
            <a:ext cx="923734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b="1" u="none" spc="-30" dirty="0">
                <a:solidFill>
                  <a:srgbClr val="000000"/>
                </a:solidFill>
                <a:latin typeface="Calibri"/>
                <a:cs typeface="Calibri"/>
              </a:rPr>
              <a:t>PaaS</a:t>
            </a:r>
            <a:r>
              <a:rPr sz="2600" b="1" u="none" spc="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1" u="none" spc="-5" dirty="0">
                <a:solidFill>
                  <a:srgbClr val="000000"/>
                </a:solidFill>
                <a:latin typeface="Calibri"/>
                <a:cs typeface="Calibri"/>
              </a:rPr>
              <a:t>–</a:t>
            </a:r>
            <a:r>
              <a:rPr sz="2600" b="1" u="none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1" u="none" spc="-20" dirty="0">
                <a:solidFill>
                  <a:srgbClr val="000000"/>
                </a:solidFill>
                <a:latin typeface="Calibri"/>
                <a:cs typeface="Calibri"/>
              </a:rPr>
              <a:t>Platform</a:t>
            </a:r>
            <a:r>
              <a:rPr sz="2600" b="1" u="none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1" u="none" spc="-5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600" b="1" u="none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1" u="none" spc="-5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600" b="1" u="none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1" u="none" spc="-5" dirty="0">
                <a:solidFill>
                  <a:srgbClr val="000000"/>
                </a:solidFill>
                <a:latin typeface="Calibri"/>
                <a:cs typeface="Calibri"/>
              </a:rPr>
              <a:t>Service,</a:t>
            </a:r>
            <a:r>
              <a:rPr sz="2600" b="1" u="none" spc="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1" u="none" spc="-20" dirty="0">
                <a:solidFill>
                  <a:srgbClr val="000000"/>
                </a:solidFill>
                <a:latin typeface="Calibri"/>
                <a:cs typeface="Calibri"/>
              </a:rPr>
              <a:t>Types,</a:t>
            </a:r>
            <a:r>
              <a:rPr sz="2600" b="1" u="none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1" u="none" spc="-15" dirty="0">
                <a:solidFill>
                  <a:srgbClr val="000000"/>
                </a:solidFill>
                <a:latin typeface="Calibri"/>
                <a:cs typeface="Calibri"/>
              </a:rPr>
              <a:t>Characteristics,</a:t>
            </a:r>
            <a:r>
              <a:rPr sz="2600" b="1" u="none" spc="10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1" u="none" spc="-10" dirty="0">
                <a:solidFill>
                  <a:srgbClr val="000000"/>
                </a:solidFill>
                <a:latin typeface="Calibri"/>
                <a:cs typeface="Calibri"/>
              </a:rPr>
              <a:t>Benefits,</a:t>
            </a:r>
            <a:r>
              <a:rPr sz="2600" b="1" u="none" spc="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1" u="none" spc="-5" dirty="0">
                <a:solidFill>
                  <a:srgbClr val="000000"/>
                </a:solidFill>
                <a:latin typeface="Calibri"/>
                <a:cs typeface="Calibri"/>
              </a:rPr>
              <a:t>Issues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219200"/>
            <a:ext cx="11125200" cy="503834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44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6375" y="550875"/>
            <a:ext cx="3342004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u="none" spc="-25" dirty="0">
                <a:solidFill>
                  <a:srgbClr val="000000"/>
                </a:solidFill>
                <a:latin typeface="Calibri"/>
                <a:cs typeface="Calibri"/>
              </a:rPr>
              <a:t>PaaS</a:t>
            </a:r>
            <a:r>
              <a:rPr sz="4400" u="none" spc="-1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u="none" spc="-15" dirty="0">
                <a:solidFill>
                  <a:srgbClr val="000000"/>
                </a:solidFill>
                <a:latin typeface="Calibri"/>
                <a:cs typeface="Calibri"/>
              </a:rPr>
              <a:t>Examples</a:t>
            </a:r>
            <a:endParaRPr sz="4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0695" y="1655064"/>
            <a:ext cx="2468880" cy="9296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81088" y="4782311"/>
            <a:ext cx="1932431" cy="9326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34783" y="2060448"/>
            <a:ext cx="2351922" cy="52730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10983" y="3124200"/>
            <a:ext cx="2313431" cy="914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03576" y="5215128"/>
            <a:ext cx="2514600" cy="4023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03576" y="3124200"/>
            <a:ext cx="1447800" cy="122834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FEB8704-5D04-76D0-1FA2-064F98955D2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45</a:t>
            </a:fld>
            <a:endParaRPr spc="-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3301" y="56210"/>
            <a:ext cx="572643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u="none" dirty="0">
                <a:solidFill>
                  <a:srgbClr val="000000"/>
                </a:solidFill>
                <a:latin typeface="Calibri"/>
                <a:cs typeface="Calibri"/>
              </a:rPr>
              <a:t>SaaS:</a:t>
            </a:r>
            <a:r>
              <a:rPr sz="4000" b="1" u="none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1" u="none" spc="-15" dirty="0">
                <a:solidFill>
                  <a:srgbClr val="FFC000"/>
                </a:solidFill>
                <a:latin typeface="Calibri"/>
                <a:cs typeface="Calibri"/>
              </a:rPr>
              <a:t>Software</a:t>
            </a:r>
            <a:r>
              <a:rPr sz="4000" b="1" u="none" spc="-3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4000" b="1" u="none" spc="-5" dirty="0">
                <a:solidFill>
                  <a:srgbClr val="FFC000"/>
                </a:solidFill>
                <a:latin typeface="Calibri"/>
                <a:cs typeface="Calibri"/>
              </a:rPr>
              <a:t>as</a:t>
            </a:r>
            <a:r>
              <a:rPr sz="4000" b="1" u="none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4000" b="1" u="none" spc="5" dirty="0">
                <a:solidFill>
                  <a:srgbClr val="FFC000"/>
                </a:solidFill>
                <a:latin typeface="Calibri"/>
                <a:cs typeface="Calibri"/>
              </a:rPr>
              <a:t>a</a:t>
            </a:r>
            <a:r>
              <a:rPr sz="4000" b="1" u="none" spc="-4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4000" b="1" u="none" dirty="0">
                <a:solidFill>
                  <a:srgbClr val="FFC000"/>
                </a:solidFill>
                <a:latin typeface="Calibri"/>
                <a:cs typeface="Calibri"/>
              </a:rPr>
              <a:t>Service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46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11530" y="777367"/>
            <a:ext cx="10819130" cy="5326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marR="5080" indent="-344805" algn="just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7505" algn="l"/>
              </a:tabLst>
            </a:pPr>
            <a:r>
              <a:rPr sz="2200" dirty="0">
                <a:latin typeface="Calibri"/>
                <a:cs typeface="Calibri"/>
              </a:rPr>
              <a:t>SaaS is the </a:t>
            </a:r>
            <a:r>
              <a:rPr sz="2200" spc="-5" dirty="0">
                <a:latin typeface="Calibri"/>
                <a:cs typeface="Calibri"/>
              </a:rPr>
              <a:t>most common </a:t>
            </a:r>
            <a:r>
              <a:rPr sz="2200" spc="-10" dirty="0">
                <a:latin typeface="Calibri"/>
                <a:cs typeface="Calibri"/>
              </a:rPr>
              <a:t>category </a:t>
            </a:r>
            <a:r>
              <a:rPr sz="2200" spc="5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cloud </a:t>
            </a:r>
            <a:r>
              <a:rPr sz="2200" spc="-10" dirty="0">
                <a:latin typeface="Calibri"/>
                <a:cs typeface="Calibri"/>
              </a:rPr>
              <a:t>computing. </a:t>
            </a:r>
            <a:r>
              <a:rPr sz="2200" dirty="0">
                <a:latin typeface="Calibri"/>
                <a:cs typeface="Calibri"/>
              </a:rPr>
              <a:t>SaaS model </a:t>
            </a:r>
            <a:r>
              <a:rPr sz="2200" spc="-5" dirty="0">
                <a:latin typeface="Calibri"/>
                <a:cs typeface="Calibri"/>
              </a:rPr>
              <a:t>allows </a:t>
            </a:r>
            <a:r>
              <a:rPr sz="2200" spc="-10" dirty="0">
                <a:latin typeface="Calibri"/>
                <a:cs typeface="Calibri"/>
              </a:rPr>
              <a:t>to use </a:t>
            </a:r>
            <a:r>
              <a:rPr sz="2200" spc="-15" dirty="0">
                <a:latin typeface="Calibri"/>
                <a:cs typeface="Calibri"/>
              </a:rPr>
              <a:t>software </a:t>
            </a:r>
            <a:r>
              <a:rPr sz="2200" spc="-10" dirty="0">
                <a:latin typeface="Calibri"/>
                <a:cs typeface="Calibri"/>
              </a:rPr>
              <a:t> applications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5" dirty="0">
                <a:latin typeface="Calibri"/>
                <a:cs typeface="Calibri"/>
              </a:rPr>
              <a:t> 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service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5" dirty="0">
                <a:latin typeface="Calibri"/>
                <a:cs typeface="Calibri"/>
              </a:rPr>
              <a:t>end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users.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92D050"/>
                </a:solidFill>
                <a:latin typeface="Calibri"/>
                <a:cs typeface="Calibri"/>
              </a:rPr>
              <a:t>Users</a:t>
            </a:r>
            <a:r>
              <a:rPr sz="2200" spc="-5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92D050"/>
                </a:solidFill>
                <a:latin typeface="Calibri"/>
                <a:cs typeface="Calibri"/>
              </a:rPr>
              <a:t>get</a:t>
            </a:r>
            <a:r>
              <a:rPr sz="2200" spc="-10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92D050"/>
                </a:solidFill>
                <a:latin typeface="Calibri"/>
                <a:cs typeface="Calibri"/>
              </a:rPr>
              <a:t>access</a:t>
            </a:r>
            <a:r>
              <a:rPr sz="2200" spc="5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92D050"/>
                </a:solidFill>
                <a:latin typeface="Calibri"/>
                <a:cs typeface="Calibri"/>
              </a:rPr>
              <a:t>to</a:t>
            </a:r>
            <a:r>
              <a:rPr sz="2200" spc="-15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92D050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92D050"/>
                </a:solidFill>
                <a:latin typeface="Calibri"/>
                <a:cs typeface="Calibri"/>
              </a:rPr>
              <a:t>vendor’s</a:t>
            </a:r>
            <a:r>
              <a:rPr sz="2200" spc="475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92D050"/>
                </a:solidFill>
                <a:latin typeface="Calibri"/>
                <a:cs typeface="Calibri"/>
              </a:rPr>
              <a:t>cloud-based </a:t>
            </a:r>
            <a:r>
              <a:rPr sz="2200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92D050"/>
                </a:solidFill>
                <a:latin typeface="Calibri"/>
                <a:cs typeface="Calibri"/>
              </a:rPr>
              <a:t>software</a:t>
            </a:r>
            <a:r>
              <a:rPr sz="2200" spc="-5" dirty="0"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  <a:p>
            <a:pPr marL="356870" indent="-344805" algn="just">
              <a:lnSpc>
                <a:spcPct val="100000"/>
              </a:lnSpc>
              <a:spcBef>
                <a:spcPts val="530"/>
              </a:spcBef>
              <a:buFont typeface="Wingdings"/>
              <a:buChar char=""/>
              <a:tabLst>
                <a:tab pos="357505" algn="l"/>
              </a:tabLst>
            </a:pPr>
            <a:r>
              <a:rPr sz="2200" dirty="0">
                <a:latin typeface="Calibri"/>
                <a:cs typeface="Calibri"/>
              </a:rPr>
              <a:t>The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SaaS </a:t>
            </a:r>
            <a:r>
              <a:rPr sz="2200" spc="-5" dirty="0">
                <a:latin typeface="Calibri"/>
                <a:cs typeface="Calibri"/>
              </a:rPr>
              <a:t>provider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manages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everything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from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hardware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stability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to</a:t>
            </a:r>
            <a:r>
              <a:rPr sz="2200" dirty="0">
                <a:latin typeface="Calibri"/>
                <a:cs typeface="Calibri"/>
              </a:rPr>
              <a:t> app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functioning.</a:t>
            </a:r>
            <a:endParaRPr sz="2200">
              <a:latin typeface="Calibri"/>
              <a:cs typeface="Calibri"/>
            </a:endParaRPr>
          </a:p>
          <a:p>
            <a:pPr marL="356870" indent="-344805" algn="just">
              <a:lnSpc>
                <a:spcPct val="100000"/>
              </a:lnSpc>
              <a:spcBef>
                <a:spcPts val="530"/>
              </a:spcBef>
              <a:buFont typeface="Wingdings"/>
              <a:buChar char=""/>
              <a:tabLst>
                <a:tab pos="357505" algn="l"/>
              </a:tabLst>
            </a:pP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Clients</a:t>
            </a:r>
            <a:r>
              <a:rPr sz="2200" spc="1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C00000"/>
                </a:solidFill>
                <a:latin typeface="Calibri"/>
                <a:cs typeface="Calibri"/>
              </a:rPr>
              <a:t>are</a:t>
            </a:r>
            <a:r>
              <a:rPr sz="2200" spc="1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not</a:t>
            </a:r>
            <a:r>
              <a:rPr sz="2200" spc="1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responsible</a:t>
            </a:r>
            <a:r>
              <a:rPr sz="2200" spc="1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C00000"/>
                </a:solidFill>
                <a:latin typeface="Calibri"/>
                <a:cs typeface="Calibri"/>
              </a:rPr>
              <a:t>for</a:t>
            </a:r>
            <a:r>
              <a:rPr sz="2200" spc="1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anything</a:t>
            </a:r>
            <a:r>
              <a:rPr sz="2200" spc="1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in</a:t>
            </a:r>
            <a:r>
              <a:rPr sz="2200" spc="1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this</a:t>
            </a:r>
            <a:r>
              <a:rPr sz="2200" spc="1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model;</a:t>
            </a:r>
            <a:r>
              <a:rPr sz="2200" spc="1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they</a:t>
            </a:r>
            <a:r>
              <a:rPr sz="2200" spc="1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only</a:t>
            </a:r>
            <a:r>
              <a:rPr sz="2200" spc="1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use</a:t>
            </a:r>
            <a:r>
              <a:rPr sz="2200" spc="1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C00000"/>
                </a:solidFill>
                <a:latin typeface="Calibri"/>
                <a:cs typeface="Calibri"/>
              </a:rPr>
              <a:t>programs</a:t>
            </a:r>
            <a:r>
              <a:rPr sz="2200" spc="1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2200" spc="16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Calibri"/>
                <a:cs typeface="Calibri"/>
              </a:rPr>
              <a:t>complete</a:t>
            </a:r>
            <a:endParaRPr sz="2200">
              <a:latin typeface="Calibri"/>
              <a:cs typeface="Calibri"/>
            </a:endParaRPr>
          </a:p>
          <a:p>
            <a:pPr marL="356870" algn="just">
              <a:lnSpc>
                <a:spcPct val="100000"/>
              </a:lnSpc>
            </a:pPr>
            <a:r>
              <a:rPr sz="2200" dirty="0">
                <a:solidFill>
                  <a:srgbClr val="C00000"/>
                </a:solidFill>
                <a:latin typeface="Calibri"/>
                <a:cs typeface="Calibri"/>
              </a:rPr>
              <a:t>their</a:t>
            </a:r>
            <a:r>
              <a:rPr sz="22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C00000"/>
                </a:solidFill>
                <a:latin typeface="Calibri"/>
                <a:cs typeface="Calibri"/>
              </a:rPr>
              <a:t>tasks</a:t>
            </a:r>
            <a:r>
              <a:rPr sz="2200" spc="-5" dirty="0"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  <a:p>
            <a:pPr marL="356870" indent="-344805" algn="just">
              <a:lnSpc>
                <a:spcPct val="100000"/>
              </a:lnSpc>
              <a:spcBef>
                <a:spcPts val="530"/>
              </a:spcBef>
              <a:buFont typeface="Wingdings"/>
              <a:buChar char=""/>
              <a:tabLst>
                <a:tab pos="357505" algn="l"/>
              </a:tabLst>
            </a:pPr>
            <a:r>
              <a:rPr sz="2200" dirty="0">
                <a:solidFill>
                  <a:srgbClr val="006FC0"/>
                </a:solidFill>
                <a:latin typeface="Calibri"/>
                <a:cs typeface="Calibri"/>
              </a:rPr>
              <a:t>In this</a:t>
            </a:r>
            <a:r>
              <a:rPr sz="22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006FC0"/>
                </a:solidFill>
                <a:latin typeface="Calibri"/>
                <a:cs typeface="Calibri"/>
              </a:rPr>
              <a:t>case,</a:t>
            </a:r>
            <a:r>
              <a:rPr sz="22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2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006FC0"/>
                </a:solidFill>
                <a:latin typeface="Calibri"/>
                <a:cs typeface="Calibri"/>
              </a:rPr>
              <a:t>client</a:t>
            </a:r>
            <a:r>
              <a:rPr sz="22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006FC0"/>
                </a:solidFill>
                <a:latin typeface="Calibri"/>
                <a:cs typeface="Calibri"/>
              </a:rPr>
              <a:t>software</a:t>
            </a:r>
            <a:r>
              <a:rPr sz="22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006FC0"/>
                </a:solidFill>
                <a:latin typeface="Calibri"/>
                <a:cs typeface="Calibri"/>
              </a:rPr>
              <a:t>experience</a:t>
            </a:r>
            <a:r>
              <a:rPr sz="22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6FC0"/>
                </a:solidFill>
                <a:latin typeface="Calibri"/>
                <a:cs typeface="Calibri"/>
              </a:rPr>
              <a:t>is</a:t>
            </a:r>
            <a:r>
              <a:rPr sz="2200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006FC0"/>
                </a:solidFill>
                <a:latin typeface="Calibri"/>
                <a:cs typeface="Calibri"/>
              </a:rPr>
              <a:t>fully</a:t>
            </a:r>
            <a:r>
              <a:rPr sz="22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006FC0"/>
                </a:solidFill>
                <a:latin typeface="Calibri"/>
                <a:cs typeface="Calibri"/>
              </a:rPr>
              <a:t>dependent</a:t>
            </a:r>
            <a:r>
              <a:rPr sz="22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5" dirty="0">
                <a:solidFill>
                  <a:srgbClr val="006FC0"/>
                </a:solidFill>
                <a:latin typeface="Calibri"/>
                <a:cs typeface="Calibri"/>
              </a:rPr>
              <a:t>on</a:t>
            </a:r>
            <a:r>
              <a:rPr sz="22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22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006FC0"/>
                </a:solidFill>
                <a:latin typeface="Calibri"/>
                <a:cs typeface="Calibri"/>
              </a:rPr>
              <a:t>provider.</a:t>
            </a:r>
            <a:endParaRPr sz="22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b="1" spc="-5" dirty="0">
                <a:latin typeface="Times New Roman"/>
                <a:cs typeface="Times New Roman"/>
              </a:rPr>
              <a:t>No </a:t>
            </a:r>
            <a:r>
              <a:rPr sz="2200" b="1" dirty="0">
                <a:latin typeface="Times New Roman"/>
                <a:cs typeface="Times New Roman"/>
              </a:rPr>
              <a:t>need</a:t>
            </a:r>
            <a:r>
              <a:rPr sz="2200" b="1" spc="-25" dirty="0">
                <a:latin typeface="Times New Roman"/>
                <a:cs typeface="Times New Roman"/>
              </a:rPr>
              <a:t> </a:t>
            </a:r>
            <a:r>
              <a:rPr sz="2200" b="1" spc="5" dirty="0">
                <a:latin typeface="Times New Roman"/>
                <a:cs typeface="Times New Roman"/>
              </a:rPr>
              <a:t>to</a:t>
            </a:r>
            <a:r>
              <a:rPr sz="2200" b="1" dirty="0">
                <a:latin typeface="Times New Roman"/>
                <a:cs typeface="Times New Roman"/>
              </a:rPr>
              <a:t> </a:t>
            </a:r>
            <a:r>
              <a:rPr sz="2200" b="1" spc="5" dirty="0">
                <a:latin typeface="Times New Roman"/>
                <a:cs typeface="Times New Roman"/>
              </a:rPr>
              <a:t>download,</a:t>
            </a:r>
            <a:r>
              <a:rPr sz="2200" b="1" spc="-70" dirty="0">
                <a:latin typeface="Times New Roman"/>
                <a:cs typeface="Times New Roman"/>
              </a:rPr>
              <a:t> </a:t>
            </a:r>
            <a:r>
              <a:rPr sz="2200" b="1" spc="5" dirty="0">
                <a:latin typeface="Times New Roman"/>
                <a:cs typeface="Times New Roman"/>
              </a:rPr>
              <a:t>install</a:t>
            </a:r>
            <a:r>
              <a:rPr sz="2200" b="1" spc="-6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or</a:t>
            </a:r>
            <a:r>
              <a:rPr sz="2200" b="1" spc="-4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upgrade</a:t>
            </a:r>
            <a:r>
              <a:rPr sz="2200" b="1" spc="-2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software</a:t>
            </a:r>
            <a:endParaRPr sz="22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52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b="1" spc="-5" dirty="0">
                <a:latin typeface="Times New Roman"/>
                <a:cs typeface="Times New Roman"/>
              </a:rPr>
              <a:t>Apps </a:t>
            </a:r>
            <a:r>
              <a:rPr sz="2200" b="1" spc="-15" dirty="0">
                <a:latin typeface="Times New Roman"/>
                <a:cs typeface="Times New Roman"/>
              </a:rPr>
              <a:t>are</a:t>
            </a:r>
            <a:r>
              <a:rPr sz="2200" b="1" spc="-20" dirty="0">
                <a:latin typeface="Times New Roman"/>
                <a:cs typeface="Times New Roman"/>
              </a:rPr>
              <a:t> </a:t>
            </a:r>
            <a:r>
              <a:rPr sz="2200" b="1" spc="5" dirty="0">
                <a:latin typeface="Times New Roman"/>
                <a:cs typeface="Times New Roman"/>
              </a:rPr>
              <a:t>accessible</a:t>
            </a:r>
            <a:r>
              <a:rPr sz="2200" b="1" spc="-9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from</a:t>
            </a:r>
            <a:r>
              <a:rPr sz="2200" b="1" spc="-40" dirty="0">
                <a:latin typeface="Times New Roman"/>
                <a:cs typeface="Times New Roman"/>
              </a:rPr>
              <a:t> </a:t>
            </a:r>
            <a:r>
              <a:rPr sz="2200" b="1" spc="5" dirty="0">
                <a:latin typeface="Times New Roman"/>
                <a:cs typeface="Times New Roman"/>
              </a:rPr>
              <a:t>any</a:t>
            </a:r>
            <a:r>
              <a:rPr sz="2200" b="1" spc="-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connected</a:t>
            </a:r>
            <a:r>
              <a:rPr sz="2200" b="1" spc="-50" dirty="0">
                <a:latin typeface="Times New Roman"/>
                <a:cs typeface="Times New Roman"/>
              </a:rPr>
              <a:t> </a:t>
            </a:r>
            <a:r>
              <a:rPr sz="2200" b="1" spc="5" dirty="0">
                <a:latin typeface="Times New Roman"/>
                <a:cs typeface="Times New Roman"/>
              </a:rPr>
              <a:t>device</a:t>
            </a:r>
            <a:endParaRPr sz="22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53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b="1" dirty="0">
                <a:latin typeface="Times New Roman"/>
                <a:cs typeface="Times New Roman"/>
              </a:rPr>
              <a:t>If</a:t>
            </a:r>
            <a:r>
              <a:rPr sz="2200" b="1" spc="-1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your</a:t>
            </a:r>
            <a:r>
              <a:rPr sz="2200" b="1" spc="-4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company</a:t>
            </a:r>
            <a:r>
              <a:rPr sz="2200" b="1" spc="-4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needs</a:t>
            </a:r>
            <a:r>
              <a:rPr sz="2200" b="1" spc="-15" dirty="0">
                <a:latin typeface="Times New Roman"/>
                <a:cs typeface="Times New Roman"/>
              </a:rPr>
              <a:t> </a:t>
            </a:r>
            <a:r>
              <a:rPr sz="2200" b="1" spc="5" dirty="0">
                <a:latin typeface="Times New Roman"/>
                <a:cs typeface="Times New Roman"/>
              </a:rPr>
              <a:t>to</a:t>
            </a:r>
            <a:r>
              <a:rPr sz="2200" b="1" spc="1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launch</a:t>
            </a:r>
            <a:r>
              <a:rPr sz="2200" b="1" spc="-2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a</a:t>
            </a:r>
            <a:r>
              <a:rPr sz="2200" b="1" spc="-1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ready-made</a:t>
            </a:r>
            <a:r>
              <a:rPr sz="2200" b="1" spc="-4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software</a:t>
            </a:r>
            <a:r>
              <a:rPr sz="2200" b="1" spc="-6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quickly</a:t>
            </a:r>
            <a:endParaRPr sz="22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52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b="1" dirty="0">
                <a:latin typeface="Times New Roman"/>
                <a:cs typeface="Times New Roman"/>
              </a:rPr>
              <a:t>The</a:t>
            </a:r>
            <a:r>
              <a:rPr sz="2200" b="1" spc="-5" dirty="0">
                <a:latin typeface="Times New Roman"/>
                <a:cs typeface="Times New Roman"/>
              </a:rPr>
              <a:t> provider</a:t>
            </a:r>
            <a:r>
              <a:rPr sz="2200" b="1" spc="-95" dirty="0">
                <a:latin typeface="Times New Roman"/>
                <a:cs typeface="Times New Roman"/>
              </a:rPr>
              <a:t> </a:t>
            </a:r>
            <a:r>
              <a:rPr sz="2200" b="1" spc="5" dirty="0">
                <a:latin typeface="Times New Roman"/>
                <a:cs typeface="Times New Roman"/>
              </a:rPr>
              <a:t>is</a:t>
            </a:r>
            <a:r>
              <a:rPr sz="2200" b="1" spc="-2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responsible</a:t>
            </a:r>
            <a:r>
              <a:rPr sz="2200" b="1" spc="-70" dirty="0">
                <a:latin typeface="Times New Roman"/>
                <a:cs typeface="Times New Roman"/>
              </a:rPr>
              <a:t> </a:t>
            </a:r>
            <a:r>
              <a:rPr sz="2200" b="1" spc="10" dirty="0">
                <a:latin typeface="Times New Roman"/>
                <a:cs typeface="Times New Roman"/>
              </a:rPr>
              <a:t>for</a:t>
            </a:r>
            <a:r>
              <a:rPr sz="2200" b="1" spc="-75" dirty="0">
                <a:latin typeface="Times New Roman"/>
                <a:cs typeface="Times New Roman"/>
              </a:rPr>
              <a:t> </a:t>
            </a:r>
            <a:r>
              <a:rPr sz="2200" b="1" spc="5" dirty="0">
                <a:latin typeface="Times New Roman"/>
                <a:cs typeface="Times New Roman"/>
              </a:rPr>
              <a:t>everything</a:t>
            </a:r>
            <a:endParaRPr sz="2200">
              <a:latin typeface="Times New Roman"/>
              <a:cs typeface="Times New Roman"/>
            </a:endParaRPr>
          </a:p>
          <a:p>
            <a:pPr marL="356870" marR="203200" indent="-344805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b="1" dirty="0">
                <a:latin typeface="Times New Roman"/>
                <a:cs typeface="Times New Roman"/>
              </a:rPr>
              <a:t>The</a:t>
            </a:r>
            <a:r>
              <a:rPr sz="2200" b="1" spc="5" dirty="0">
                <a:latin typeface="Times New Roman"/>
                <a:cs typeface="Times New Roman"/>
              </a:rPr>
              <a:t> best-known</a:t>
            </a:r>
            <a:r>
              <a:rPr sz="2200" b="1" spc="-7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SaaS </a:t>
            </a:r>
            <a:r>
              <a:rPr sz="2200" b="1" spc="5" dirty="0">
                <a:latin typeface="Times New Roman"/>
                <a:cs typeface="Times New Roman"/>
              </a:rPr>
              <a:t>solutions</a:t>
            </a:r>
            <a:r>
              <a:rPr sz="2200" b="1" spc="-6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vendors</a:t>
            </a:r>
            <a:r>
              <a:rPr sz="2200" b="1" spc="-35" dirty="0">
                <a:latin typeface="Times New Roman"/>
                <a:cs typeface="Times New Roman"/>
              </a:rPr>
              <a:t> </a:t>
            </a:r>
            <a:r>
              <a:rPr sz="2200" b="1" spc="-15" dirty="0">
                <a:latin typeface="Times New Roman"/>
                <a:cs typeface="Times New Roman"/>
              </a:rPr>
              <a:t>are</a:t>
            </a:r>
            <a:r>
              <a:rPr sz="2200" b="1" spc="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Google</a:t>
            </a:r>
            <a:r>
              <a:rPr sz="2200" b="1" spc="-14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Apps,</a:t>
            </a:r>
            <a:r>
              <a:rPr sz="2200" b="1" spc="-15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latin typeface="Times New Roman"/>
                <a:cs typeface="Times New Roman"/>
              </a:rPr>
              <a:t>Dropbox,</a:t>
            </a:r>
            <a:r>
              <a:rPr sz="2200" b="1" spc="3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Gmail,</a:t>
            </a:r>
            <a:r>
              <a:rPr sz="2200" b="1" spc="-4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Salesforce, </a:t>
            </a:r>
            <a:r>
              <a:rPr sz="2200" b="1" spc="-535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Cisco</a:t>
            </a:r>
            <a:r>
              <a:rPr sz="2200" b="1" spc="-80" dirty="0">
                <a:latin typeface="Times New Roman"/>
                <a:cs typeface="Times New Roman"/>
              </a:rPr>
              <a:t> </a:t>
            </a:r>
            <a:r>
              <a:rPr sz="2200" b="1" spc="-25" dirty="0">
                <a:latin typeface="Times New Roman"/>
                <a:cs typeface="Times New Roman"/>
              </a:rPr>
              <a:t>WebEx,</a:t>
            </a:r>
            <a:r>
              <a:rPr sz="2200" b="1" dirty="0">
                <a:latin typeface="Times New Roman"/>
                <a:cs typeface="Times New Roman"/>
              </a:rPr>
              <a:t> </a:t>
            </a:r>
            <a:r>
              <a:rPr sz="2200" b="1" spc="-15" dirty="0">
                <a:latin typeface="Times New Roman"/>
                <a:cs typeface="Times New Roman"/>
              </a:rPr>
              <a:t>GoToMeeting,</a:t>
            </a:r>
            <a:r>
              <a:rPr sz="2200" b="1" spc="-75" dirty="0">
                <a:latin typeface="Times New Roman"/>
                <a:cs typeface="Times New Roman"/>
              </a:rPr>
              <a:t> </a:t>
            </a:r>
            <a:r>
              <a:rPr sz="2200" b="1" spc="5" dirty="0">
                <a:latin typeface="Times New Roman"/>
                <a:cs typeface="Times New Roman"/>
              </a:rPr>
              <a:t>Office365.</a:t>
            </a:r>
            <a:endParaRPr sz="2200">
              <a:latin typeface="Times New Roman"/>
              <a:cs typeface="Times New Roman"/>
            </a:endParaRPr>
          </a:p>
          <a:p>
            <a:pPr marL="356870" indent="-344805" algn="just">
              <a:lnSpc>
                <a:spcPct val="100000"/>
              </a:lnSpc>
              <a:spcBef>
                <a:spcPts val="459"/>
              </a:spcBef>
              <a:buFont typeface="Wingdings"/>
              <a:buChar char=""/>
              <a:tabLst>
                <a:tab pos="357505" algn="l"/>
              </a:tabLst>
            </a:pPr>
            <a:r>
              <a:rPr sz="2200" dirty="0">
                <a:latin typeface="Calibri"/>
                <a:cs typeface="Calibri"/>
              </a:rPr>
              <a:t>Using such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apps,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customers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can </a:t>
            </a:r>
            <a:r>
              <a:rPr sz="2200" spc="-10" dirty="0">
                <a:latin typeface="Calibri"/>
                <a:cs typeface="Calibri"/>
              </a:rPr>
              <a:t>collaborate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10" dirty="0">
                <a:latin typeface="Calibri"/>
                <a:cs typeface="Calibri"/>
              </a:rPr>
              <a:t>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projects,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well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store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analyze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data.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3940" y="211962"/>
            <a:ext cx="3878579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b="1" u="none" spc="-10" dirty="0">
                <a:solidFill>
                  <a:srgbClr val="000000"/>
                </a:solidFill>
                <a:latin typeface="Calibri"/>
                <a:cs typeface="Calibri"/>
              </a:rPr>
              <a:t>SaaS</a:t>
            </a:r>
            <a:r>
              <a:rPr sz="2600" b="1" u="none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1" u="none" spc="-5" dirty="0">
                <a:solidFill>
                  <a:srgbClr val="000000"/>
                </a:solidFill>
                <a:latin typeface="Calibri"/>
                <a:cs typeface="Calibri"/>
              </a:rPr>
              <a:t>–</a:t>
            </a:r>
            <a:r>
              <a:rPr sz="2600" b="1" u="none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1" u="none" spc="-20" dirty="0">
                <a:solidFill>
                  <a:srgbClr val="000000"/>
                </a:solidFill>
                <a:latin typeface="Calibri"/>
                <a:cs typeface="Calibri"/>
              </a:rPr>
              <a:t>Software</a:t>
            </a:r>
            <a:r>
              <a:rPr sz="2600" b="1" u="none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1" u="none" spc="-1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600" b="1" u="none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1" u="none" spc="-5" dirty="0">
                <a:solidFill>
                  <a:srgbClr val="000000"/>
                </a:solidFill>
                <a:latin typeface="Calibri"/>
                <a:cs typeface="Calibri"/>
              </a:rPr>
              <a:t>a </a:t>
            </a:r>
            <a:r>
              <a:rPr sz="2600" b="1" u="none" spc="-10" dirty="0">
                <a:solidFill>
                  <a:srgbClr val="000000"/>
                </a:solidFill>
                <a:latin typeface="Calibri"/>
                <a:cs typeface="Calibri"/>
              </a:rPr>
              <a:t>Service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990600"/>
            <a:ext cx="11430000" cy="54102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47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14399"/>
            <a:ext cx="10972800" cy="5562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49929" y="301498"/>
            <a:ext cx="478536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b="1" u="none" spc="-10" dirty="0">
                <a:solidFill>
                  <a:srgbClr val="000000"/>
                </a:solidFill>
                <a:latin typeface="Calibri"/>
                <a:cs typeface="Calibri"/>
              </a:rPr>
              <a:t>SaaS</a:t>
            </a:r>
            <a:r>
              <a:rPr sz="2600" b="1" u="none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1" u="none" spc="-5" dirty="0">
                <a:solidFill>
                  <a:srgbClr val="000000"/>
                </a:solidFill>
                <a:latin typeface="Calibri"/>
                <a:cs typeface="Calibri"/>
              </a:rPr>
              <a:t>–</a:t>
            </a:r>
            <a:r>
              <a:rPr sz="2600" b="1" u="none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1" u="none" spc="-15" dirty="0">
                <a:solidFill>
                  <a:srgbClr val="000000"/>
                </a:solidFill>
                <a:latin typeface="Calibri"/>
                <a:cs typeface="Calibri"/>
              </a:rPr>
              <a:t>Software</a:t>
            </a:r>
            <a:r>
              <a:rPr sz="2600" b="1" u="none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1" u="none" spc="-5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sz="2600" b="1" u="none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1" u="none" spc="-5" dirty="0">
                <a:solidFill>
                  <a:srgbClr val="000000"/>
                </a:solidFill>
                <a:latin typeface="Calibri"/>
                <a:cs typeface="Calibri"/>
              </a:rPr>
              <a:t>a Service</a:t>
            </a:r>
            <a:r>
              <a:rPr sz="2600" b="1" u="none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b="1" u="none" spc="-5" dirty="0">
                <a:solidFill>
                  <a:srgbClr val="000000"/>
                </a:solidFill>
                <a:latin typeface="Calibri"/>
                <a:cs typeface="Calibri"/>
              </a:rPr>
              <a:t>Issues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48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3716" y="550875"/>
            <a:ext cx="33242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u="none" spc="-5" dirty="0">
                <a:solidFill>
                  <a:srgbClr val="000000"/>
                </a:solidFill>
                <a:latin typeface="Calibri"/>
                <a:cs typeface="Calibri"/>
              </a:rPr>
              <a:t>SaaS</a:t>
            </a:r>
            <a:r>
              <a:rPr sz="4400" u="none" spc="-1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u="none" spc="-15" dirty="0">
                <a:solidFill>
                  <a:srgbClr val="000000"/>
                </a:solidFill>
                <a:latin typeface="Calibri"/>
                <a:cs typeface="Calibri"/>
              </a:rPr>
              <a:t>Examples</a:t>
            </a:r>
            <a:endParaRPr sz="4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5832" y="2023872"/>
            <a:ext cx="2351922" cy="73456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28544" y="3130295"/>
            <a:ext cx="1658111" cy="17404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45207" y="5105400"/>
            <a:ext cx="3212204" cy="11704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66559" y="2048255"/>
            <a:ext cx="2240279" cy="64805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05471" y="5355335"/>
            <a:ext cx="1362455" cy="51206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07352" y="3517391"/>
            <a:ext cx="1865376" cy="62137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31DA0FF-F6E9-B247-F30B-CAFA8B210C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49</a:t>
            </a:fld>
            <a:endParaRPr spc="-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6345" y="193370"/>
            <a:ext cx="8178165" cy="124396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487930" marR="5080" indent="-2475865">
              <a:lnSpc>
                <a:spcPts val="4780"/>
              </a:lnSpc>
              <a:spcBef>
                <a:spcPts val="229"/>
              </a:spcBef>
            </a:pPr>
            <a:r>
              <a:rPr sz="4000" u="none" dirty="0">
                <a:solidFill>
                  <a:srgbClr val="FF0000"/>
                </a:solidFill>
                <a:latin typeface="Arial MT"/>
                <a:cs typeface="Arial MT"/>
              </a:rPr>
              <a:t>Cloud</a:t>
            </a:r>
            <a:r>
              <a:rPr sz="4000" u="none" spc="-2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000" u="none" dirty="0">
                <a:solidFill>
                  <a:srgbClr val="FF0000"/>
                </a:solidFill>
                <a:latin typeface="Arial MT"/>
                <a:cs typeface="Arial MT"/>
              </a:rPr>
              <a:t>Architecture</a:t>
            </a:r>
            <a:r>
              <a:rPr sz="4000" u="none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000" u="none" spc="5" dirty="0">
                <a:solidFill>
                  <a:srgbClr val="FF0000"/>
                </a:solidFill>
                <a:latin typeface="Arial MT"/>
                <a:cs typeface="Arial MT"/>
              </a:rPr>
              <a:t>–</a:t>
            </a:r>
            <a:r>
              <a:rPr sz="4000" u="none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4000" b="1" u="none" spc="-50" dirty="0">
                <a:solidFill>
                  <a:srgbClr val="000000"/>
                </a:solidFill>
                <a:latin typeface="Calibri"/>
                <a:cs typeface="Calibri"/>
              </a:rPr>
              <a:t>LAYERED</a:t>
            </a:r>
            <a:r>
              <a:rPr sz="4000" b="1" u="none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1" u="none" spc="-15" dirty="0">
                <a:solidFill>
                  <a:srgbClr val="000000"/>
                </a:solidFill>
                <a:latin typeface="Calibri"/>
                <a:cs typeface="Calibri"/>
              </a:rPr>
              <a:t>CLOUD </a:t>
            </a:r>
            <a:r>
              <a:rPr sz="4000" b="1" u="none" spc="-8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1" u="none" spc="-5" dirty="0">
                <a:solidFill>
                  <a:srgbClr val="000000"/>
                </a:solidFill>
                <a:latin typeface="Calibri"/>
                <a:cs typeface="Calibri"/>
              </a:rPr>
              <a:t>ARCHITECTURE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531924"/>
            <a:ext cx="10813415" cy="399034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25"/>
              </a:spcBef>
            </a:pPr>
            <a:r>
              <a:rPr sz="2600" spc="-5" dirty="0">
                <a:solidFill>
                  <a:srgbClr val="FF0000"/>
                </a:solidFill>
                <a:latin typeface="Calibri"/>
                <a:cs typeface="Calibri"/>
              </a:rPr>
              <a:t>3)</a:t>
            </a:r>
            <a:r>
              <a:rPr sz="26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0000"/>
                </a:solidFill>
                <a:latin typeface="Calibri"/>
                <a:cs typeface="Calibri"/>
              </a:rPr>
              <a:t>Platform</a:t>
            </a:r>
            <a:r>
              <a:rPr sz="26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0000"/>
                </a:solidFill>
                <a:latin typeface="Calibri"/>
                <a:cs typeface="Calibri"/>
              </a:rPr>
              <a:t>Layer:</a:t>
            </a:r>
            <a:endParaRPr sz="26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357505" algn="l"/>
              </a:tabLst>
            </a:pPr>
            <a:r>
              <a:rPr sz="2600" spc="-10" dirty="0">
                <a:latin typeface="Calibri"/>
                <a:cs typeface="Calibri"/>
              </a:rPr>
              <a:t>It </a:t>
            </a:r>
            <a:r>
              <a:rPr sz="2600" spc="-5" dirty="0">
                <a:latin typeface="Calibri"/>
                <a:cs typeface="Calibri"/>
              </a:rPr>
              <a:t>serves as a </a:t>
            </a:r>
            <a:r>
              <a:rPr sz="2600" b="1" spc="-15" dirty="0">
                <a:latin typeface="Calibri"/>
                <a:cs typeface="Calibri"/>
              </a:rPr>
              <a:t>platform </a:t>
            </a:r>
            <a:r>
              <a:rPr sz="2600" b="1" spc="-25" dirty="0">
                <a:latin typeface="Calibri"/>
                <a:cs typeface="Calibri"/>
              </a:rPr>
              <a:t>for </a:t>
            </a:r>
            <a:r>
              <a:rPr sz="2600" b="1" spc="-10" dirty="0">
                <a:latin typeface="Calibri"/>
                <a:cs typeface="Calibri"/>
              </a:rPr>
              <a:t>development </a:t>
            </a:r>
            <a:r>
              <a:rPr sz="2600" b="1" spc="-5" dirty="0">
                <a:latin typeface="Calibri"/>
                <a:cs typeface="Calibri"/>
              </a:rPr>
              <a:t>and deployment</a:t>
            </a:r>
            <a:r>
              <a:rPr sz="2600" spc="-5" dirty="0">
                <a:latin typeface="Calibri"/>
                <a:cs typeface="Calibri"/>
              </a:rPr>
              <a:t>. The </a:t>
            </a:r>
            <a:r>
              <a:rPr sz="2600" spc="-10" dirty="0">
                <a:latin typeface="Calibri"/>
                <a:cs typeface="Calibri"/>
              </a:rPr>
              <a:t>Platform </a:t>
            </a:r>
            <a:r>
              <a:rPr sz="2600" spc="-20" dirty="0">
                <a:latin typeface="Calibri"/>
                <a:cs typeface="Calibri"/>
              </a:rPr>
              <a:t>layer 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provides </a:t>
            </a:r>
            <a:r>
              <a:rPr sz="2600" spc="-5" dirty="0">
                <a:latin typeface="Calibri"/>
                <a:cs typeface="Calibri"/>
              </a:rPr>
              <a:t>the right </a:t>
            </a:r>
            <a:r>
              <a:rPr sz="2600" b="1" spc="-15" dirty="0">
                <a:latin typeface="Calibri"/>
                <a:cs typeface="Calibri"/>
              </a:rPr>
              <a:t>platform </a:t>
            </a:r>
            <a:r>
              <a:rPr sz="2600" b="1" spc="-25" dirty="0">
                <a:latin typeface="Calibri"/>
                <a:cs typeface="Calibri"/>
              </a:rPr>
              <a:t>for </a:t>
            </a:r>
            <a:r>
              <a:rPr sz="2600" b="1" spc="-10" dirty="0">
                <a:latin typeface="Calibri"/>
                <a:cs typeface="Calibri"/>
              </a:rPr>
              <a:t>development and </a:t>
            </a:r>
            <a:r>
              <a:rPr sz="2600" b="1" spc="-5" dirty="0">
                <a:latin typeface="Calibri"/>
                <a:cs typeface="Calibri"/>
              </a:rPr>
              <a:t>deployment </a:t>
            </a:r>
            <a:r>
              <a:rPr sz="2600" b="1" spc="5" dirty="0">
                <a:latin typeface="Calibri"/>
                <a:cs typeface="Calibri"/>
              </a:rPr>
              <a:t>of </a:t>
            </a:r>
            <a:r>
              <a:rPr sz="2600" b="1" spc="-10" dirty="0">
                <a:latin typeface="Calibri"/>
                <a:cs typeface="Calibri"/>
              </a:rPr>
              <a:t>applications </a:t>
            </a:r>
            <a:r>
              <a:rPr sz="2600" b="1" spc="-5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vital</a:t>
            </a:r>
            <a:r>
              <a:rPr sz="2600" spc="2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for</a:t>
            </a:r>
            <a:r>
              <a:rPr sz="2600" spc="-5" dirty="0">
                <a:latin typeface="Calibri"/>
                <a:cs typeface="Calibri"/>
              </a:rPr>
              <a:t> the cloud</a:t>
            </a:r>
            <a:r>
              <a:rPr sz="2600" spc="2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to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run </a:t>
            </a:r>
            <a:r>
              <a:rPr sz="2600" spc="-30" dirty="0">
                <a:latin typeface="Calibri"/>
                <a:cs typeface="Calibri"/>
              </a:rPr>
              <a:t>smoothly.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5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4)</a:t>
            </a:r>
            <a:r>
              <a:rPr sz="26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0000"/>
                </a:solidFill>
                <a:latin typeface="Calibri"/>
                <a:cs typeface="Calibri"/>
              </a:rPr>
              <a:t>Application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0000"/>
                </a:solidFill>
                <a:latin typeface="Calibri"/>
                <a:cs typeface="Calibri"/>
              </a:rPr>
              <a:t>Layer:</a:t>
            </a:r>
            <a:endParaRPr sz="26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57505" algn="l"/>
              </a:tabLst>
            </a:pP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Application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Layer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is the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one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that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end</a:t>
            </a:r>
            <a:r>
              <a:rPr sz="2600" b="1" spc="-5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users</a:t>
            </a:r>
            <a:r>
              <a:rPr sz="2600" b="1" spc="-5" dirty="0">
                <a:latin typeface="Calibri"/>
                <a:cs typeface="Calibri"/>
              </a:rPr>
              <a:t> </a:t>
            </a:r>
            <a:r>
              <a:rPr sz="2600" b="1" spc="-15" dirty="0">
                <a:latin typeface="Calibri"/>
                <a:cs typeface="Calibri"/>
              </a:rPr>
              <a:t>interact</a:t>
            </a:r>
            <a:r>
              <a:rPr sz="2600" b="1" spc="-10" dirty="0">
                <a:latin typeface="Calibri"/>
                <a:cs typeface="Calibri"/>
              </a:rPr>
              <a:t> with</a:t>
            </a:r>
            <a:r>
              <a:rPr sz="2600" b="1" spc="-5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in</a:t>
            </a:r>
            <a:r>
              <a:rPr sz="2600" b="1" spc="5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a direct </a:t>
            </a:r>
            <a:r>
              <a:rPr sz="2600" b="1" dirty="0">
                <a:latin typeface="Calibri"/>
                <a:cs typeface="Calibri"/>
              </a:rPr>
              <a:t> </a:t>
            </a:r>
            <a:r>
              <a:rPr sz="2600" b="1" spc="-40" dirty="0">
                <a:latin typeface="Calibri"/>
                <a:cs typeface="Calibri"/>
              </a:rPr>
              <a:t>manner.</a:t>
            </a:r>
            <a:r>
              <a:rPr sz="2600" b="1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It</a:t>
            </a:r>
            <a:r>
              <a:rPr sz="2600" spc="-5" dirty="0">
                <a:latin typeface="Calibri"/>
                <a:cs typeface="Calibri"/>
              </a:rPr>
              <a:t> mainly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comprises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software</a:t>
            </a:r>
            <a:r>
              <a:rPr sz="2600" b="1" spc="-5" dirty="0">
                <a:latin typeface="Calibri"/>
                <a:cs typeface="Calibri"/>
              </a:rPr>
              <a:t> </a:t>
            </a:r>
            <a:r>
              <a:rPr sz="2600" b="1" spc="-20" dirty="0">
                <a:latin typeface="Calibri"/>
                <a:cs typeface="Calibri"/>
              </a:rPr>
              <a:t>systems</a:t>
            </a:r>
            <a:r>
              <a:rPr sz="2600" b="1" spc="-15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delivered</a:t>
            </a:r>
            <a:r>
              <a:rPr sz="2600" b="1" spc="-5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as</a:t>
            </a:r>
            <a:r>
              <a:rPr sz="2600" b="1" spc="-5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service. </a:t>
            </a:r>
            <a:r>
              <a:rPr sz="2600" b="1" spc="5" dirty="0">
                <a:latin typeface="Calibri"/>
                <a:cs typeface="Calibri"/>
              </a:rPr>
              <a:t> </a:t>
            </a:r>
            <a:r>
              <a:rPr sz="2600" b="1" spc="-15" dirty="0">
                <a:latin typeface="Calibri"/>
                <a:cs typeface="Calibri"/>
              </a:rPr>
              <a:t>Examples</a:t>
            </a:r>
            <a:r>
              <a:rPr sz="2600" b="1" spc="40" dirty="0">
                <a:latin typeface="Calibri"/>
                <a:cs typeface="Calibri"/>
              </a:rPr>
              <a:t> </a:t>
            </a:r>
            <a:r>
              <a:rPr sz="2600" b="1" spc="-20" dirty="0">
                <a:latin typeface="Calibri"/>
                <a:cs typeface="Calibri"/>
              </a:rPr>
              <a:t>are</a:t>
            </a:r>
            <a:r>
              <a:rPr sz="2600" b="1" spc="20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Gmail</a:t>
            </a:r>
            <a:r>
              <a:rPr sz="2600" b="1" spc="25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and</a:t>
            </a:r>
            <a:r>
              <a:rPr sz="2600" b="1" spc="10" dirty="0">
                <a:latin typeface="Calibri"/>
                <a:cs typeface="Calibri"/>
              </a:rPr>
              <a:t> </a:t>
            </a:r>
            <a:r>
              <a:rPr sz="2600" b="1" spc="-20" dirty="0">
                <a:latin typeface="Calibri"/>
                <a:cs typeface="Calibri"/>
              </a:rPr>
              <a:t>Dropbox.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527527"/>
            <a:ext cx="9454176" cy="571207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DDF1E-8D6D-AC65-C95E-A4600F9BCCB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50</a:t>
            </a:fld>
            <a:endParaRPr spc="-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9636" y="283591"/>
            <a:ext cx="405511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u="none" dirty="0">
                <a:solidFill>
                  <a:srgbClr val="000000"/>
                </a:solidFill>
                <a:latin typeface="Arial"/>
                <a:cs typeface="Arial"/>
              </a:rPr>
              <a:t>Cloud-computing</a:t>
            </a:r>
            <a:r>
              <a:rPr sz="2200" b="1" u="none" spc="-1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200" b="1" u="none" spc="-5" dirty="0">
                <a:solidFill>
                  <a:srgbClr val="000000"/>
                </a:solidFill>
                <a:latin typeface="Arial"/>
                <a:cs typeface="Arial"/>
              </a:rPr>
              <a:t>Architecture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5406" y="965765"/>
            <a:ext cx="9312816" cy="536940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51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9161" y="419226"/>
            <a:ext cx="731393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b="1" u="none" spc="-25" dirty="0">
                <a:solidFill>
                  <a:srgbClr val="000000"/>
                </a:solidFill>
                <a:latin typeface="Calibri"/>
                <a:cs typeface="Calibri"/>
              </a:rPr>
              <a:t>Architectural</a:t>
            </a:r>
            <a:r>
              <a:rPr sz="4400" b="1" u="none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b="1" u="none" spc="-10" dirty="0">
                <a:solidFill>
                  <a:srgbClr val="000000"/>
                </a:solidFill>
                <a:latin typeface="Calibri"/>
                <a:cs typeface="Calibri"/>
              </a:rPr>
              <a:t>Design</a:t>
            </a:r>
            <a:r>
              <a:rPr sz="4400" b="1" u="none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b="1" u="none" spc="-15" dirty="0">
                <a:solidFill>
                  <a:srgbClr val="000000"/>
                </a:solidFill>
                <a:latin typeface="Calibri"/>
                <a:cs typeface="Calibri"/>
              </a:rPr>
              <a:t>Challenges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52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097584"/>
            <a:ext cx="10820400" cy="494157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600" spc="-5" dirty="0">
                <a:solidFill>
                  <a:srgbClr val="FF0000"/>
                </a:solidFill>
                <a:latin typeface="Calibri"/>
                <a:cs typeface="Calibri"/>
              </a:rPr>
              <a:t>1.</a:t>
            </a:r>
            <a:r>
              <a:rPr sz="26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0000"/>
                </a:solidFill>
                <a:latin typeface="Calibri"/>
                <a:cs typeface="Calibri"/>
              </a:rPr>
              <a:t>Cost</a:t>
            </a:r>
            <a:endParaRPr sz="2600">
              <a:latin typeface="Calibri"/>
              <a:cs typeface="Calibri"/>
            </a:endParaRPr>
          </a:p>
          <a:p>
            <a:pPr marL="356870" marR="8890" indent="-344805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00" spc="-5" dirty="0">
                <a:latin typeface="Calibri"/>
                <a:cs typeface="Calibri"/>
              </a:rPr>
              <a:t>Cloud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computing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itself</a:t>
            </a:r>
            <a:r>
              <a:rPr sz="2600" spc="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is</a:t>
            </a:r>
            <a:r>
              <a:rPr sz="2600" spc="-15" dirty="0">
                <a:latin typeface="Calibri"/>
                <a:cs typeface="Calibri"/>
              </a:rPr>
              <a:t> affordable,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but</a:t>
            </a:r>
            <a:r>
              <a:rPr sz="2600" b="1" spc="10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tuning</a:t>
            </a:r>
            <a:r>
              <a:rPr sz="2600" b="1" spc="20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the</a:t>
            </a:r>
            <a:r>
              <a:rPr sz="2600" b="1" spc="10" dirty="0">
                <a:latin typeface="Calibri"/>
                <a:cs typeface="Calibri"/>
              </a:rPr>
              <a:t> </a:t>
            </a:r>
            <a:r>
              <a:rPr sz="2600" b="1" spc="-15" dirty="0">
                <a:latin typeface="Calibri"/>
                <a:cs typeface="Calibri"/>
              </a:rPr>
              <a:t>platform</a:t>
            </a:r>
            <a:r>
              <a:rPr sz="2600" b="1" spc="40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according</a:t>
            </a:r>
            <a:r>
              <a:rPr sz="2600" b="1" spc="20" dirty="0">
                <a:latin typeface="Calibri"/>
                <a:cs typeface="Calibri"/>
              </a:rPr>
              <a:t> </a:t>
            </a:r>
            <a:r>
              <a:rPr sz="2600" b="1" spc="-25" dirty="0">
                <a:latin typeface="Calibri"/>
                <a:cs typeface="Calibri"/>
              </a:rPr>
              <a:t>to</a:t>
            </a:r>
            <a:r>
              <a:rPr sz="2600" b="1" spc="35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the </a:t>
            </a:r>
            <a:r>
              <a:rPr sz="2600" b="1" spc="-570" dirty="0">
                <a:latin typeface="Calibri"/>
                <a:cs typeface="Calibri"/>
              </a:rPr>
              <a:t> </a:t>
            </a:r>
            <a:r>
              <a:rPr sz="2600" b="1" spc="-25" dirty="0">
                <a:latin typeface="Calibri"/>
                <a:cs typeface="Calibri"/>
              </a:rPr>
              <a:t>company’s</a:t>
            </a:r>
            <a:r>
              <a:rPr sz="2600" b="1" spc="75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needs</a:t>
            </a:r>
            <a:r>
              <a:rPr sz="2600" b="1" spc="55" dirty="0">
                <a:latin typeface="Calibri"/>
                <a:cs typeface="Calibri"/>
              </a:rPr>
              <a:t> </a:t>
            </a:r>
            <a:r>
              <a:rPr sz="2600" b="1" spc="-20" dirty="0">
                <a:latin typeface="Calibri"/>
                <a:cs typeface="Calibri"/>
              </a:rPr>
              <a:t>can</a:t>
            </a:r>
            <a:r>
              <a:rPr sz="2600" b="1" spc="35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be</a:t>
            </a:r>
            <a:r>
              <a:rPr sz="2600" b="1" spc="25" dirty="0">
                <a:latin typeface="Calibri"/>
                <a:cs typeface="Calibri"/>
              </a:rPr>
              <a:t> </a:t>
            </a:r>
            <a:r>
              <a:rPr sz="2600" b="1" spc="-15" dirty="0">
                <a:latin typeface="Calibri"/>
                <a:cs typeface="Calibri"/>
              </a:rPr>
              <a:t>expensive.</a:t>
            </a:r>
            <a:endParaRPr sz="2600">
              <a:latin typeface="Calibri"/>
              <a:cs typeface="Calibri"/>
            </a:endParaRPr>
          </a:p>
          <a:p>
            <a:pPr marL="356870" marR="11430" indent="-34480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00" spc="-5" dirty="0">
                <a:latin typeface="Calibri"/>
                <a:cs typeface="Calibri"/>
              </a:rPr>
              <a:t>Furthermore,</a:t>
            </a:r>
            <a:r>
              <a:rPr sz="2600" spc="5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75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expense</a:t>
            </a:r>
            <a:r>
              <a:rPr sz="2600" b="1" spc="60" dirty="0">
                <a:latin typeface="Calibri"/>
                <a:cs typeface="Calibri"/>
              </a:rPr>
              <a:t> </a:t>
            </a:r>
            <a:r>
              <a:rPr sz="2600" b="1" spc="5" dirty="0">
                <a:latin typeface="Calibri"/>
                <a:cs typeface="Calibri"/>
              </a:rPr>
              <a:t>of</a:t>
            </a:r>
            <a:r>
              <a:rPr sz="2600" b="1" spc="60" dirty="0">
                <a:latin typeface="Calibri"/>
                <a:cs typeface="Calibri"/>
              </a:rPr>
              <a:t> </a:t>
            </a:r>
            <a:r>
              <a:rPr sz="2600" b="1" spc="-15" dirty="0">
                <a:latin typeface="Calibri"/>
                <a:cs typeface="Calibri"/>
              </a:rPr>
              <a:t>transferring</a:t>
            </a:r>
            <a:r>
              <a:rPr sz="2600" b="1" spc="90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the</a:t>
            </a:r>
            <a:r>
              <a:rPr sz="2600" b="1" spc="55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data</a:t>
            </a:r>
            <a:r>
              <a:rPr sz="2600" b="1" spc="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to</a:t>
            </a:r>
            <a:r>
              <a:rPr sz="2600" spc="4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public</a:t>
            </a:r>
            <a:r>
              <a:rPr sz="2600" spc="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clouds</a:t>
            </a:r>
            <a:r>
              <a:rPr sz="2600" spc="4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can</a:t>
            </a:r>
            <a:r>
              <a:rPr sz="2600" spc="5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prove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to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</a:t>
            </a:r>
            <a:r>
              <a:rPr sz="2600" spc="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problem </a:t>
            </a:r>
            <a:r>
              <a:rPr sz="2600" b="1" spc="-25" dirty="0">
                <a:latin typeface="Calibri"/>
                <a:cs typeface="Calibri"/>
              </a:rPr>
              <a:t>for</a:t>
            </a:r>
            <a:r>
              <a:rPr sz="2600" b="1" spc="20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short-lived</a:t>
            </a:r>
            <a:r>
              <a:rPr sz="2600" b="1" spc="60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and</a:t>
            </a:r>
            <a:r>
              <a:rPr sz="2600" b="1" spc="35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small-scale</a:t>
            </a:r>
            <a:r>
              <a:rPr sz="2600" b="1" spc="50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projects.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600" spc="-5" dirty="0">
                <a:solidFill>
                  <a:srgbClr val="FF0000"/>
                </a:solidFill>
                <a:latin typeface="Calibri"/>
                <a:cs typeface="Calibri"/>
              </a:rPr>
              <a:t>2.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 Service</a:t>
            </a:r>
            <a:r>
              <a:rPr sz="26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0000"/>
                </a:solidFill>
                <a:latin typeface="Calibri"/>
                <a:cs typeface="Calibri"/>
              </a:rPr>
              <a:t>Provider</a:t>
            </a:r>
            <a:r>
              <a:rPr sz="26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0000"/>
                </a:solidFill>
                <a:latin typeface="Calibri"/>
                <a:cs typeface="Calibri"/>
              </a:rPr>
              <a:t>Reliability</a:t>
            </a:r>
            <a:endParaRPr sz="26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5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capacity</a:t>
            </a:r>
            <a:r>
              <a:rPr sz="2600" spc="5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and</a:t>
            </a:r>
            <a:r>
              <a:rPr sz="2600" spc="4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capability</a:t>
            </a:r>
            <a:r>
              <a:rPr sz="2600" spc="5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6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</a:t>
            </a:r>
            <a:r>
              <a:rPr sz="2600" spc="7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technical</a:t>
            </a:r>
            <a:r>
              <a:rPr sz="2600" spc="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service</a:t>
            </a:r>
            <a:r>
              <a:rPr sz="2600" spc="4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provider</a:t>
            </a:r>
            <a:r>
              <a:rPr sz="2600" spc="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are</a:t>
            </a:r>
            <a:r>
              <a:rPr sz="2600" spc="4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as</a:t>
            </a:r>
            <a:r>
              <a:rPr sz="2600" spc="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important</a:t>
            </a:r>
            <a:r>
              <a:rPr sz="2600" spc="35" dirty="0">
                <a:latin typeface="Calibri"/>
                <a:cs typeface="Calibri"/>
              </a:rPr>
              <a:t> </a:t>
            </a:r>
            <a:r>
              <a:rPr sz="2600" spc="25" dirty="0">
                <a:latin typeface="Calibri"/>
                <a:cs typeface="Calibri"/>
              </a:rPr>
              <a:t>as </a:t>
            </a:r>
            <a:r>
              <a:rPr sz="2600" spc="-5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price.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The </a:t>
            </a:r>
            <a:r>
              <a:rPr sz="2600" b="1" spc="-10" dirty="0">
                <a:latin typeface="Calibri"/>
                <a:cs typeface="Calibri"/>
              </a:rPr>
              <a:t>service</a:t>
            </a:r>
            <a:r>
              <a:rPr sz="2600" b="1" spc="35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provider</a:t>
            </a:r>
            <a:r>
              <a:rPr sz="2600" b="1" spc="35" dirty="0">
                <a:latin typeface="Calibri"/>
                <a:cs typeface="Calibri"/>
              </a:rPr>
              <a:t> </a:t>
            </a:r>
            <a:r>
              <a:rPr sz="2600" b="1" spc="-15" dirty="0">
                <a:latin typeface="Calibri"/>
                <a:cs typeface="Calibri"/>
              </a:rPr>
              <a:t>must</a:t>
            </a:r>
            <a:r>
              <a:rPr sz="2600" b="1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be</a:t>
            </a:r>
            <a:r>
              <a:rPr sz="2600" b="1" spc="5" dirty="0">
                <a:latin typeface="Calibri"/>
                <a:cs typeface="Calibri"/>
              </a:rPr>
              <a:t> </a:t>
            </a:r>
            <a:r>
              <a:rPr sz="2600" b="1" spc="-20" dirty="0">
                <a:latin typeface="Calibri"/>
                <a:cs typeface="Calibri"/>
              </a:rPr>
              <a:t>available</a:t>
            </a:r>
            <a:r>
              <a:rPr sz="2600" b="1" spc="60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when</a:t>
            </a:r>
            <a:r>
              <a:rPr sz="2600" b="1" spc="65" dirty="0">
                <a:latin typeface="Calibri"/>
                <a:cs typeface="Calibri"/>
              </a:rPr>
              <a:t> </a:t>
            </a:r>
            <a:r>
              <a:rPr sz="2600" b="1" spc="-15" dirty="0">
                <a:latin typeface="Calibri"/>
                <a:cs typeface="Calibri"/>
              </a:rPr>
              <a:t>you</a:t>
            </a:r>
            <a:r>
              <a:rPr sz="2600" b="1" spc="30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need</a:t>
            </a:r>
            <a:r>
              <a:rPr sz="2600" b="1" spc="30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them.</a:t>
            </a:r>
            <a:endParaRPr sz="2600">
              <a:latin typeface="Calibri"/>
              <a:cs typeface="Calibri"/>
            </a:endParaRPr>
          </a:p>
          <a:p>
            <a:pPr marL="356870" marR="10160" indent="-344805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356870" algn="l"/>
                <a:tab pos="357505" algn="l"/>
                <a:tab pos="1073150" algn="l"/>
                <a:tab pos="1960880" algn="l"/>
                <a:tab pos="3256279" algn="l"/>
                <a:tab pos="4375150" algn="l"/>
                <a:tab pos="4930140" algn="l"/>
                <a:tab pos="5594985" algn="l"/>
                <a:tab pos="6756400" algn="l"/>
                <a:tab pos="8314690" algn="l"/>
                <a:tab pos="10295890" algn="l"/>
              </a:tabLst>
            </a:pPr>
            <a:r>
              <a:rPr sz="2600" dirty="0">
                <a:latin typeface="Calibri"/>
                <a:cs typeface="Calibri"/>
              </a:rPr>
              <a:t>T</a:t>
            </a:r>
            <a:r>
              <a:rPr sz="2600" spc="-10" dirty="0">
                <a:latin typeface="Calibri"/>
                <a:cs typeface="Calibri"/>
              </a:rPr>
              <a:t>h</a:t>
            </a:r>
            <a:r>
              <a:rPr sz="2600" spc="-5" dirty="0">
                <a:latin typeface="Calibri"/>
                <a:cs typeface="Calibri"/>
              </a:rPr>
              <a:t>e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5" dirty="0">
                <a:latin typeface="Calibri"/>
                <a:cs typeface="Calibri"/>
              </a:rPr>
              <a:t>main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25" dirty="0">
                <a:latin typeface="Calibri"/>
                <a:cs typeface="Calibri"/>
              </a:rPr>
              <a:t>c</a:t>
            </a:r>
            <a:r>
              <a:rPr sz="2600" spc="-10" dirty="0">
                <a:latin typeface="Calibri"/>
                <a:cs typeface="Calibri"/>
              </a:rPr>
              <a:t>o</a:t>
            </a:r>
            <a:r>
              <a:rPr sz="2600" dirty="0">
                <a:latin typeface="Calibri"/>
                <a:cs typeface="Calibri"/>
              </a:rPr>
              <a:t>n</a:t>
            </a:r>
            <a:r>
              <a:rPr sz="2600" spc="-5" dirty="0">
                <a:latin typeface="Calibri"/>
                <a:cs typeface="Calibri"/>
              </a:rPr>
              <a:t>c</a:t>
            </a:r>
            <a:r>
              <a:rPr sz="2600" spc="5" dirty="0">
                <a:latin typeface="Calibri"/>
                <a:cs typeface="Calibri"/>
              </a:rPr>
              <a:t>e</a:t>
            </a:r>
            <a:r>
              <a:rPr sz="2600" spc="-5" dirty="0">
                <a:latin typeface="Calibri"/>
                <a:cs typeface="Calibri"/>
              </a:rPr>
              <a:t>rn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10" dirty="0">
                <a:latin typeface="Calibri"/>
                <a:cs typeface="Calibri"/>
              </a:rPr>
              <a:t>s</a:t>
            </a:r>
            <a:r>
              <a:rPr sz="2600" spc="-10" dirty="0">
                <a:latin typeface="Calibri"/>
                <a:cs typeface="Calibri"/>
              </a:rPr>
              <a:t>h</a:t>
            </a:r>
            <a:r>
              <a:rPr sz="2600" dirty="0">
                <a:latin typeface="Calibri"/>
                <a:cs typeface="Calibri"/>
              </a:rPr>
              <a:t>o</a:t>
            </a:r>
            <a:r>
              <a:rPr sz="2600" spc="-10" dirty="0">
                <a:latin typeface="Calibri"/>
                <a:cs typeface="Calibri"/>
              </a:rPr>
              <a:t>u</a:t>
            </a:r>
            <a:r>
              <a:rPr sz="2600" dirty="0">
                <a:latin typeface="Calibri"/>
                <a:cs typeface="Calibri"/>
              </a:rPr>
              <a:t>l</a:t>
            </a:r>
            <a:r>
              <a:rPr sz="2600" spc="-5" dirty="0">
                <a:latin typeface="Calibri"/>
                <a:cs typeface="Calibri"/>
              </a:rPr>
              <a:t>d</a:t>
            </a:r>
            <a:r>
              <a:rPr sz="2600" dirty="0">
                <a:latin typeface="Calibri"/>
                <a:cs typeface="Calibri"/>
              </a:rPr>
              <a:t>	b</a:t>
            </a:r>
            <a:r>
              <a:rPr sz="2600" spc="-5" dirty="0">
                <a:latin typeface="Calibri"/>
                <a:cs typeface="Calibri"/>
              </a:rPr>
              <a:t>e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10" dirty="0">
                <a:latin typeface="Calibri"/>
                <a:cs typeface="Calibri"/>
              </a:rPr>
              <a:t>se</a:t>
            </a:r>
            <a:r>
              <a:rPr sz="2600" spc="20" dirty="0">
                <a:latin typeface="Calibri"/>
                <a:cs typeface="Calibri"/>
              </a:rPr>
              <a:t>r</a:t>
            </a:r>
            <a:r>
              <a:rPr sz="2600" spc="-5" dirty="0">
                <a:latin typeface="Calibri"/>
                <a:cs typeface="Calibri"/>
              </a:rPr>
              <a:t>v</a:t>
            </a:r>
            <a:r>
              <a:rPr sz="2600" dirty="0">
                <a:latin typeface="Calibri"/>
                <a:cs typeface="Calibri"/>
              </a:rPr>
              <a:t>i</a:t>
            </a:r>
            <a:r>
              <a:rPr sz="2600" spc="20" dirty="0">
                <a:latin typeface="Calibri"/>
                <a:cs typeface="Calibri"/>
              </a:rPr>
              <a:t>c</a:t>
            </a:r>
            <a:r>
              <a:rPr sz="2600" spc="-5" dirty="0">
                <a:latin typeface="Calibri"/>
                <a:cs typeface="Calibri"/>
              </a:rPr>
              <a:t>e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10" dirty="0">
                <a:latin typeface="Calibri"/>
                <a:cs typeface="Calibri"/>
              </a:rPr>
              <a:t>p</a:t>
            </a:r>
            <a:r>
              <a:rPr sz="2600" spc="-40" dirty="0">
                <a:latin typeface="Calibri"/>
                <a:cs typeface="Calibri"/>
              </a:rPr>
              <a:t>r</a:t>
            </a:r>
            <a:r>
              <a:rPr sz="2600" spc="-10" dirty="0">
                <a:latin typeface="Calibri"/>
                <a:cs typeface="Calibri"/>
              </a:rPr>
              <a:t>ov</a:t>
            </a:r>
            <a:r>
              <a:rPr sz="2600" dirty="0">
                <a:latin typeface="Calibri"/>
                <a:cs typeface="Calibri"/>
              </a:rPr>
              <a:t>i</a:t>
            </a:r>
            <a:r>
              <a:rPr sz="2600" spc="-10" dirty="0">
                <a:latin typeface="Calibri"/>
                <a:cs typeface="Calibri"/>
              </a:rPr>
              <a:t>d</a:t>
            </a:r>
            <a:r>
              <a:rPr sz="2600" dirty="0">
                <a:latin typeface="Calibri"/>
                <a:cs typeface="Calibri"/>
              </a:rPr>
              <a:t>e</a:t>
            </a:r>
            <a:r>
              <a:rPr sz="2600" spc="120" dirty="0">
                <a:latin typeface="Calibri"/>
                <a:cs typeface="Calibri"/>
              </a:rPr>
              <a:t>r</a:t>
            </a:r>
            <a:r>
              <a:rPr sz="2600" spc="-175" dirty="0">
                <a:latin typeface="Calibri"/>
                <a:cs typeface="Calibri"/>
              </a:rPr>
              <a:t>’</a:t>
            </a:r>
            <a:r>
              <a:rPr sz="2600" spc="-5" dirty="0">
                <a:latin typeface="Calibri"/>
                <a:cs typeface="Calibri"/>
              </a:rPr>
              <a:t>s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10" dirty="0">
                <a:latin typeface="Calibri"/>
                <a:cs typeface="Calibri"/>
              </a:rPr>
              <a:t>su</a:t>
            </a:r>
            <a:r>
              <a:rPr sz="2600" spc="-35" dirty="0">
                <a:latin typeface="Calibri"/>
                <a:cs typeface="Calibri"/>
              </a:rPr>
              <a:t>st</a:t>
            </a:r>
            <a:r>
              <a:rPr sz="2600" spc="-5" dirty="0">
                <a:latin typeface="Calibri"/>
                <a:cs typeface="Calibri"/>
              </a:rPr>
              <a:t>a</a:t>
            </a:r>
            <a:r>
              <a:rPr sz="2600" dirty="0">
                <a:latin typeface="Calibri"/>
                <a:cs typeface="Calibri"/>
              </a:rPr>
              <a:t>i</a:t>
            </a:r>
            <a:r>
              <a:rPr sz="2600" spc="-10" dirty="0">
                <a:latin typeface="Calibri"/>
                <a:cs typeface="Calibri"/>
              </a:rPr>
              <a:t>n</a:t>
            </a:r>
            <a:r>
              <a:rPr sz="2600" spc="30" dirty="0">
                <a:latin typeface="Calibri"/>
                <a:cs typeface="Calibri"/>
              </a:rPr>
              <a:t>a</a:t>
            </a:r>
            <a:r>
              <a:rPr sz="2600" spc="-10" dirty="0">
                <a:latin typeface="Calibri"/>
                <a:cs typeface="Calibri"/>
              </a:rPr>
              <a:t>b</a:t>
            </a:r>
            <a:r>
              <a:rPr sz="2600" dirty="0">
                <a:latin typeface="Calibri"/>
                <a:cs typeface="Calibri"/>
              </a:rPr>
              <a:t>i</a:t>
            </a:r>
            <a:r>
              <a:rPr sz="2600" spc="-5" dirty="0">
                <a:latin typeface="Calibri"/>
                <a:cs typeface="Calibri"/>
              </a:rPr>
              <a:t>lity</a:t>
            </a:r>
            <a:r>
              <a:rPr sz="2600" dirty="0">
                <a:latin typeface="Calibri"/>
                <a:cs typeface="Calibri"/>
              </a:rPr>
              <a:t>	and  </a:t>
            </a:r>
            <a:r>
              <a:rPr sz="2600" spc="-10" dirty="0">
                <a:latin typeface="Calibri"/>
                <a:cs typeface="Calibri"/>
              </a:rPr>
              <a:t>reputation.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9161" y="465200"/>
            <a:ext cx="731393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b="1" u="none" spc="-25" dirty="0">
                <a:solidFill>
                  <a:srgbClr val="000000"/>
                </a:solidFill>
                <a:latin typeface="Calibri"/>
                <a:cs typeface="Calibri"/>
              </a:rPr>
              <a:t>Architectural</a:t>
            </a:r>
            <a:r>
              <a:rPr sz="4400" b="1" u="none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b="1" u="none" spc="-10" dirty="0">
                <a:solidFill>
                  <a:srgbClr val="000000"/>
                </a:solidFill>
                <a:latin typeface="Calibri"/>
                <a:cs typeface="Calibri"/>
              </a:rPr>
              <a:t>Design</a:t>
            </a:r>
            <a:r>
              <a:rPr sz="4400" b="1" u="none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b="1" u="none" spc="-15" dirty="0">
                <a:solidFill>
                  <a:srgbClr val="000000"/>
                </a:solidFill>
                <a:latin typeface="Calibri"/>
                <a:cs typeface="Calibri"/>
              </a:rPr>
              <a:t>Challenges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53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237421"/>
            <a:ext cx="10819765" cy="500253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3.</a:t>
            </a:r>
            <a:r>
              <a:rPr sz="24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Downtime</a:t>
            </a:r>
            <a:endParaRPr sz="24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400" b="1" spc="-5" dirty="0">
                <a:latin typeface="Calibri"/>
                <a:cs typeface="Calibri"/>
              </a:rPr>
              <a:t>Downtime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spc="5" dirty="0">
                <a:latin typeface="Calibri"/>
                <a:cs typeface="Calibri"/>
              </a:rPr>
              <a:t>is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 significant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shortcoming</a:t>
            </a:r>
            <a:r>
              <a:rPr sz="2400" b="1" spc="-10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cloud</a:t>
            </a:r>
            <a:r>
              <a:rPr sz="2400" b="1" spc="-20" dirty="0">
                <a:latin typeface="Calibri"/>
                <a:cs typeface="Calibri"/>
              </a:rPr>
              <a:t> technology.</a:t>
            </a:r>
            <a:endParaRPr sz="24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400" b="1" dirty="0">
                <a:latin typeface="Calibri"/>
                <a:cs typeface="Calibri"/>
              </a:rPr>
              <a:t>No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seller </a:t>
            </a:r>
            <a:r>
              <a:rPr sz="2400" b="1" spc="-15" dirty="0">
                <a:latin typeface="Calibri"/>
                <a:cs typeface="Calibri"/>
              </a:rPr>
              <a:t>can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promise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 </a:t>
            </a:r>
            <a:r>
              <a:rPr sz="2400" b="1" spc="-10" dirty="0">
                <a:latin typeface="Calibri"/>
                <a:cs typeface="Calibri"/>
              </a:rPr>
              <a:t>platform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that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5" dirty="0">
                <a:latin typeface="Calibri"/>
                <a:cs typeface="Calibri"/>
              </a:rPr>
              <a:t>is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free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possible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downtime.</a:t>
            </a:r>
            <a:endParaRPr sz="24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6870" algn="l"/>
                <a:tab pos="357505" algn="l"/>
                <a:tab pos="1893570" algn="l"/>
                <a:tab pos="2600960" algn="l"/>
                <a:tab pos="3049270" algn="l"/>
                <a:tab pos="5015865" algn="l"/>
                <a:tab pos="6170930" algn="l"/>
                <a:tab pos="7713980" algn="l"/>
                <a:tab pos="8975725" algn="l"/>
                <a:tab pos="9753600" algn="l"/>
                <a:tab pos="10153015" algn="l"/>
              </a:tabLst>
            </a:pPr>
            <a:r>
              <a:rPr sz="2400" b="1" spc="-5" dirty="0">
                <a:latin typeface="Calibri"/>
                <a:cs typeface="Calibri"/>
              </a:rPr>
              <a:t>Comp</a:t>
            </a:r>
            <a:r>
              <a:rPr sz="2400" b="1" spc="-15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n</a:t>
            </a:r>
            <a:r>
              <a:rPr sz="2400" b="1" spc="10" dirty="0">
                <a:latin typeface="Calibri"/>
                <a:cs typeface="Calibri"/>
              </a:rPr>
              <a:t>i</a:t>
            </a:r>
            <a:r>
              <a:rPr sz="2400" b="1" spc="-10" dirty="0">
                <a:latin typeface="Calibri"/>
                <a:cs typeface="Calibri"/>
              </a:rPr>
              <a:t>e</a:t>
            </a:r>
            <a:r>
              <a:rPr sz="2400" b="1" dirty="0">
                <a:latin typeface="Calibri"/>
                <a:cs typeface="Calibri"/>
              </a:rPr>
              <a:t>s	</a:t>
            </a:r>
            <a:r>
              <a:rPr sz="2400" b="1" spc="5" dirty="0">
                <a:latin typeface="Calibri"/>
                <a:cs typeface="Calibri"/>
              </a:rPr>
              <a:t>wi</a:t>
            </a:r>
            <a:r>
              <a:rPr sz="2400" b="1" spc="-20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h	</a:t>
            </a:r>
            <a:r>
              <a:rPr sz="2400" b="1" spc="-10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n	u</a:t>
            </a:r>
            <a:r>
              <a:rPr sz="2400" b="1" spc="-40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t</a:t>
            </a:r>
            <a:r>
              <a:rPr sz="2400" b="1" spc="15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u</a:t>
            </a:r>
            <a:r>
              <a:rPr sz="2400" b="1" spc="-20" dirty="0">
                <a:latin typeface="Calibri"/>
                <a:cs typeface="Calibri"/>
              </a:rPr>
              <a:t>st</a:t>
            </a:r>
            <a:r>
              <a:rPr sz="2400" b="1" spc="-15" dirty="0">
                <a:latin typeface="Calibri"/>
                <a:cs typeface="Calibri"/>
              </a:rPr>
              <a:t>w</a:t>
            </a:r>
            <a:r>
              <a:rPr sz="2400" b="1" dirty="0">
                <a:latin typeface="Calibri"/>
                <a:cs typeface="Calibri"/>
              </a:rPr>
              <a:t>o</a:t>
            </a:r>
            <a:r>
              <a:rPr sz="2400" b="1" spc="-1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t</a:t>
            </a:r>
            <a:r>
              <a:rPr sz="2400" b="1" spc="-40" dirty="0">
                <a:latin typeface="Calibri"/>
                <a:cs typeface="Calibri"/>
              </a:rPr>
              <a:t>h</a:t>
            </a:r>
            <a:r>
              <a:rPr sz="2400" b="1" dirty="0">
                <a:latin typeface="Calibri"/>
                <a:cs typeface="Calibri"/>
              </a:rPr>
              <a:t>y	</a:t>
            </a:r>
            <a:r>
              <a:rPr sz="2400" b="1" spc="5" dirty="0">
                <a:latin typeface="Calibri"/>
                <a:cs typeface="Calibri"/>
              </a:rPr>
              <a:t>i</a:t>
            </a:r>
            <a:r>
              <a:rPr sz="2400" b="1" spc="-20" dirty="0">
                <a:latin typeface="Calibri"/>
                <a:cs typeface="Calibri"/>
              </a:rPr>
              <a:t>nt</a:t>
            </a:r>
            <a:r>
              <a:rPr sz="2400" b="1" spc="-35" dirty="0">
                <a:latin typeface="Calibri"/>
                <a:cs typeface="Calibri"/>
              </a:rPr>
              <a:t>e</a:t>
            </a:r>
            <a:r>
              <a:rPr sz="2400" b="1" spc="5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n</a:t>
            </a:r>
            <a:r>
              <a:rPr sz="2400" b="1" spc="-30" dirty="0">
                <a:latin typeface="Calibri"/>
                <a:cs typeface="Calibri"/>
              </a:rPr>
              <a:t>e</a:t>
            </a:r>
            <a:r>
              <a:rPr sz="2400" b="1" dirty="0">
                <a:latin typeface="Calibri"/>
                <a:cs typeface="Calibri"/>
              </a:rPr>
              <a:t>t	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dirty="0">
                <a:latin typeface="Calibri"/>
                <a:cs typeface="Calibri"/>
              </a:rPr>
              <a:t>n</a:t>
            </a:r>
            <a:r>
              <a:rPr sz="2400" b="1" spc="10" dirty="0">
                <a:latin typeface="Calibri"/>
                <a:cs typeface="Calibri"/>
              </a:rPr>
              <a:t>n</a:t>
            </a:r>
            <a:r>
              <a:rPr sz="2400" b="1" spc="-10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5" dirty="0">
                <a:latin typeface="Calibri"/>
                <a:cs typeface="Calibri"/>
              </a:rPr>
              <a:t>ti</a:t>
            </a:r>
            <a:r>
              <a:rPr sz="2400" b="1" spc="-25" dirty="0">
                <a:latin typeface="Calibri"/>
                <a:cs typeface="Calibri"/>
              </a:rPr>
              <a:t>o</a:t>
            </a:r>
            <a:r>
              <a:rPr sz="2400" b="1" dirty="0">
                <a:latin typeface="Calibri"/>
                <a:cs typeface="Calibri"/>
              </a:rPr>
              <a:t>n	</a:t>
            </a:r>
            <a:r>
              <a:rPr sz="2400" b="1" spc="-20" dirty="0">
                <a:latin typeface="Calibri"/>
                <a:cs typeface="Calibri"/>
              </a:rPr>
              <a:t>p</a:t>
            </a:r>
            <a:r>
              <a:rPr sz="2400" b="1" spc="-15" dirty="0">
                <a:latin typeface="Calibri"/>
                <a:cs typeface="Calibri"/>
              </a:rPr>
              <a:t>r</a:t>
            </a:r>
            <a:r>
              <a:rPr sz="2400" b="1" spc="-25" dirty="0">
                <a:latin typeface="Calibri"/>
                <a:cs typeface="Calibri"/>
              </a:rPr>
              <a:t>o</a:t>
            </a:r>
            <a:r>
              <a:rPr sz="2400" b="1" dirty="0">
                <a:latin typeface="Calibri"/>
                <a:cs typeface="Calibri"/>
              </a:rPr>
              <a:t>bab</a:t>
            </a:r>
            <a:r>
              <a:rPr sz="2400" b="1" spc="5" dirty="0">
                <a:latin typeface="Calibri"/>
                <a:cs typeface="Calibri"/>
              </a:rPr>
              <a:t>l</a:t>
            </a:r>
            <a:r>
              <a:rPr sz="2400" b="1" dirty="0">
                <a:latin typeface="Calibri"/>
                <a:cs typeface="Calibri"/>
              </a:rPr>
              <a:t>y	</a:t>
            </a:r>
            <a:r>
              <a:rPr sz="2400" b="1" spc="-15" dirty="0">
                <a:latin typeface="Calibri"/>
                <a:cs typeface="Calibri"/>
              </a:rPr>
              <a:t>w</a:t>
            </a:r>
            <a:r>
              <a:rPr sz="2400" b="1" spc="-10" dirty="0">
                <a:latin typeface="Calibri"/>
                <a:cs typeface="Calibri"/>
              </a:rPr>
              <a:t>a</a:t>
            </a:r>
            <a:r>
              <a:rPr sz="2400" b="1" spc="-45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t	</a:t>
            </a:r>
            <a:r>
              <a:rPr sz="2400" b="1" spc="-45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o	t</a:t>
            </a:r>
            <a:r>
              <a:rPr sz="2400" b="1" spc="10" dirty="0">
                <a:latin typeface="Calibri"/>
                <a:cs typeface="Calibri"/>
              </a:rPr>
              <a:t>h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20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k</a:t>
            </a:r>
            <a:endParaRPr sz="240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twice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before</a:t>
            </a:r>
            <a:r>
              <a:rPr sz="2400" b="1" dirty="0">
                <a:latin typeface="Calibri"/>
                <a:cs typeface="Calibri"/>
              </a:rPr>
              <a:t> adopting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cloud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computing.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4.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Password</a:t>
            </a:r>
            <a:r>
              <a:rPr sz="24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Security</a:t>
            </a:r>
            <a:endParaRPr sz="24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b="1" spc="-10" dirty="0">
                <a:latin typeface="Calibri"/>
                <a:cs typeface="Calibri"/>
              </a:rPr>
              <a:t>Active </a:t>
            </a:r>
            <a:r>
              <a:rPr sz="2400" b="1" spc="-5" dirty="0">
                <a:latin typeface="Calibri"/>
                <a:cs typeface="Calibri"/>
              </a:rPr>
              <a:t>password supervision </a:t>
            </a:r>
            <a:r>
              <a:rPr sz="2400" spc="-15" dirty="0">
                <a:latin typeface="Calibri"/>
                <a:cs typeface="Calibri"/>
              </a:rPr>
              <a:t>plays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vital </a:t>
            </a:r>
            <a:r>
              <a:rPr sz="2400" spc="-15" dirty="0">
                <a:latin typeface="Calibri"/>
                <a:cs typeface="Calibri"/>
              </a:rPr>
              <a:t>role in </a:t>
            </a:r>
            <a:r>
              <a:rPr sz="2400" dirty="0">
                <a:latin typeface="Calibri"/>
                <a:cs typeface="Calibri"/>
              </a:rPr>
              <a:t>cloud </a:t>
            </a:r>
            <a:r>
              <a:rPr sz="2400" spc="-25" dirty="0">
                <a:latin typeface="Calibri"/>
                <a:cs typeface="Calibri"/>
              </a:rPr>
              <a:t>security. </a:t>
            </a:r>
            <a:r>
              <a:rPr sz="2400" b="1" spc="-35" dirty="0">
                <a:latin typeface="Calibri"/>
                <a:cs typeface="Calibri"/>
              </a:rPr>
              <a:t>However, </a:t>
            </a:r>
            <a:r>
              <a:rPr sz="2400" b="1" dirty="0">
                <a:latin typeface="Calibri"/>
                <a:cs typeface="Calibri"/>
              </a:rPr>
              <a:t>the </a:t>
            </a:r>
            <a:r>
              <a:rPr sz="2400" b="1" spc="-5" dirty="0">
                <a:latin typeface="Calibri"/>
                <a:cs typeface="Calibri"/>
              </a:rPr>
              <a:t>more </a:t>
            </a:r>
            <a:r>
              <a:rPr sz="2400" b="1" dirty="0">
                <a:latin typeface="Calibri"/>
                <a:cs typeface="Calibri"/>
              </a:rPr>
              <a:t> people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you </a:t>
            </a:r>
            <a:r>
              <a:rPr sz="2400" b="1" spc="-20" dirty="0">
                <a:latin typeface="Calibri"/>
                <a:cs typeface="Calibri"/>
              </a:rPr>
              <a:t>have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accessing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your</a:t>
            </a:r>
            <a:r>
              <a:rPr sz="2400" b="1" dirty="0">
                <a:latin typeface="Calibri"/>
                <a:cs typeface="Calibri"/>
              </a:rPr>
              <a:t> cloud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account,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less</a:t>
            </a:r>
            <a:r>
              <a:rPr sz="2400" b="1" spc="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secure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5" dirty="0">
                <a:latin typeface="Calibri"/>
                <a:cs typeface="Calibri"/>
              </a:rPr>
              <a:t>it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is.</a:t>
            </a:r>
            <a:endParaRPr sz="2400">
              <a:latin typeface="Calibri"/>
              <a:cs typeface="Calibri"/>
            </a:endParaRPr>
          </a:p>
          <a:p>
            <a:pPr marL="356870" marR="6985" indent="-344805" algn="just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b="1" dirty="0">
                <a:latin typeface="Calibri"/>
                <a:cs typeface="Calibri"/>
              </a:rPr>
              <a:t>Businesses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should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employ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multi-factor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authentication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and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make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sure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that </a:t>
            </a:r>
            <a:r>
              <a:rPr sz="2400" b="1" spc="-5" dirty="0">
                <a:latin typeface="Calibri"/>
                <a:cs typeface="Calibri"/>
              </a:rPr>
              <a:t> passwords </a:t>
            </a:r>
            <a:r>
              <a:rPr sz="2400" b="1" spc="-10" dirty="0">
                <a:latin typeface="Calibri"/>
                <a:cs typeface="Calibri"/>
              </a:rPr>
              <a:t>are </a:t>
            </a:r>
            <a:r>
              <a:rPr sz="2400" b="1" spc="-15" dirty="0">
                <a:latin typeface="Calibri"/>
                <a:cs typeface="Calibri"/>
              </a:rPr>
              <a:t>protected </a:t>
            </a:r>
            <a:r>
              <a:rPr sz="2400" b="1" spc="-5" dirty="0">
                <a:latin typeface="Calibri"/>
                <a:cs typeface="Calibri"/>
              </a:rPr>
              <a:t>and </a:t>
            </a:r>
            <a:r>
              <a:rPr sz="2400" b="1" spc="-15" dirty="0">
                <a:latin typeface="Calibri"/>
                <a:cs typeface="Calibri"/>
              </a:rPr>
              <a:t>altered </a:t>
            </a:r>
            <a:r>
              <a:rPr sz="2400" b="1" spc="-20" dirty="0">
                <a:latin typeface="Calibri"/>
                <a:cs typeface="Calibri"/>
              </a:rPr>
              <a:t>regularly, </a:t>
            </a:r>
            <a:r>
              <a:rPr sz="2400" b="1" spc="-5" dirty="0">
                <a:latin typeface="Calibri"/>
                <a:cs typeface="Calibri"/>
              </a:rPr>
              <a:t>particularly </a:t>
            </a:r>
            <a:r>
              <a:rPr sz="2400" b="1" dirty="0">
                <a:latin typeface="Calibri"/>
                <a:cs typeface="Calibri"/>
              </a:rPr>
              <a:t>when </a:t>
            </a:r>
            <a:r>
              <a:rPr sz="2400" b="1" spc="-15" dirty="0">
                <a:latin typeface="Calibri"/>
                <a:cs typeface="Calibri"/>
              </a:rPr>
              <a:t>staff </a:t>
            </a:r>
            <a:r>
              <a:rPr sz="2400" b="1" spc="-10" dirty="0">
                <a:latin typeface="Calibri"/>
                <a:cs typeface="Calibri"/>
              </a:rPr>
              <a:t>members 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leave.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0263" y="304241"/>
            <a:ext cx="731012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1" u="none" spc="-25" dirty="0">
                <a:solidFill>
                  <a:srgbClr val="000000"/>
                </a:solidFill>
                <a:latin typeface="Calibri"/>
                <a:cs typeface="Calibri"/>
              </a:rPr>
              <a:t>Architectural</a:t>
            </a:r>
            <a:r>
              <a:rPr sz="4400" b="1" u="none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b="1" u="none" spc="-10" dirty="0">
                <a:solidFill>
                  <a:srgbClr val="000000"/>
                </a:solidFill>
                <a:latin typeface="Calibri"/>
                <a:cs typeface="Calibri"/>
              </a:rPr>
              <a:t>Design</a:t>
            </a:r>
            <a:r>
              <a:rPr sz="4400" b="1" u="none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b="1" u="none" spc="-15" dirty="0">
                <a:solidFill>
                  <a:srgbClr val="000000"/>
                </a:solidFill>
                <a:latin typeface="Calibri"/>
                <a:cs typeface="Calibri"/>
              </a:rPr>
              <a:t>Challenges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54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7308" y="1108706"/>
            <a:ext cx="10819130" cy="529463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5.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Data</a:t>
            </a:r>
            <a:r>
              <a:rPr sz="24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privacy</a:t>
            </a:r>
            <a:endParaRPr sz="2400">
              <a:latin typeface="Calibri"/>
              <a:cs typeface="Calibri"/>
            </a:endParaRPr>
          </a:p>
          <a:p>
            <a:pPr marL="356870" indent="-34480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400" b="1" spc="-5" dirty="0">
                <a:latin typeface="Calibri"/>
                <a:cs typeface="Calibri"/>
              </a:rPr>
              <a:t>Sensitive</a:t>
            </a:r>
            <a:r>
              <a:rPr sz="2400" b="1" spc="19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and</a:t>
            </a:r>
            <a:r>
              <a:rPr sz="2400" b="1" spc="18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personal</a:t>
            </a:r>
            <a:r>
              <a:rPr sz="2400" b="1" spc="17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information</a:t>
            </a:r>
            <a:r>
              <a:rPr sz="2400" b="1" spc="19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that</a:t>
            </a:r>
            <a:r>
              <a:rPr sz="2400" b="1" spc="195" dirty="0">
                <a:latin typeface="Calibri"/>
                <a:cs typeface="Calibri"/>
              </a:rPr>
              <a:t> </a:t>
            </a:r>
            <a:r>
              <a:rPr sz="2400" b="1" spc="5" dirty="0">
                <a:latin typeface="Calibri"/>
                <a:cs typeface="Calibri"/>
              </a:rPr>
              <a:t>is</a:t>
            </a:r>
            <a:r>
              <a:rPr sz="2400" b="1" spc="180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kept</a:t>
            </a:r>
            <a:r>
              <a:rPr sz="2400" b="1" spc="170" dirty="0">
                <a:latin typeface="Calibri"/>
                <a:cs typeface="Calibri"/>
              </a:rPr>
              <a:t> </a:t>
            </a:r>
            <a:r>
              <a:rPr sz="2400" b="1" spc="5" dirty="0">
                <a:latin typeface="Calibri"/>
                <a:cs typeface="Calibri"/>
              </a:rPr>
              <a:t>in</a:t>
            </a:r>
            <a:r>
              <a:rPr sz="2400" b="1" spc="19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17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cloud</a:t>
            </a:r>
            <a:r>
              <a:rPr sz="2400" b="1" spc="18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should</a:t>
            </a:r>
            <a:r>
              <a:rPr sz="2400" b="1" spc="19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be</a:t>
            </a:r>
            <a:r>
              <a:rPr sz="2400" b="1" spc="14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defined</a:t>
            </a:r>
            <a:r>
              <a:rPr sz="2400" b="1" spc="19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as</a:t>
            </a:r>
            <a:endParaRPr sz="240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being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for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internal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use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30" dirty="0">
                <a:latin typeface="Calibri"/>
                <a:cs typeface="Calibri"/>
              </a:rPr>
              <a:t>only,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not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to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be </a:t>
            </a:r>
            <a:r>
              <a:rPr sz="2400" b="1" spc="-5" dirty="0">
                <a:latin typeface="Calibri"/>
                <a:cs typeface="Calibri"/>
              </a:rPr>
              <a:t>shared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with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third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parties.</a:t>
            </a:r>
            <a:endParaRPr sz="2400">
              <a:latin typeface="Calibri"/>
              <a:cs typeface="Calibri"/>
            </a:endParaRPr>
          </a:p>
          <a:p>
            <a:pPr marL="356870" marR="5080" indent="-34480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6870" algn="l"/>
                <a:tab pos="357505" algn="l"/>
                <a:tab pos="1829435" algn="l"/>
                <a:tab pos="2582545" algn="l"/>
                <a:tab pos="3305175" algn="l"/>
                <a:tab pos="3585845" algn="l"/>
                <a:tab pos="4274820" algn="l"/>
                <a:tab pos="4674235" algn="l"/>
                <a:tab pos="5850890" algn="l"/>
                <a:tab pos="6460490" algn="l"/>
                <a:tab pos="7860030" algn="l"/>
                <a:tab pos="8997315" algn="l"/>
                <a:tab pos="9554845" algn="l"/>
                <a:tab pos="10253345" algn="l"/>
              </a:tabLst>
            </a:pPr>
            <a:r>
              <a:rPr sz="2400" spc="-10" dirty="0">
                <a:latin typeface="Calibri"/>
                <a:cs typeface="Calibri"/>
              </a:rPr>
              <a:t>B</a:t>
            </a:r>
            <a:r>
              <a:rPr sz="2400" spc="1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spc="10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es</a:t>
            </a:r>
            <a:r>
              <a:rPr sz="2400" spc="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es	m</a:t>
            </a:r>
            <a:r>
              <a:rPr sz="2400" spc="10" dirty="0">
                <a:latin typeface="Calibri"/>
                <a:cs typeface="Calibri"/>
              </a:rPr>
              <a:t>u</a:t>
            </a:r>
            <a:r>
              <a:rPr sz="2400" spc="-5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	</a:t>
            </a:r>
            <a:r>
              <a:rPr sz="2400" spc="5" dirty="0">
                <a:latin typeface="Calibri"/>
                <a:cs typeface="Calibri"/>
              </a:rPr>
              <a:t>h</a:t>
            </a:r>
            <a:r>
              <a:rPr sz="2400" spc="-5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e	a	</a:t>
            </a:r>
            <a:r>
              <a:rPr sz="2400" b="1" spc="5" dirty="0">
                <a:latin typeface="Calibri"/>
                <a:cs typeface="Calibri"/>
              </a:rPr>
              <a:t>pl</a:t>
            </a:r>
            <a:r>
              <a:rPr sz="2400" b="1" spc="-10" dirty="0">
                <a:latin typeface="Calibri"/>
                <a:cs typeface="Calibri"/>
              </a:rPr>
              <a:t>a</a:t>
            </a:r>
            <a:r>
              <a:rPr sz="2400" b="1" dirty="0">
                <a:latin typeface="Calibri"/>
                <a:cs typeface="Calibri"/>
              </a:rPr>
              <a:t>n	</a:t>
            </a:r>
            <a:r>
              <a:rPr sz="2400" b="1" spc="-40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o	sec</a:t>
            </a:r>
            <a:r>
              <a:rPr sz="2400" b="1" spc="-20" dirty="0">
                <a:latin typeface="Calibri"/>
                <a:cs typeface="Calibri"/>
              </a:rPr>
              <a:t>u</a:t>
            </a:r>
            <a:r>
              <a:rPr sz="2400" b="1" spc="-15" dirty="0">
                <a:latin typeface="Calibri"/>
                <a:cs typeface="Calibri"/>
              </a:rPr>
              <a:t>r</a:t>
            </a:r>
            <a:r>
              <a:rPr sz="2400" b="1" spc="-10" dirty="0">
                <a:latin typeface="Calibri"/>
                <a:cs typeface="Calibri"/>
              </a:rPr>
              <a:t>e</a:t>
            </a:r>
            <a:r>
              <a:rPr sz="2400" b="1" spc="5" dirty="0">
                <a:latin typeface="Calibri"/>
                <a:cs typeface="Calibri"/>
              </a:rPr>
              <a:t>l</a:t>
            </a:r>
            <a:r>
              <a:rPr sz="2400" b="1" dirty="0">
                <a:latin typeface="Calibri"/>
                <a:cs typeface="Calibri"/>
              </a:rPr>
              <a:t>y	</a:t>
            </a:r>
            <a:r>
              <a:rPr sz="2400" b="1" spc="-10" dirty="0">
                <a:latin typeface="Calibri"/>
                <a:cs typeface="Calibri"/>
              </a:rPr>
              <a:t>a</a:t>
            </a:r>
            <a:r>
              <a:rPr sz="2400" b="1" spc="5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d	</a:t>
            </a:r>
            <a:r>
              <a:rPr sz="2400" b="1" spc="-35" dirty="0">
                <a:latin typeface="Calibri"/>
                <a:cs typeface="Calibri"/>
              </a:rPr>
              <a:t>e</a:t>
            </a:r>
            <a:r>
              <a:rPr sz="2400" b="1" spc="5" dirty="0">
                <a:latin typeface="Calibri"/>
                <a:cs typeface="Calibri"/>
              </a:rPr>
              <a:t>ffi</a:t>
            </a:r>
            <a:r>
              <a:rPr sz="2400" b="1" spc="-5" dirty="0">
                <a:latin typeface="Calibri"/>
                <a:cs typeface="Calibri"/>
              </a:rPr>
              <a:t>c</a:t>
            </a:r>
            <a:r>
              <a:rPr sz="2400" b="1" spc="10" dirty="0">
                <a:latin typeface="Calibri"/>
                <a:cs typeface="Calibri"/>
              </a:rPr>
              <a:t>i</a:t>
            </a:r>
            <a:r>
              <a:rPr sz="2400" b="1" spc="-10" dirty="0">
                <a:latin typeface="Calibri"/>
                <a:cs typeface="Calibri"/>
              </a:rPr>
              <a:t>e</a:t>
            </a:r>
            <a:r>
              <a:rPr sz="2400" b="1" spc="-20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t</a:t>
            </a:r>
            <a:r>
              <a:rPr sz="2400" b="1" spc="15" dirty="0">
                <a:latin typeface="Calibri"/>
                <a:cs typeface="Calibri"/>
              </a:rPr>
              <a:t>l</a:t>
            </a:r>
            <a:r>
              <a:rPr sz="2400" b="1" dirty="0">
                <a:latin typeface="Calibri"/>
                <a:cs typeface="Calibri"/>
              </a:rPr>
              <a:t>y	</a:t>
            </a:r>
            <a:r>
              <a:rPr sz="2400" b="1" spc="-10" dirty="0">
                <a:latin typeface="Calibri"/>
                <a:cs typeface="Calibri"/>
              </a:rPr>
              <a:t>ma</a:t>
            </a:r>
            <a:r>
              <a:rPr sz="2400" b="1" spc="5" dirty="0">
                <a:latin typeface="Calibri"/>
                <a:cs typeface="Calibri"/>
              </a:rPr>
              <a:t>n</a:t>
            </a:r>
            <a:r>
              <a:rPr sz="2400" b="1" spc="-10" dirty="0">
                <a:latin typeface="Calibri"/>
                <a:cs typeface="Calibri"/>
              </a:rPr>
              <a:t>a</a:t>
            </a:r>
            <a:r>
              <a:rPr sz="2400" b="1" spc="-35" dirty="0">
                <a:latin typeface="Calibri"/>
                <a:cs typeface="Calibri"/>
              </a:rPr>
              <a:t>g</a:t>
            </a:r>
            <a:r>
              <a:rPr sz="2400" b="1" dirty="0">
                <a:latin typeface="Calibri"/>
                <a:cs typeface="Calibri"/>
              </a:rPr>
              <a:t>e	</a:t>
            </a:r>
            <a:r>
              <a:rPr sz="2400" b="1" spc="5" dirty="0">
                <a:latin typeface="Calibri"/>
                <a:cs typeface="Calibri"/>
              </a:rPr>
              <a:t>th</a:t>
            </a:r>
            <a:r>
              <a:rPr sz="2400" b="1" dirty="0">
                <a:latin typeface="Calibri"/>
                <a:cs typeface="Calibri"/>
              </a:rPr>
              <a:t>e	</a:t>
            </a:r>
            <a:r>
              <a:rPr sz="2400" b="1" spc="5" dirty="0">
                <a:latin typeface="Calibri"/>
                <a:cs typeface="Calibri"/>
              </a:rPr>
              <a:t>d</a:t>
            </a:r>
            <a:r>
              <a:rPr sz="2400" b="1" spc="-35" dirty="0">
                <a:latin typeface="Calibri"/>
                <a:cs typeface="Calibri"/>
              </a:rPr>
              <a:t>a</a:t>
            </a:r>
            <a:r>
              <a:rPr sz="2400" b="1" spc="-20" dirty="0">
                <a:latin typeface="Calibri"/>
                <a:cs typeface="Calibri"/>
              </a:rPr>
              <a:t>t</a:t>
            </a:r>
            <a:r>
              <a:rPr sz="2400" b="1" dirty="0">
                <a:latin typeface="Calibri"/>
                <a:cs typeface="Calibri"/>
              </a:rPr>
              <a:t>a	</a:t>
            </a:r>
            <a:r>
              <a:rPr sz="2400" spc="5" dirty="0">
                <a:latin typeface="Calibri"/>
                <a:cs typeface="Calibri"/>
              </a:rPr>
              <a:t>th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y  </a:t>
            </a:r>
            <a:r>
              <a:rPr sz="2400" spc="-45" dirty="0">
                <a:latin typeface="Calibri"/>
                <a:cs typeface="Calibri"/>
              </a:rPr>
              <a:t>gather.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6.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Calibri"/>
                <a:cs typeface="Calibri"/>
              </a:rPr>
              <a:t>Vendor</a:t>
            </a:r>
            <a:r>
              <a:rPr sz="24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lock-in</a:t>
            </a:r>
            <a:endParaRPr sz="24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b="1" spc="-5" dirty="0">
                <a:latin typeface="Calibri"/>
                <a:cs typeface="Calibri"/>
              </a:rPr>
              <a:t>Entering </a:t>
            </a:r>
            <a:r>
              <a:rPr sz="2400" b="1" dirty="0">
                <a:latin typeface="Calibri"/>
                <a:cs typeface="Calibri"/>
              </a:rPr>
              <a:t>a </a:t>
            </a:r>
            <a:r>
              <a:rPr sz="2400" b="1" spc="-5" dirty="0">
                <a:latin typeface="Calibri"/>
                <a:cs typeface="Calibri"/>
              </a:rPr>
              <a:t>cloud computing </a:t>
            </a:r>
            <a:r>
              <a:rPr sz="2400" b="1" spc="-10" dirty="0">
                <a:latin typeface="Calibri"/>
                <a:cs typeface="Calibri"/>
              </a:rPr>
              <a:t>agreement </a:t>
            </a:r>
            <a:r>
              <a:rPr sz="2400" b="1" spc="5" dirty="0">
                <a:latin typeface="Calibri"/>
                <a:cs typeface="Calibri"/>
              </a:rPr>
              <a:t>is </a:t>
            </a:r>
            <a:r>
              <a:rPr sz="2400" b="1" dirty="0">
                <a:latin typeface="Calibri"/>
                <a:cs typeface="Calibri"/>
              </a:rPr>
              <a:t>easier than </a:t>
            </a:r>
            <a:r>
              <a:rPr sz="2400" b="1" spc="-10" dirty="0">
                <a:latin typeface="Calibri"/>
                <a:cs typeface="Calibri"/>
              </a:rPr>
              <a:t>leaving </a:t>
            </a:r>
            <a:r>
              <a:rPr sz="2400" b="1" spc="-5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t. </a:t>
            </a:r>
            <a:r>
              <a:rPr sz="2400" spc="-15" dirty="0">
                <a:latin typeface="Calibri"/>
                <a:cs typeface="Calibri"/>
              </a:rPr>
              <a:t>“Vendor </a:t>
            </a:r>
            <a:r>
              <a:rPr sz="2400" spc="-5" dirty="0">
                <a:latin typeface="Calibri"/>
                <a:cs typeface="Calibri"/>
              </a:rPr>
              <a:t>lock-in” </a:t>
            </a:r>
            <a:r>
              <a:rPr sz="2400" dirty="0">
                <a:latin typeface="Calibri"/>
                <a:cs typeface="Calibri"/>
              </a:rPr>
              <a:t> happens </a:t>
            </a:r>
            <a:r>
              <a:rPr sz="2400" b="1" spc="-5" dirty="0">
                <a:latin typeface="Calibri"/>
                <a:cs typeface="Calibri"/>
              </a:rPr>
              <a:t>when altering </a:t>
            </a:r>
            <a:r>
              <a:rPr sz="2400" b="1" spc="-10" dirty="0">
                <a:latin typeface="Calibri"/>
                <a:cs typeface="Calibri"/>
              </a:rPr>
              <a:t>providers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either </a:t>
            </a:r>
            <a:r>
              <a:rPr sz="2400" spc="-15" dirty="0">
                <a:latin typeface="Calibri"/>
                <a:cs typeface="Calibri"/>
              </a:rPr>
              <a:t>excessively </a:t>
            </a:r>
            <a:r>
              <a:rPr sz="2400" spc="-10" dirty="0">
                <a:latin typeface="Calibri"/>
                <a:cs typeface="Calibri"/>
              </a:rPr>
              <a:t>expensive </a:t>
            </a:r>
            <a:r>
              <a:rPr sz="2400" dirty="0">
                <a:latin typeface="Calibri"/>
                <a:cs typeface="Calibri"/>
              </a:rPr>
              <a:t>or </a:t>
            </a:r>
            <a:r>
              <a:rPr sz="2400" spc="-10" dirty="0">
                <a:latin typeface="Calibri"/>
                <a:cs typeface="Calibri"/>
              </a:rPr>
              <a:t>just </a:t>
            </a:r>
            <a:r>
              <a:rPr sz="2400" spc="-5" dirty="0">
                <a:latin typeface="Calibri"/>
                <a:cs typeface="Calibri"/>
              </a:rPr>
              <a:t>not possible.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could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be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that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the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service</a:t>
            </a:r>
            <a:r>
              <a:rPr sz="2400" dirty="0">
                <a:latin typeface="Calibri"/>
                <a:cs typeface="Calibri"/>
              </a:rPr>
              <a:t> is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nonstandard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that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there</a:t>
            </a:r>
            <a:r>
              <a:rPr sz="2400" dirty="0">
                <a:latin typeface="Calibri"/>
                <a:cs typeface="Calibri"/>
              </a:rPr>
              <a:t> is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no</a:t>
            </a:r>
            <a:r>
              <a:rPr sz="2400" spc="-5" dirty="0">
                <a:latin typeface="Calibri"/>
                <a:cs typeface="Calibri"/>
              </a:rPr>
              <a:t> viable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vendor </a:t>
            </a:r>
            <a:r>
              <a:rPr sz="2400" spc="-5" dirty="0">
                <a:latin typeface="Calibri"/>
                <a:cs typeface="Calibri"/>
              </a:rPr>
              <a:t> substitute.</a:t>
            </a:r>
            <a:endParaRPr sz="2400">
              <a:latin typeface="Calibri"/>
              <a:cs typeface="Calibri"/>
            </a:endParaRPr>
          </a:p>
          <a:p>
            <a:pPr marL="356870" marR="5715" indent="-344805" algn="just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7505" algn="l"/>
              </a:tabLst>
            </a:pPr>
            <a:r>
              <a:rPr sz="2400" spc="-5" dirty="0">
                <a:latin typeface="Calibri"/>
                <a:cs typeface="Calibri"/>
              </a:rPr>
              <a:t>It </a:t>
            </a:r>
            <a:r>
              <a:rPr sz="2400" spc="-10" dirty="0">
                <a:latin typeface="Calibri"/>
                <a:cs typeface="Calibri"/>
              </a:rPr>
              <a:t>comes </a:t>
            </a:r>
            <a:r>
              <a:rPr sz="2400" spc="-5" dirty="0">
                <a:latin typeface="Calibri"/>
                <a:cs typeface="Calibri"/>
              </a:rPr>
              <a:t>down </a:t>
            </a:r>
            <a:r>
              <a:rPr sz="2400" spc="-20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buyer carefulness. </a:t>
            </a:r>
            <a:r>
              <a:rPr sz="2400" spc="-15" dirty="0">
                <a:latin typeface="Calibri"/>
                <a:cs typeface="Calibri"/>
              </a:rPr>
              <a:t>Guarantee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services </a:t>
            </a:r>
            <a:r>
              <a:rPr sz="2400" spc="-15" dirty="0">
                <a:latin typeface="Calibri"/>
                <a:cs typeface="Calibri"/>
              </a:rPr>
              <a:t>you involve </a:t>
            </a:r>
            <a:r>
              <a:rPr sz="2400" spc="-10" dirty="0">
                <a:latin typeface="Calibri"/>
                <a:cs typeface="Calibri"/>
              </a:rPr>
              <a:t>are typical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transportable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other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providers,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above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understand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the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requirements.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14400"/>
            <a:ext cx="10896600" cy="5562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63344" y="0"/>
            <a:ext cx="731012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1" u="none" spc="-25" dirty="0">
                <a:solidFill>
                  <a:srgbClr val="000000"/>
                </a:solidFill>
                <a:latin typeface="Calibri"/>
                <a:cs typeface="Calibri"/>
              </a:rPr>
              <a:t>Architectural</a:t>
            </a:r>
            <a:r>
              <a:rPr sz="4400" b="1" u="none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b="1" u="none" spc="-10" dirty="0">
                <a:solidFill>
                  <a:srgbClr val="000000"/>
                </a:solidFill>
                <a:latin typeface="Calibri"/>
                <a:cs typeface="Calibri"/>
              </a:rPr>
              <a:t>Design</a:t>
            </a:r>
            <a:r>
              <a:rPr sz="4400" b="1" u="none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b="1" u="none" spc="-15" dirty="0">
                <a:solidFill>
                  <a:srgbClr val="000000"/>
                </a:solidFill>
                <a:latin typeface="Calibri"/>
                <a:cs typeface="Calibri"/>
              </a:rPr>
              <a:t>Challenges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55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84423" y="1256436"/>
            <a:ext cx="6727190" cy="1229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900" b="1" spc="210" dirty="0">
                <a:solidFill>
                  <a:srgbClr val="008000"/>
                </a:solidFill>
                <a:latin typeface="Trebuchet MS"/>
                <a:cs typeface="Trebuchet MS"/>
              </a:rPr>
              <a:t>Cloud</a:t>
            </a:r>
            <a:r>
              <a:rPr sz="7900" b="1" spc="-295" dirty="0">
                <a:solidFill>
                  <a:srgbClr val="008000"/>
                </a:solidFill>
                <a:latin typeface="Trebuchet MS"/>
                <a:cs typeface="Trebuchet MS"/>
              </a:rPr>
              <a:t> </a:t>
            </a:r>
            <a:r>
              <a:rPr sz="7900" b="1" spc="125" dirty="0">
                <a:solidFill>
                  <a:srgbClr val="008000"/>
                </a:solidFill>
                <a:latin typeface="Trebuchet MS"/>
                <a:cs typeface="Trebuchet MS"/>
              </a:rPr>
              <a:t>Storage</a:t>
            </a:r>
            <a:endParaRPr sz="79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0" y="2417064"/>
            <a:ext cx="5184648" cy="36484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25544" y="3868623"/>
            <a:ext cx="314706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5" dirty="0">
                <a:latin typeface="Calibri"/>
                <a:cs typeface="Calibri"/>
              </a:rPr>
              <a:t>Cloud</a:t>
            </a:r>
            <a:r>
              <a:rPr sz="4400" spc="-145" dirty="0">
                <a:latin typeface="Calibri"/>
                <a:cs typeface="Calibri"/>
              </a:rPr>
              <a:t> </a:t>
            </a:r>
            <a:r>
              <a:rPr sz="4400" spc="-55" dirty="0">
                <a:latin typeface="Calibri"/>
                <a:cs typeface="Calibri"/>
              </a:rPr>
              <a:t>Storage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6C97D-AC90-B4C7-8ECE-10B4825FA4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56</a:t>
            </a:fld>
            <a:endParaRPr spc="-5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Contents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855470" y="783067"/>
            <a:ext cx="7366000" cy="412432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869"/>
              </a:spcBef>
              <a:buSzPct val="65625"/>
              <a:buFont typeface="Wingdings"/>
              <a:buChar char=""/>
              <a:tabLst>
                <a:tab pos="269240" algn="l"/>
              </a:tabLst>
            </a:pPr>
            <a:r>
              <a:rPr sz="3200" spc="10" dirty="0">
                <a:solidFill>
                  <a:srgbClr val="0000FF"/>
                </a:solidFill>
                <a:latin typeface="Trebuchet MS"/>
                <a:cs typeface="Trebuchet MS"/>
              </a:rPr>
              <a:t>What</a:t>
            </a:r>
            <a:r>
              <a:rPr sz="3200" spc="-7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spc="-20" dirty="0">
                <a:solidFill>
                  <a:srgbClr val="0000FF"/>
                </a:solidFill>
                <a:latin typeface="Trebuchet MS"/>
                <a:cs typeface="Trebuchet MS"/>
              </a:rPr>
              <a:t>is</a:t>
            </a:r>
            <a:r>
              <a:rPr sz="3200" spc="-6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spc="40" dirty="0">
                <a:solidFill>
                  <a:srgbClr val="0000FF"/>
                </a:solidFill>
                <a:latin typeface="Trebuchet MS"/>
                <a:cs typeface="Trebuchet MS"/>
              </a:rPr>
              <a:t>Cloud</a:t>
            </a:r>
            <a:r>
              <a:rPr sz="3200" spc="-7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0000FF"/>
                </a:solidFill>
                <a:latin typeface="Trebuchet MS"/>
                <a:cs typeface="Trebuchet MS"/>
              </a:rPr>
              <a:t>storage</a:t>
            </a:r>
            <a:r>
              <a:rPr sz="3200" spc="-5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spc="30" dirty="0">
                <a:solidFill>
                  <a:srgbClr val="0000FF"/>
                </a:solidFill>
                <a:latin typeface="Trebuchet MS"/>
                <a:cs typeface="Trebuchet MS"/>
              </a:rPr>
              <a:t>and</a:t>
            </a:r>
            <a:r>
              <a:rPr sz="3200" spc="-9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spc="-25" dirty="0">
                <a:solidFill>
                  <a:srgbClr val="0000FF"/>
                </a:solidFill>
                <a:latin typeface="Trebuchet MS"/>
                <a:cs typeface="Trebuchet MS"/>
              </a:rPr>
              <a:t>introduction</a:t>
            </a:r>
            <a:endParaRPr sz="3200">
              <a:latin typeface="Trebuchet MS"/>
              <a:cs typeface="Trebuchet MS"/>
            </a:endParaRPr>
          </a:p>
          <a:p>
            <a:pPr marL="268605" indent="-256540">
              <a:lnSpc>
                <a:spcPct val="100000"/>
              </a:lnSpc>
              <a:spcBef>
                <a:spcPts val="770"/>
              </a:spcBef>
              <a:buSzPct val="65625"/>
              <a:buFont typeface="Wingdings"/>
              <a:buChar char=""/>
              <a:tabLst>
                <a:tab pos="269240" algn="l"/>
              </a:tabLst>
            </a:pPr>
            <a:r>
              <a:rPr sz="3200" spc="20" dirty="0">
                <a:solidFill>
                  <a:srgbClr val="0000FF"/>
                </a:solidFill>
                <a:latin typeface="Trebuchet MS"/>
                <a:cs typeface="Trebuchet MS"/>
              </a:rPr>
              <a:t>Advantages</a:t>
            </a:r>
            <a:r>
              <a:rPr sz="3200" spc="-4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spc="-15" dirty="0">
                <a:solidFill>
                  <a:srgbClr val="0000FF"/>
                </a:solidFill>
                <a:latin typeface="Trebuchet MS"/>
                <a:cs typeface="Trebuchet MS"/>
              </a:rPr>
              <a:t>of</a:t>
            </a:r>
            <a:r>
              <a:rPr sz="3200" spc="-10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spc="40" dirty="0">
                <a:solidFill>
                  <a:srgbClr val="0000FF"/>
                </a:solidFill>
                <a:latin typeface="Trebuchet MS"/>
                <a:cs typeface="Trebuchet MS"/>
              </a:rPr>
              <a:t>Cloud</a:t>
            </a:r>
            <a:r>
              <a:rPr sz="3200" spc="-8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spc="10" dirty="0">
                <a:solidFill>
                  <a:srgbClr val="0000FF"/>
                </a:solidFill>
                <a:latin typeface="Trebuchet MS"/>
                <a:cs typeface="Trebuchet MS"/>
              </a:rPr>
              <a:t>Storage</a:t>
            </a:r>
            <a:endParaRPr sz="3200">
              <a:latin typeface="Trebuchet MS"/>
              <a:cs typeface="Trebuchet MS"/>
            </a:endParaRPr>
          </a:p>
          <a:p>
            <a:pPr marL="268605" indent="-256540">
              <a:lnSpc>
                <a:spcPct val="100000"/>
              </a:lnSpc>
              <a:spcBef>
                <a:spcPts val="770"/>
              </a:spcBef>
              <a:buSzPct val="65625"/>
              <a:buFont typeface="Wingdings"/>
              <a:buChar char=""/>
              <a:tabLst>
                <a:tab pos="269240" algn="l"/>
              </a:tabLst>
            </a:pPr>
            <a:r>
              <a:rPr sz="3200" spc="15" dirty="0">
                <a:solidFill>
                  <a:srgbClr val="0000FF"/>
                </a:solidFill>
                <a:latin typeface="Trebuchet MS"/>
                <a:cs typeface="Trebuchet MS"/>
              </a:rPr>
              <a:t>Storage</a:t>
            </a:r>
            <a:r>
              <a:rPr sz="3200" spc="-8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0000FF"/>
                </a:solidFill>
                <a:latin typeface="Trebuchet MS"/>
                <a:cs typeface="Trebuchet MS"/>
              </a:rPr>
              <a:t>as</a:t>
            </a:r>
            <a:r>
              <a:rPr sz="3200" spc="-10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spc="-60" dirty="0">
                <a:solidFill>
                  <a:srgbClr val="0000FF"/>
                </a:solidFill>
                <a:latin typeface="Trebuchet MS"/>
                <a:cs typeface="Trebuchet MS"/>
              </a:rPr>
              <a:t>a</a:t>
            </a:r>
            <a:r>
              <a:rPr sz="3200" spc="-11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spc="-75" dirty="0">
                <a:solidFill>
                  <a:srgbClr val="0000FF"/>
                </a:solidFill>
                <a:latin typeface="Trebuchet MS"/>
                <a:cs typeface="Trebuchet MS"/>
              </a:rPr>
              <a:t>service</a:t>
            </a:r>
            <a:endParaRPr sz="3200">
              <a:latin typeface="Trebuchet MS"/>
              <a:cs typeface="Trebuchet MS"/>
            </a:endParaRPr>
          </a:p>
          <a:p>
            <a:pPr marL="268605" indent="-256540">
              <a:lnSpc>
                <a:spcPct val="100000"/>
              </a:lnSpc>
              <a:spcBef>
                <a:spcPts val="775"/>
              </a:spcBef>
              <a:buSzPct val="65625"/>
              <a:buFont typeface="Wingdings"/>
              <a:buChar char=""/>
              <a:tabLst>
                <a:tab pos="269240" algn="l"/>
              </a:tabLst>
            </a:pPr>
            <a:r>
              <a:rPr sz="3200" spc="40" dirty="0">
                <a:solidFill>
                  <a:srgbClr val="0000FF"/>
                </a:solidFill>
                <a:latin typeface="Trebuchet MS"/>
                <a:cs typeface="Trebuchet MS"/>
              </a:rPr>
              <a:t>Cloud</a:t>
            </a:r>
            <a:r>
              <a:rPr sz="3200" spc="-8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spc="-55" dirty="0">
                <a:solidFill>
                  <a:srgbClr val="0000FF"/>
                </a:solidFill>
                <a:latin typeface="Trebuchet MS"/>
                <a:cs typeface="Trebuchet MS"/>
              </a:rPr>
              <a:t>Service</a:t>
            </a:r>
            <a:r>
              <a:rPr sz="3200" spc="-8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spc="-20" dirty="0">
                <a:solidFill>
                  <a:srgbClr val="0000FF"/>
                </a:solidFill>
                <a:latin typeface="Trebuchet MS"/>
                <a:cs typeface="Trebuchet MS"/>
              </a:rPr>
              <a:t>Providers</a:t>
            </a:r>
            <a:endParaRPr sz="3200">
              <a:latin typeface="Trebuchet MS"/>
              <a:cs typeface="Trebuchet MS"/>
            </a:endParaRPr>
          </a:p>
          <a:p>
            <a:pPr marL="268605" indent="-256540">
              <a:lnSpc>
                <a:spcPct val="100000"/>
              </a:lnSpc>
              <a:spcBef>
                <a:spcPts val="770"/>
              </a:spcBef>
              <a:buSzPct val="65625"/>
              <a:buFont typeface="Wingdings"/>
              <a:buChar char=""/>
              <a:tabLst>
                <a:tab pos="269240" algn="l"/>
              </a:tabLst>
            </a:pPr>
            <a:r>
              <a:rPr sz="3200" dirty="0">
                <a:solidFill>
                  <a:srgbClr val="0000FF"/>
                </a:solidFill>
                <a:latin typeface="Trebuchet MS"/>
                <a:cs typeface="Trebuchet MS"/>
              </a:rPr>
              <a:t>Challenges</a:t>
            </a:r>
            <a:r>
              <a:rPr sz="3200" spc="-4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spc="-20" dirty="0">
                <a:solidFill>
                  <a:srgbClr val="0000FF"/>
                </a:solidFill>
                <a:latin typeface="Trebuchet MS"/>
                <a:cs typeface="Trebuchet MS"/>
              </a:rPr>
              <a:t>in</a:t>
            </a:r>
            <a:r>
              <a:rPr sz="3200" spc="-9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spc="40" dirty="0">
                <a:solidFill>
                  <a:srgbClr val="0000FF"/>
                </a:solidFill>
                <a:latin typeface="Trebuchet MS"/>
                <a:cs typeface="Trebuchet MS"/>
              </a:rPr>
              <a:t>Cloud</a:t>
            </a:r>
            <a:r>
              <a:rPr sz="3200" spc="-8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spc="20" dirty="0">
                <a:solidFill>
                  <a:srgbClr val="0000FF"/>
                </a:solidFill>
                <a:latin typeface="Trebuchet MS"/>
                <a:cs typeface="Trebuchet MS"/>
              </a:rPr>
              <a:t>Storage</a:t>
            </a:r>
            <a:endParaRPr sz="3200">
              <a:latin typeface="Trebuchet MS"/>
              <a:cs typeface="Trebuchet MS"/>
            </a:endParaRPr>
          </a:p>
          <a:p>
            <a:pPr marL="268605" indent="-256540">
              <a:lnSpc>
                <a:spcPct val="100000"/>
              </a:lnSpc>
              <a:spcBef>
                <a:spcPts val="770"/>
              </a:spcBef>
              <a:buSzPct val="65625"/>
              <a:buFont typeface="Wingdings"/>
              <a:buChar char=""/>
              <a:tabLst>
                <a:tab pos="269240" algn="l"/>
              </a:tabLst>
            </a:pPr>
            <a:r>
              <a:rPr sz="3200" spc="15" dirty="0">
                <a:solidFill>
                  <a:srgbClr val="0000FF"/>
                </a:solidFill>
                <a:latin typeface="Trebuchet MS"/>
                <a:cs typeface="Trebuchet MS"/>
              </a:rPr>
              <a:t>Disadvantages</a:t>
            </a:r>
            <a:r>
              <a:rPr sz="3200" spc="-1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spc="-20" dirty="0">
                <a:solidFill>
                  <a:srgbClr val="0000FF"/>
                </a:solidFill>
                <a:latin typeface="Trebuchet MS"/>
                <a:cs typeface="Trebuchet MS"/>
              </a:rPr>
              <a:t>of</a:t>
            </a:r>
            <a:r>
              <a:rPr sz="3200" spc="-10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spc="40" dirty="0">
                <a:solidFill>
                  <a:srgbClr val="0000FF"/>
                </a:solidFill>
                <a:latin typeface="Trebuchet MS"/>
                <a:cs typeface="Trebuchet MS"/>
              </a:rPr>
              <a:t>Cloud</a:t>
            </a:r>
            <a:r>
              <a:rPr sz="3200" spc="-8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spc="10" dirty="0">
                <a:solidFill>
                  <a:srgbClr val="0000FF"/>
                </a:solidFill>
                <a:latin typeface="Trebuchet MS"/>
                <a:cs typeface="Trebuchet MS"/>
              </a:rPr>
              <a:t>Storage</a:t>
            </a:r>
            <a:endParaRPr sz="3200">
              <a:latin typeface="Trebuchet MS"/>
              <a:cs typeface="Trebuchet MS"/>
            </a:endParaRPr>
          </a:p>
          <a:p>
            <a:pPr marL="268605" indent="-256540">
              <a:lnSpc>
                <a:spcPct val="100000"/>
              </a:lnSpc>
              <a:spcBef>
                <a:spcPts val="770"/>
              </a:spcBef>
              <a:buSzPct val="65625"/>
              <a:buFont typeface="Wingdings"/>
              <a:buChar char=""/>
              <a:tabLst>
                <a:tab pos="269240" algn="l"/>
              </a:tabLst>
            </a:pPr>
            <a:r>
              <a:rPr sz="3200" spc="-30" dirty="0">
                <a:solidFill>
                  <a:srgbClr val="0000FF"/>
                </a:solidFill>
                <a:latin typeface="Trebuchet MS"/>
                <a:cs typeface="Trebuchet MS"/>
              </a:rPr>
              <a:t>Types</a:t>
            </a:r>
            <a:r>
              <a:rPr sz="3200" spc="-8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spc="-20" dirty="0">
                <a:solidFill>
                  <a:srgbClr val="0000FF"/>
                </a:solidFill>
                <a:latin typeface="Trebuchet MS"/>
                <a:cs typeface="Trebuchet MS"/>
              </a:rPr>
              <a:t>of</a:t>
            </a:r>
            <a:r>
              <a:rPr sz="3200" spc="-11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0000FF"/>
                </a:solidFill>
                <a:latin typeface="Trebuchet MS"/>
                <a:cs typeface="Trebuchet MS"/>
              </a:rPr>
              <a:t>storage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32D4CE-CCE9-D501-754C-9BD1761D22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57</a:t>
            </a:fld>
            <a:endParaRPr spc="-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3407" y="158572"/>
            <a:ext cx="514096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u="none" spc="-15" dirty="0">
                <a:solidFill>
                  <a:srgbClr val="000000"/>
                </a:solidFill>
                <a:latin typeface="Calibri"/>
                <a:cs typeface="Calibri"/>
              </a:rPr>
              <a:t>What</a:t>
            </a:r>
            <a:r>
              <a:rPr sz="4400" u="none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u="none" spc="-5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4400" u="none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u="none" spc="-10" dirty="0">
                <a:solidFill>
                  <a:srgbClr val="000000"/>
                </a:solidFill>
                <a:latin typeface="Calibri"/>
                <a:cs typeface="Calibri"/>
              </a:rPr>
              <a:t>cloud</a:t>
            </a:r>
            <a:r>
              <a:rPr sz="4400" u="none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u="none" spc="-55" dirty="0">
                <a:solidFill>
                  <a:srgbClr val="000000"/>
                </a:solidFill>
                <a:latin typeface="Calibri"/>
                <a:cs typeface="Calibri"/>
              </a:rPr>
              <a:t>storage?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290" y="1008075"/>
            <a:ext cx="11002645" cy="386715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765" marR="12700" algn="just">
              <a:lnSpc>
                <a:spcPct val="90100"/>
              </a:lnSpc>
              <a:spcBef>
                <a:spcPts val="400"/>
              </a:spcBef>
            </a:pPr>
            <a:r>
              <a:rPr sz="2600" b="1" spc="-25" dirty="0">
                <a:latin typeface="Times New Roman"/>
                <a:cs typeface="Times New Roman"/>
              </a:rPr>
              <a:t>Data </a:t>
            </a:r>
            <a:r>
              <a:rPr sz="2600" b="1" spc="-5" dirty="0">
                <a:latin typeface="Times New Roman"/>
                <a:cs typeface="Times New Roman"/>
              </a:rPr>
              <a:t>(or files) </a:t>
            </a:r>
            <a:r>
              <a:rPr sz="2600" b="1" spc="-30" dirty="0">
                <a:latin typeface="Times New Roman"/>
                <a:cs typeface="Times New Roman"/>
              </a:rPr>
              <a:t>are </a:t>
            </a:r>
            <a:r>
              <a:rPr sz="2600" b="1" spc="-15" dirty="0">
                <a:latin typeface="Times New Roman"/>
                <a:cs typeface="Times New Roman"/>
              </a:rPr>
              <a:t>said to </a:t>
            </a:r>
            <a:r>
              <a:rPr sz="2600" b="1" spc="-10" dirty="0">
                <a:latin typeface="Times New Roman"/>
                <a:cs typeface="Times New Roman"/>
              </a:rPr>
              <a:t>be </a:t>
            </a:r>
            <a:r>
              <a:rPr sz="2600" b="1" spc="-35" dirty="0">
                <a:latin typeface="Times New Roman"/>
                <a:cs typeface="Times New Roman"/>
              </a:rPr>
              <a:t>stored </a:t>
            </a:r>
            <a:r>
              <a:rPr sz="2600" b="1" spc="-5" dirty="0">
                <a:latin typeface="Times New Roman"/>
                <a:cs typeface="Times New Roman"/>
              </a:rPr>
              <a:t>in the </a:t>
            </a:r>
            <a:r>
              <a:rPr sz="2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cloud</a:t>
            </a:r>
            <a:r>
              <a:rPr sz="2600" b="1" dirty="0">
                <a:latin typeface="Times New Roman"/>
                <a:cs typeface="Times New Roman"/>
              </a:rPr>
              <a:t> </a:t>
            </a:r>
            <a:r>
              <a:rPr sz="2600" b="1" spc="5" dirty="0">
                <a:latin typeface="Times New Roman"/>
                <a:cs typeface="Times New Roman"/>
              </a:rPr>
              <a:t>when </a:t>
            </a:r>
            <a:r>
              <a:rPr sz="2600" b="1" spc="-15" dirty="0">
                <a:latin typeface="Times New Roman"/>
                <a:cs typeface="Times New Roman"/>
              </a:rPr>
              <a:t>they </a:t>
            </a:r>
            <a:r>
              <a:rPr sz="2600" b="1" spc="-30" dirty="0">
                <a:latin typeface="Times New Roman"/>
                <a:cs typeface="Times New Roman"/>
              </a:rPr>
              <a:t>are saved </a:t>
            </a:r>
            <a:r>
              <a:rPr sz="2600" b="1" spc="-10" dirty="0">
                <a:latin typeface="Times New Roman"/>
                <a:cs typeface="Times New Roman"/>
              </a:rPr>
              <a:t>on </a:t>
            </a:r>
            <a:r>
              <a:rPr sz="2600" b="1" spc="-5" dirty="0">
                <a:latin typeface="Times New Roman"/>
                <a:cs typeface="Times New Roman"/>
              </a:rPr>
              <a:t>a </a:t>
            </a:r>
            <a:r>
              <a:rPr sz="2600" b="1" dirty="0">
                <a:latin typeface="Times New Roman"/>
                <a:cs typeface="Times New Roman"/>
              </a:rPr>
              <a:t> </a:t>
            </a:r>
            <a:r>
              <a:rPr sz="2600" b="1" spc="-30" dirty="0">
                <a:latin typeface="Times New Roman"/>
                <a:cs typeface="Times New Roman"/>
              </a:rPr>
              <a:t>remote </a:t>
            </a:r>
            <a:r>
              <a:rPr sz="2600" b="1" spc="-80" dirty="0">
                <a:latin typeface="Times New Roman"/>
                <a:cs typeface="Times New Roman"/>
              </a:rPr>
              <a:t>server, </a:t>
            </a:r>
            <a:r>
              <a:rPr sz="2600" b="1" dirty="0">
                <a:latin typeface="Times New Roman"/>
                <a:cs typeface="Times New Roman"/>
              </a:rPr>
              <a:t>which</a:t>
            </a:r>
            <a:r>
              <a:rPr sz="2600" b="1" spc="5" dirty="0">
                <a:latin typeface="Times New Roman"/>
                <a:cs typeface="Times New Roman"/>
              </a:rPr>
              <a:t> </a:t>
            </a:r>
            <a:r>
              <a:rPr sz="2600" b="1" spc="-10" dirty="0">
                <a:latin typeface="Times New Roman"/>
                <a:cs typeface="Times New Roman"/>
              </a:rPr>
              <a:t>is </a:t>
            </a:r>
            <a:r>
              <a:rPr sz="2600" b="1" spc="-5" dirty="0">
                <a:latin typeface="Times New Roman"/>
                <a:cs typeface="Times New Roman"/>
              </a:rPr>
              <a:t>easily accessible </a:t>
            </a:r>
            <a:r>
              <a:rPr sz="2600" b="1" spc="-35" dirty="0">
                <a:latin typeface="Times New Roman"/>
                <a:cs typeface="Times New Roman"/>
              </a:rPr>
              <a:t>from </a:t>
            </a:r>
            <a:r>
              <a:rPr sz="2600" b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anywhere </a:t>
            </a:r>
            <a:r>
              <a:rPr sz="26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with </a:t>
            </a:r>
            <a:r>
              <a:rPr sz="2600" b="1" u="heavy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internet</a:t>
            </a:r>
            <a:r>
              <a:rPr sz="2600" b="1" spc="-15" dirty="0">
                <a:latin typeface="Times New Roman"/>
                <a:cs typeface="Times New Roman"/>
              </a:rPr>
              <a:t> </a:t>
            </a:r>
            <a:r>
              <a:rPr sz="2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access</a:t>
            </a:r>
            <a:r>
              <a:rPr sz="2600" b="1" spc="-5" dirty="0">
                <a:latin typeface="Times New Roman"/>
                <a:cs typeface="Times New Roman"/>
              </a:rPr>
              <a:t>. </a:t>
            </a:r>
            <a:r>
              <a:rPr sz="2600" b="1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This allows </a:t>
            </a:r>
            <a:r>
              <a:rPr sz="2600" spc="-5" dirty="0">
                <a:latin typeface="Times New Roman"/>
                <a:cs typeface="Times New Roman"/>
              </a:rPr>
              <a:t>access </a:t>
            </a:r>
            <a:r>
              <a:rPr sz="2600" spc="-15" dirty="0">
                <a:latin typeface="Times New Roman"/>
                <a:cs typeface="Times New Roman"/>
              </a:rPr>
              <a:t>to </a:t>
            </a:r>
            <a:r>
              <a:rPr sz="2600" dirty="0">
                <a:latin typeface="Times New Roman"/>
                <a:cs typeface="Times New Roman"/>
              </a:rPr>
              <a:t>the </a:t>
            </a:r>
            <a:r>
              <a:rPr sz="2600" spc="-25" dirty="0">
                <a:latin typeface="Times New Roman"/>
                <a:cs typeface="Times New Roman"/>
              </a:rPr>
              <a:t>data </a:t>
            </a:r>
            <a:r>
              <a:rPr sz="2600" spc="-10" dirty="0">
                <a:latin typeface="Times New Roman"/>
                <a:cs typeface="Times New Roman"/>
              </a:rPr>
              <a:t>from </a:t>
            </a:r>
            <a:r>
              <a:rPr sz="2600" dirty="0">
                <a:latin typeface="Times New Roman"/>
                <a:cs typeface="Times New Roman"/>
              </a:rPr>
              <a:t>any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device </a:t>
            </a:r>
            <a:r>
              <a:rPr sz="2600" spc="-15" dirty="0">
                <a:latin typeface="Times New Roman"/>
                <a:cs typeface="Times New Roman"/>
              </a:rPr>
              <a:t>connected to </a:t>
            </a:r>
            <a:r>
              <a:rPr sz="2600" spc="-10" dirty="0">
                <a:latin typeface="Times New Roman"/>
                <a:cs typeface="Times New Roman"/>
              </a:rPr>
              <a:t>the internet, </a:t>
            </a:r>
            <a:r>
              <a:rPr sz="2600" spc="-5" dirty="0">
                <a:latin typeface="Times New Roman"/>
                <a:cs typeface="Times New Roman"/>
              </a:rPr>
              <a:t>including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30" dirty="0">
                <a:latin typeface="Times New Roman"/>
                <a:cs typeface="Times New Roman"/>
              </a:rPr>
              <a:t>computers,</a:t>
            </a:r>
            <a:r>
              <a:rPr sz="2600" spc="7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tablets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and</a:t>
            </a:r>
            <a:r>
              <a:rPr sz="2600" spc="4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smartphones.</a:t>
            </a:r>
            <a:endParaRPr sz="2600">
              <a:latin typeface="Times New Roman"/>
              <a:cs typeface="Times New Roman"/>
            </a:endParaRPr>
          </a:p>
          <a:p>
            <a:pPr marL="12700" marR="8890">
              <a:lnSpc>
                <a:spcPts val="3120"/>
              </a:lnSpc>
              <a:spcBef>
                <a:spcPts val="80"/>
              </a:spcBef>
              <a:buSzPct val="96153"/>
              <a:buFont typeface="Arial MT"/>
              <a:buChar char="•"/>
              <a:tabLst>
                <a:tab pos="128905" algn="l"/>
              </a:tabLst>
            </a:pPr>
            <a:r>
              <a:rPr sz="2600" b="1" spc="-25" dirty="0">
                <a:latin typeface="Trebuchet MS"/>
                <a:cs typeface="Trebuchet MS"/>
              </a:rPr>
              <a:t>Refers</a:t>
            </a:r>
            <a:r>
              <a:rPr sz="2600" b="1" spc="265" dirty="0">
                <a:latin typeface="Trebuchet MS"/>
                <a:cs typeface="Trebuchet MS"/>
              </a:rPr>
              <a:t> </a:t>
            </a:r>
            <a:r>
              <a:rPr sz="2600" b="1" spc="40" dirty="0">
                <a:latin typeface="Trebuchet MS"/>
                <a:cs typeface="Trebuchet MS"/>
              </a:rPr>
              <a:t>to</a:t>
            </a:r>
            <a:r>
              <a:rPr sz="2600" b="1" spc="245" dirty="0">
                <a:latin typeface="Trebuchet MS"/>
                <a:cs typeface="Trebuchet MS"/>
              </a:rPr>
              <a:t> </a:t>
            </a:r>
            <a:r>
              <a:rPr sz="2600" b="1" spc="75" dirty="0">
                <a:latin typeface="Trebuchet MS"/>
                <a:cs typeface="Trebuchet MS"/>
              </a:rPr>
              <a:t>saving</a:t>
            </a:r>
            <a:r>
              <a:rPr sz="2600" b="1" spc="245" dirty="0">
                <a:latin typeface="Trebuchet MS"/>
                <a:cs typeface="Trebuchet MS"/>
              </a:rPr>
              <a:t> </a:t>
            </a:r>
            <a:r>
              <a:rPr sz="2600" b="1" spc="20" dirty="0">
                <a:latin typeface="Trebuchet MS"/>
                <a:cs typeface="Trebuchet MS"/>
              </a:rPr>
              <a:t>data</a:t>
            </a:r>
            <a:r>
              <a:rPr sz="2600" b="1" spc="240" dirty="0">
                <a:latin typeface="Trebuchet MS"/>
                <a:cs typeface="Trebuchet MS"/>
              </a:rPr>
              <a:t> </a:t>
            </a:r>
            <a:r>
              <a:rPr sz="2600" b="1" spc="40" dirty="0">
                <a:latin typeface="Trebuchet MS"/>
                <a:cs typeface="Trebuchet MS"/>
              </a:rPr>
              <a:t>to</a:t>
            </a:r>
            <a:r>
              <a:rPr sz="2600" b="1" spc="250" dirty="0">
                <a:latin typeface="Trebuchet MS"/>
                <a:cs typeface="Trebuchet MS"/>
              </a:rPr>
              <a:t> </a:t>
            </a:r>
            <a:r>
              <a:rPr sz="2600" b="1" spc="20" dirty="0">
                <a:latin typeface="Trebuchet MS"/>
                <a:cs typeface="Trebuchet MS"/>
              </a:rPr>
              <a:t>an</a:t>
            </a:r>
            <a:r>
              <a:rPr sz="2600" b="1" spc="235" dirty="0">
                <a:latin typeface="Trebuchet MS"/>
                <a:cs typeface="Trebuchet MS"/>
              </a:rPr>
              <a:t> </a:t>
            </a:r>
            <a:r>
              <a:rPr sz="2600" b="1" spc="10" dirty="0">
                <a:latin typeface="Trebuchet MS"/>
                <a:cs typeface="Trebuchet MS"/>
              </a:rPr>
              <a:t>off-site</a:t>
            </a:r>
            <a:r>
              <a:rPr sz="2600" b="1" spc="235" dirty="0">
                <a:latin typeface="Trebuchet MS"/>
                <a:cs typeface="Trebuchet MS"/>
              </a:rPr>
              <a:t> </a:t>
            </a:r>
            <a:r>
              <a:rPr sz="2600" b="1" spc="35" dirty="0">
                <a:latin typeface="Trebuchet MS"/>
                <a:cs typeface="Trebuchet MS"/>
              </a:rPr>
              <a:t>storage</a:t>
            </a:r>
            <a:r>
              <a:rPr sz="2600" b="1" spc="245" dirty="0">
                <a:latin typeface="Trebuchet MS"/>
                <a:cs typeface="Trebuchet MS"/>
              </a:rPr>
              <a:t> </a:t>
            </a:r>
            <a:r>
              <a:rPr sz="2600" b="1" spc="10" dirty="0">
                <a:latin typeface="Trebuchet MS"/>
                <a:cs typeface="Trebuchet MS"/>
              </a:rPr>
              <a:t>system</a:t>
            </a:r>
            <a:r>
              <a:rPr sz="2600" b="1" spc="245" dirty="0">
                <a:latin typeface="Trebuchet MS"/>
                <a:cs typeface="Trebuchet MS"/>
              </a:rPr>
              <a:t> </a:t>
            </a:r>
            <a:r>
              <a:rPr sz="2600" b="1" spc="30" dirty="0">
                <a:latin typeface="Trebuchet MS"/>
                <a:cs typeface="Trebuchet MS"/>
              </a:rPr>
              <a:t>maintained</a:t>
            </a:r>
            <a:r>
              <a:rPr sz="2600" b="1" spc="270" dirty="0">
                <a:latin typeface="Trebuchet MS"/>
                <a:cs typeface="Trebuchet MS"/>
              </a:rPr>
              <a:t> </a:t>
            </a:r>
            <a:r>
              <a:rPr sz="2600" b="1" spc="50" dirty="0">
                <a:latin typeface="Trebuchet MS"/>
                <a:cs typeface="Trebuchet MS"/>
              </a:rPr>
              <a:t>by</a:t>
            </a:r>
            <a:r>
              <a:rPr sz="2600" b="1" spc="240" dirty="0">
                <a:latin typeface="Trebuchet MS"/>
                <a:cs typeface="Trebuchet MS"/>
              </a:rPr>
              <a:t> </a:t>
            </a:r>
            <a:r>
              <a:rPr sz="2600" b="1" spc="10" dirty="0">
                <a:latin typeface="Trebuchet MS"/>
                <a:cs typeface="Trebuchet MS"/>
              </a:rPr>
              <a:t>a </a:t>
            </a:r>
            <a:r>
              <a:rPr sz="2600" b="1" spc="-770" dirty="0">
                <a:latin typeface="Trebuchet MS"/>
                <a:cs typeface="Trebuchet MS"/>
              </a:rPr>
              <a:t> </a:t>
            </a:r>
            <a:r>
              <a:rPr sz="2600" b="1" spc="10" dirty="0">
                <a:latin typeface="Trebuchet MS"/>
                <a:cs typeface="Trebuchet MS"/>
              </a:rPr>
              <a:t>third</a:t>
            </a:r>
            <a:r>
              <a:rPr sz="2600" b="1" spc="-60" dirty="0">
                <a:latin typeface="Trebuchet MS"/>
                <a:cs typeface="Trebuchet MS"/>
              </a:rPr>
              <a:t> </a:t>
            </a:r>
            <a:r>
              <a:rPr sz="2600" b="1" spc="-65" dirty="0">
                <a:latin typeface="Trebuchet MS"/>
                <a:cs typeface="Trebuchet MS"/>
              </a:rPr>
              <a:t>party.</a:t>
            </a:r>
            <a:endParaRPr sz="2600">
              <a:latin typeface="Trebuchet MS"/>
              <a:cs typeface="Trebuchet MS"/>
            </a:endParaRPr>
          </a:p>
          <a:p>
            <a:pPr marL="12700" marR="8890">
              <a:lnSpc>
                <a:spcPts val="3120"/>
              </a:lnSpc>
              <a:spcBef>
                <a:spcPts val="5"/>
              </a:spcBef>
              <a:buSzPct val="96153"/>
              <a:buFont typeface="Arial MT"/>
              <a:buChar char="•"/>
              <a:tabLst>
                <a:tab pos="128905" algn="l"/>
              </a:tabLst>
            </a:pPr>
            <a:r>
              <a:rPr sz="2600" spc="-25" dirty="0">
                <a:latin typeface="Trebuchet MS"/>
                <a:cs typeface="Trebuchet MS"/>
              </a:rPr>
              <a:t>Instead</a:t>
            </a:r>
            <a:r>
              <a:rPr sz="2600" spc="5" dirty="0">
                <a:latin typeface="Trebuchet MS"/>
                <a:cs typeface="Trebuchet MS"/>
              </a:rPr>
              <a:t> </a:t>
            </a:r>
            <a:r>
              <a:rPr sz="2600" spc="-45" dirty="0">
                <a:latin typeface="Trebuchet MS"/>
                <a:cs typeface="Trebuchet MS"/>
              </a:rPr>
              <a:t>of</a:t>
            </a:r>
            <a:r>
              <a:rPr sz="2600" spc="-10" dirty="0">
                <a:latin typeface="Trebuchet MS"/>
                <a:cs typeface="Trebuchet MS"/>
              </a:rPr>
              <a:t> </a:t>
            </a:r>
            <a:r>
              <a:rPr sz="2600" spc="5" dirty="0">
                <a:latin typeface="Trebuchet MS"/>
                <a:cs typeface="Trebuchet MS"/>
              </a:rPr>
              <a:t>storing</a:t>
            </a:r>
            <a:r>
              <a:rPr sz="2600" spc="-5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information</a:t>
            </a:r>
            <a:r>
              <a:rPr sz="2600" spc="-10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to</a:t>
            </a:r>
            <a:r>
              <a:rPr sz="2600" spc="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your computer's</a:t>
            </a:r>
            <a:r>
              <a:rPr sz="2600" spc="-5" dirty="0">
                <a:latin typeface="Trebuchet MS"/>
                <a:cs typeface="Trebuchet MS"/>
              </a:rPr>
              <a:t> </a:t>
            </a:r>
            <a:r>
              <a:rPr sz="2600" spc="-15" dirty="0">
                <a:latin typeface="Trebuchet MS"/>
                <a:cs typeface="Trebuchet MS"/>
              </a:rPr>
              <a:t>hard</a:t>
            </a:r>
            <a:r>
              <a:rPr sz="2600" spc="-30" dirty="0">
                <a:latin typeface="Trebuchet MS"/>
                <a:cs typeface="Trebuchet MS"/>
              </a:rPr>
              <a:t> </a:t>
            </a:r>
            <a:r>
              <a:rPr sz="2600" spc="-50" dirty="0">
                <a:latin typeface="Trebuchet MS"/>
                <a:cs typeface="Trebuchet MS"/>
              </a:rPr>
              <a:t>drive</a:t>
            </a:r>
            <a:r>
              <a:rPr sz="2600" spc="-1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or </a:t>
            </a:r>
            <a:r>
              <a:rPr sz="2600" spc="-35" dirty="0">
                <a:latin typeface="Trebuchet MS"/>
                <a:cs typeface="Trebuchet MS"/>
              </a:rPr>
              <a:t>other</a:t>
            </a:r>
            <a:r>
              <a:rPr sz="2600" dirty="0">
                <a:latin typeface="Trebuchet MS"/>
                <a:cs typeface="Trebuchet MS"/>
              </a:rPr>
              <a:t> </a:t>
            </a:r>
            <a:r>
              <a:rPr sz="2600" spc="-50" dirty="0">
                <a:latin typeface="Trebuchet MS"/>
                <a:cs typeface="Trebuchet MS"/>
              </a:rPr>
              <a:t>local </a:t>
            </a:r>
            <a:r>
              <a:rPr sz="2600" spc="-77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storage</a:t>
            </a:r>
            <a:r>
              <a:rPr sz="2600" spc="-70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device,</a:t>
            </a:r>
            <a:r>
              <a:rPr sz="2600" spc="-25" dirty="0">
                <a:latin typeface="Trebuchet MS"/>
                <a:cs typeface="Trebuchet MS"/>
              </a:rPr>
              <a:t> </a:t>
            </a:r>
            <a:r>
              <a:rPr sz="2600" b="1" spc="40" dirty="0">
                <a:latin typeface="Trebuchet MS"/>
                <a:cs typeface="Trebuchet MS"/>
              </a:rPr>
              <a:t>you</a:t>
            </a:r>
            <a:r>
              <a:rPr sz="2600" b="1" spc="-75" dirty="0">
                <a:latin typeface="Trebuchet MS"/>
                <a:cs typeface="Trebuchet MS"/>
              </a:rPr>
              <a:t> </a:t>
            </a:r>
            <a:r>
              <a:rPr sz="2600" b="1" spc="-10" dirty="0">
                <a:latin typeface="Trebuchet MS"/>
                <a:cs typeface="Trebuchet MS"/>
              </a:rPr>
              <a:t>save</a:t>
            </a:r>
            <a:r>
              <a:rPr sz="2600" b="1" spc="-55" dirty="0">
                <a:latin typeface="Trebuchet MS"/>
                <a:cs typeface="Trebuchet MS"/>
              </a:rPr>
              <a:t> </a:t>
            </a:r>
            <a:r>
              <a:rPr sz="2600" b="1" spc="20" dirty="0">
                <a:latin typeface="Trebuchet MS"/>
                <a:cs typeface="Trebuchet MS"/>
              </a:rPr>
              <a:t>it</a:t>
            </a:r>
            <a:r>
              <a:rPr sz="2600" b="1" spc="-65" dirty="0">
                <a:latin typeface="Trebuchet MS"/>
                <a:cs typeface="Trebuchet MS"/>
              </a:rPr>
              <a:t> </a:t>
            </a:r>
            <a:r>
              <a:rPr sz="2600" b="1" spc="45" dirty="0">
                <a:latin typeface="Trebuchet MS"/>
                <a:cs typeface="Trebuchet MS"/>
              </a:rPr>
              <a:t>to</a:t>
            </a:r>
            <a:r>
              <a:rPr sz="2600" b="1" spc="-90" dirty="0">
                <a:latin typeface="Trebuchet MS"/>
                <a:cs typeface="Trebuchet MS"/>
              </a:rPr>
              <a:t> </a:t>
            </a:r>
            <a:r>
              <a:rPr sz="2600" b="1" spc="10" dirty="0">
                <a:latin typeface="Trebuchet MS"/>
                <a:cs typeface="Trebuchet MS"/>
              </a:rPr>
              <a:t>a</a:t>
            </a:r>
            <a:r>
              <a:rPr sz="2600" b="1" spc="-70" dirty="0">
                <a:latin typeface="Trebuchet MS"/>
                <a:cs typeface="Trebuchet MS"/>
              </a:rPr>
              <a:t> </a:t>
            </a:r>
            <a:r>
              <a:rPr sz="2600" b="1" spc="-10" dirty="0">
                <a:latin typeface="Trebuchet MS"/>
                <a:cs typeface="Trebuchet MS"/>
              </a:rPr>
              <a:t>remote</a:t>
            </a:r>
            <a:r>
              <a:rPr sz="2600" b="1" spc="-30" dirty="0">
                <a:latin typeface="Trebuchet MS"/>
                <a:cs typeface="Trebuchet MS"/>
              </a:rPr>
              <a:t> </a:t>
            </a:r>
            <a:r>
              <a:rPr sz="2600" b="1" spc="-25" dirty="0">
                <a:latin typeface="Trebuchet MS"/>
                <a:cs typeface="Trebuchet MS"/>
              </a:rPr>
              <a:t>database.</a:t>
            </a:r>
            <a:endParaRPr sz="2600">
              <a:latin typeface="Trebuchet MS"/>
              <a:cs typeface="Trebuchet MS"/>
            </a:endParaRPr>
          </a:p>
          <a:p>
            <a:pPr marL="12700" marR="5080">
              <a:lnSpc>
                <a:spcPts val="3120"/>
              </a:lnSpc>
              <a:buSzPct val="96153"/>
              <a:buFont typeface="Arial MT"/>
              <a:buChar char="•"/>
              <a:tabLst>
                <a:tab pos="220345" algn="l"/>
                <a:tab pos="908685" algn="l"/>
                <a:tab pos="2210435" algn="l"/>
                <a:tab pos="3613150" algn="l"/>
                <a:tab pos="4241165" algn="l"/>
                <a:tab pos="6024245" algn="l"/>
                <a:tab pos="7433309" algn="l"/>
                <a:tab pos="8244205" algn="l"/>
                <a:tab pos="9810750" algn="l"/>
                <a:tab pos="10518775" algn="l"/>
              </a:tabLst>
            </a:pPr>
            <a:r>
              <a:rPr sz="2600" spc="-150" dirty="0">
                <a:latin typeface="Trebuchet MS"/>
                <a:cs typeface="Trebuchet MS"/>
              </a:rPr>
              <a:t>T</a:t>
            </a:r>
            <a:r>
              <a:rPr sz="2600" spc="-10" dirty="0">
                <a:latin typeface="Trebuchet MS"/>
                <a:cs typeface="Trebuchet MS"/>
              </a:rPr>
              <a:t>he</a:t>
            </a:r>
            <a:r>
              <a:rPr sz="2600" dirty="0">
                <a:latin typeface="Trebuchet MS"/>
                <a:cs typeface="Trebuchet MS"/>
              </a:rPr>
              <a:t>	</a:t>
            </a:r>
            <a:r>
              <a:rPr sz="2600" spc="-55" dirty="0">
                <a:latin typeface="Trebuchet MS"/>
                <a:cs typeface="Trebuchet MS"/>
              </a:rPr>
              <a:t>In</a:t>
            </a:r>
            <a:r>
              <a:rPr sz="2600" spc="-70" dirty="0">
                <a:latin typeface="Trebuchet MS"/>
                <a:cs typeface="Trebuchet MS"/>
              </a:rPr>
              <a:t>te</a:t>
            </a:r>
            <a:r>
              <a:rPr sz="2600" spc="-105" dirty="0">
                <a:latin typeface="Trebuchet MS"/>
                <a:cs typeface="Trebuchet MS"/>
              </a:rPr>
              <a:t>r</a:t>
            </a:r>
            <a:r>
              <a:rPr sz="2600" spc="60" dirty="0">
                <a:latin typeface="Trebuchet MS"/>
                <a:cs typeface="Trebuchet MS"/>
              </a:rPr>
              <a:t>n</a:t>
            </a:r>
            <a:r>
              <a:rPr sz="2600" spc="-80" dirty="0">
                <a:latin typeface="Trebuchet MS"/>
                <a:cs typeface="Trebuchet MS"/>
              </a:rPr>
              <a:t>e</a:t>
            </a:r>
            <a:r>
              <a:rPr sz="2600" spc="-155" dirty="0">
                <a:latin typeface="Trebuchet MS"/>
                <a:cs typeface="Trebuchet MS"/>
              </a:rPr>
              <a:t>t</a:t>
            </a:r>
            <a:r>
              <a:rPr sz="2600" dirty="0">
                <a:latin typeface="Trebuchet MS"/>
                <a:cs typeface="Trebuchet MS"/>
              </a:rPr>
              <a:t>	</a:t>
            </a:r>
            <a:r>
              <a:rPr sz="2600" spc="60" dirty="0">
                <a:latin typeface="Trebuchet MS"/>
                <a:cs typeface="Trebuchet MS"/>
              </a:rPr>
              <a:t>p</a:t>
            </a:r>
            <a:r>
              <a:rPr sz="2600" spc="-125" dirty="0">
                <a:latin typeface="Trebuchet MS"/>
                <a:cs typeface="Trebuchet MS"/>
              </a:rPr>
              <a:t>r</a:t>
            </a:r>
            <a:r>
              <a:rPr sz="2600" dirty="0">
                <a:latin typeface="Trebuchet MS"/>
                <a:cs typeface="Trebuchet MS"/>
              </a:rPr>
              <a:t>ov</a:t>
            </a:r>
            <a:r>
              <a:rPr sz="2600" spc="-10" dirty="0">
                <a:latin typeface="Trebuchet MS"/>
                <a:cs typeface="Trebuchet MS"/>
              </a:rPr>
              <a:t>i</a:t>
            </a:r>
            <a:r>
              <a:rPr sz="2600" spc="80" dirty="0">
                <a:latin typeface="Trebuchet MS"/>
                <a:cs typeface="Trebuchet MS"/>
              </a:rPr>
              <a:t>d</a:t>
            </a:r>
            <a:r>
              <a:rPr sz="2600" spc="-80" dirty="0">
                <a:latin typeface="Trebuchet MS"/>
                <a:cs typeface="Trebuchet MS"/>
              </a:rPr>
              <a:t>e</a:t>
            </a:r>
            <a:r>
              <a:rPr sz="2600" spc="45" dirty="0">
                <a:latin typeface="Trebuchet MS"/>
                <a:cs typeface="Trebuchet MS"/>
              </a:rPr>
              <a:t>s</a:t>
            </a:r>
            <a:r>
              <a:rPr sz="2600" dirty="0">
                <a:latin typeface="Trebuchet MS"/>
                <a:cs typeface="Trebuchet MS"/>
              </a:rPr>
              <a:t>	</a:t>
            </a:r>
            <a:r>
              <a:rPr sz="2600" spc="-150" dirty="0">
                <a:latin typeface="Trebuchet MS"/>
                <a:cs typeface="Trebuchet MS"/>
              </a:rPr>
              <a:t>t</a:t>
            </a:r>
            <a:r>
              <a:rPr sz="2600" spc="-10" dirty="0">
                <a:latin typeface="Trebuchet MS"/>
                <a:cs typeface="Trebuchet MS"/>
              </a:rPr>
              <a:t>he</a:t>
            </a:r>
            <a:r>
              <a:rPr sz="2600" dirty="0">
                <a:latin typeface="Trebuchet MS"/>
                <a:cs typeface="Trebuchet MS"/>
              </a:rPr>
              <a:t>	</a:t>
            </a:r>
            <a:r>
              <a:rPr sz="2600" spc="15" dirty="0">
                <a:latin typeface="Trebuchet MS"/>
                <a:cs typeface="Trebuchet MS"/>
              </a:rPr>
              <a:t>c</a:t>
            </a:r>
            <a:r>
              <a:rPr sz="2600" spc="30" dirty="0">
                <a:latin typeface="Trebuchet MS"/>
                <a:cs typeface="Trebuchet MS"/>
              </a:rPr>
              <a:t>o</a:t>
            </a:r>
            <a:r>
              <a:rPr sz="2600" spc="45" dirty="0">
                <a:latin typeface="Trebuchet MS"/>
                <a:cs typeface="Trebuchet MS"/>
              </a:rPr>
              <a:t>n</a:t>
            </a:r>
            <a:r>
              <a:rPr sz="2600" spc="60" dirty="0">
                <a:latin typeface="Trebuchet MS"/>
                <a:cs typeface="Trebuchet MS"/>
              </a:rPr>
              <a:t>n</a:t>
            </a:r>
            <a:r>
              <a:rPr sz="2600" spc="-80" dirty="0">
                <a:latin typeface="Trebuchet MS"/>
                <a:cs typeface="Trebuchet MS"/>
              </a:rPr>
              <a:t>e</a:t>
            </a:r>
            <a:r>
              <a:rPr sz="2600" spc="-135" dirty="0">
                <a:latin typeface="Trebuchet MS"/>
                <a:cs typeface="Trebuchet MS"/>
              </a:rPr>
              <a:t>c</a:t>
            </a:r>
            <a:r>
              <a:rPr sz="2600" spc="-100" dirty="0">
                <a:latin typeface="Trebuchet MS"/>
                <a:cs typeface="Trebuchet MS"/>
              </a:rPr>
              <a:t>t</a:t>
            </a:r>
            <a:r>
              <a:rPr sz="2600" spc="-75" dirty="0">
                <a:latin typeface="Trebuchet MS"/>
                <a:cs typeface="Trebuchet MS"/>
              </a:rPr>
              <a:t>i</a:t>
            </a:r>
            <a:r>
              <a:rPr sz="2600" spc="80" dirty="0">
                <a:latin typeface="Trebuchet MS"/>
                <a:cs typeface="Trebuchet MS"/>
              </a:rPr>
              <a:t>on</a:t>
            </a:r>
            <a:r>
              <a:rPr sz="2600" dirty="0">
                <a:latin typeface="Trebuchet MS"/>
                <a:cs typeface="Trebuchet MS"/>
              </a:rPr>
              <a:t>	</a:t>
            </a:r>
            <a:r>
              <a:rPr sz="2600" spc="85" dirty="0">
                <a:latin typeface="Trebuchet MS"/>
                <a:cs typeface="Trebuchet MS"/>
              </a:rPr>
              <a:t>b</a:t>
            </a:r>
            <a:r>
              <a:rPr sz="2600" spc="-80" dirty="0">
                <a:latin typeface="Trebuchet MS"/>
                <a:cs typeface="Trebuchet MS"/>
              </a:rPr>
              <a:t>e</a:t>
            </a:r>
            <a:r>
              <a:rPr sz="2600" spc="-150" dirty="0">
                <a:latin typeface="Trebuchet MS"/>
                <a:cs typeface="Trebuchet MS"/>
              </a:rPr>
              <a:t>t</a:t>
            </a:r>
            <a:r>
              <a:rPr sz="2600" spc="-75" dirty="0">
                <a:latin typeface="Trebuchet MS"/>
                <a:cs typeface="Trebuchet MS"/>
              </a:rPr>
              <a:t>w</a:t>
            </a:r>
            <a:r>
              <a:rPr sz="2600" spc="-70" dirty="0">
                <a:latin typeface="Trebuchet MS"/>
                <a:cs typeface="Trebuchet MS"/>
              </a:rPr>
              <a:t>e</a:t>
            </a:r>
            <a:r>
              <a:rPr sz="2600" spc="-55" dirty="0">
                <a:latin typeface="Trebuchet MS"/>
                <a:cs typeface="Trebuchet MS"/>
              </a:rPr>
              <a:t>e</a:t>
            </a:r>
            <a:r>
              <a:rPr sz="2600" spc="45" dirty="0">
                <a:latin typeface="Trebuchet MS"/>
                <a:cs typeface="Trebuchet MS"/>
              </a:rPr>
              <a:t>n</a:t>
            </a:r>
            <a:r>
              <a:rPr sz="2600" dirty="0">
                <a:latin typeface="Trebuchet MS"/>
                <a:cs typeface="Trebuchet MS"/>
              </a:rPr>
              <a:t>	</a:t>
            </a:r>
            <a:r>
              <a:rPr sz="2600" spc="-65" dirty="0">
                <a:latin typeface="Trebuchet MS"/>
                <a:cs typeface="Trebuchet MS"/>
              </a:rPr>
              <a:t>y</a:t>
            </a:r>
            <a:r>
              <a:rPr sz="2600" spc="135" dirty="0">
                <a:latin typeface="Trebuchet MS"/>
                <a:cs typeface="Trebuchet MS"/>
              </a:rPr>
              <a:t>o</a:t>
            </a:r>
            <a:r>
              <a:rPr sz="2600" spc="-35" dirty="0">
                <a:latin typeface="Trebuchet MS"/>
                <a:cs typeface="Trebuchet MS"/>
              </a:rPr>
              <a:t>ur</a:t>
            </a:r>
            <a:r>
              <a:rPr sz="2600" dirty="0">
                <a:latin typeface="Trebuchet MS"/>
                <a:cs typeface="Trebuchet MS"/>
              </a:rPr>
              <a:t>	</a:t>
            </a:r>
            <a:r>
              <a:rPr sz="2600" spc="45" dirty="0">
                <a:latin typeface="Trebuchet MS"/>
                <a:cs typeface="Trebuchet MS"/>
              </a:rPr>
              <a:t>comp</a:t>
            </a:r>
            <a:r>
              <a:rPr sz="2600" spc="65" dirty="0">
                <a:latin typeface="Trebuchet MS"/>
                <a:cs typeface="Trebuchet MS"/>
              </a:rPr>
              <a:t>u</a:t>
            </a:r>
            <a:r>
              <a:rPr sz="2600" spc="-175" dirty="0">
                <a:latin typeface="Trebuchet MS"/>
                <a:cs typeface="Trebuchet MS"/>
              </a:rPr>
              <a:t>t</a:t>
            </a:r>
            <a:r>
              <a:rPr sz="2600" spc="-80" dirty="0">
                <a:latin typeface="Trebuchet MS"/>
                <a:cs typeface="Trebuchet MS"/>
              </a:rPr>
              <a:t>e</a:t>
            </a:r>
            <a:r>
              <a:rPr sz="2600" spc="-110" dirty="0">
                <a:latin typeface="Trebuchet MS"/>
                <a:cs typeface="Trebuchet MS"/>
              </a:rPr>
              <a:t>r</a:t>
            </a:r>
            <a:r>
              <a:rPr sz="2600" dirty="0">
                <a:latin typeface="Trebuchet MS"/>
                <a:cs typeface="Trebuchet MS"/>
              </a:rPr>
              <a:t>	</a:t>
            </a:r>
            <a:r>
              <a:rPr sz="2600" spc="25" dirty="0">
                <a:latin typeface="Trebuchet MS"/>
                <a:cs typeface="Trebuchet MS"/>
              </a:rPr>
              <a:t>and</a:t>
            </a:r>
            <a:r>
              <a:rPr sz="2600" dirty="0">
                <a:latin typeface="Trebuchet MS"/>
                <a:cs typeface="Trebuchet MS"/>
              </a:rPr>
              <a:t>	</a:t>
            </a:r>
            <a:r>
              <a:rPr sz="2600" spc="-150" dirty="0">
                <a:latin typeface="Trebuchet MS"/>
                <a:cs typeface="Trebuchet MS"/>
              </a:rPr>
              <a:t>t</a:t>
            </a:r>
            <a:r>
              <a:rPr sz="2600" spc="-10" dirty="0">
                <a:latin typeface="Trebuchet MS"/>
                <a:cs typeface="Trebuchet MS"/>
              </a:rPr>
              <a:t>he  </a:t>
            </a:r>
            <a:r>
              <a:rPr sz="2600" spc="-65" dirty="0">
                <a:latin typeface="Trebuchet MS"/>
                <a:cs typeface="Trebuchet MS"/>
              </a:rPr>
              <a:t>database.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5811" y="4871720"/>
            <a:ext cx="6378775" cy="15290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91747" y="6592121"/>
            <a:ext cx="476884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U3.</a:t>
            </a:r>
            <a:r>
              <a:rPr sz="1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58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DBDBB7-D99C-76EF-8C60-E7C97C86BA9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58</a:t>
            </a:fld>
            <a:endParaRPr spc="-5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8294" y="224993"/>
            <a:ext cx="310769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u="none" spc="-5" dirty="0">
                <a:solidFill>
                  <a:srgbClr val="000000"/>
                </a:solidFill>
                <a:latin typeface="Calibri"/>
                <a:cs typeface="Calibri"/>
              </a:rPr>
              <a:t>Cloud</a:t>
            </a:r>
            <a:r>
              <a:rPr sz="4400" u="none" spc="-1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u="none" spc="-60" dirty="0">
                <a:solidFill>
                  <a:srgbClr val="000000"/>
                </a:solidFill>
                <a:latin typeface="Calibri"/>
                <a:cs typeface="Calibri"/>
              </a:rPr>
              <a:t>storage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33600" y="1066800"/>
            <a:ext cx="7543800" cy="4947285"/>
            <a:chOff x="2133600" y="1066800"/>
            <a:chExt cx="7543800" cy="49472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2623" y="1066800"/>
              <a:ext cx="2862072" cy="22280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8840" y="1594104"/>
              <a:ext cx="929639" cy="15941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138416" y="2081783"/>
              <a:ext cx="118110" cy="131445"/>
            </a:xfrm>
            <a:custGeom>
              <a:avLst/>
              <a:gdLst/>
              <a:ahLst/>
              <a:cxnLst/>
              <a:rect l="l" t="t" r="r" b="b"/>
              <a:pathLst>
                <a:path w="118109" h="131444">
                  <a:moveTo>
                    <a:pt x="117729" y="15621"/>
                  </a:moveTo>
                  <a:lnTo>
                    <a:pt x="110490" y="2286"/>
                  </a:lnTo>
                  <a:lnTo>
                    <a:pt x="102743" y="0"/>
                  </a:lnTo>
                  <a:lnTo>
                    <a:pt x="0" y="65532"/>
                  </a:lnTo>
                  <a:lnTo>
                    <a:pt x="102743" y="130937"/>
                  </a:lnTo>
                  <a:lnTo>
                    <a:pt x="110490" y="128651"/>
                  </a:lnTo>
                  <a:lnTo>
                    <a:pt x="117729" y="115316"/>
                  </a:lnTo>
                  <a:lnTo>
                    <a:pt x="115697" y="106553"/>
                  </a:lnTo>
                  <a:lnTo>
                    <a:pt x="73406" y="79629"/>
                  </a:lnTo>
                  <a:lnTo>
                    <a:pt x="70231" y="77597"/>
                  </a:lnTo>
                  <a:lnTo>
                    <a:pt x="32131" y="77597"/>
                  </a:lnTo>
                  <a:lnTo>
                    <a:pt x="32131" y="53340"/>
                  </a:lnTo>
                  <a:lnTo>
                    <a:pt x="70231" y="53340"/>
                  </a:lnTo>
                  <a:lnTo>
                    <a:pt x="73152" y="51435"/>
                  </a:lnTo>
                  <a:lnTo>
                    <a:pt x="115697" y="24384"/>
                  </a:lnTo>
                  <a:lnTo>
                    <a:pt x="117729" y="156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03920" y="1938527"/>
              <a:ext cx="1173479" cy="9357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1135" y="2147316"/>
              <a:ext cx="95504" cy="6540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35424" y="2081783"/>
              <a:ext cx="4163695" cy="1866264"/>
            </a:xfrm>
            <a:custGeom>
              <a:avLst/>
              <a:gdLst/>
              <a:ahLst/>
              <a:cxnLst/>
              <a:rect l="l" t="t" r="r" b="b"/>
              <a:pathLst>
                <a:path w="4163695" h="1866264">
                  <a:moveTo>
                    <a:pt x="1302004" y="1024128"/>
                  </a:moveTo>
                  <a:lnTo>
                    <a:pt x="1183005" y="1024128"/>
                  </a:lnTo>
                  <a:lnTo>
                    <a:pt x="1177290" y="1030478"/>
                  </a:lnTo>
                  <a:lnTo>
                    <a:pt x="1177290" y="1046353"/>
                  </a:lnTo>
                  <a:lnTo>
                    <a:pt x="1183005" y="1052703"/>
                  </a:lnTo>
                  <a:lnTo>
                    <a:pt x="1232027" y="1052703"/>
                  </a:lnTo>
                  <a:lnTo>
                    <a:pt x="56896" y="1812544"/>
                  </a:lnTo>
                  <a:lnTo>
                    <a:pt x="81026" y="1765300"/>
                  </a:lnTo>
                  <a:lnTo>
                    <a:pt x="78867" y="1756537"/>
                  </a:lnTo>
                  <a:lnTo>
                    <a:pt x="66421" y="1748790"/>
                  </a:lnTo>
                  <a:lnTo>
                    <a:pt x="58547" y="1751203"/>
                  </a:lnTo>
                  <a:lnTo>
                    <a:pt x="0" y="1866011"/>
                  </a:lnTo>
                  <a:lnTo>
                    <a:pt x="118999" y="1866011"/>
                  </a:lnTo>
                  <a:lnTo>
                    <a:pt x="124841" y="1859661"/>
                  </a:lnTo>
                  <a:lnTo>
                    <a:pt x="124841" y="1843659"/>
                  </a:lnTo>
                  <a:lnTo>
                    <a:pt x="118999" y="1837309"/>
                  </a:lnTo>
                  <a:lnTo>
                    <a:pt x="69977" y="1837309"/>
                  </a:lnTo>
                  <a:lnTo>
                    <a:pt x="1245108" y="1077468"/>
                  </a:lnTo>
                  <a:lnTo>
                    <a:pt x="1220851" y="1124966"/>
                  </a:lnTo>
                  <a:lnTo>
                    <a:pt x="1223137" y="1133602"/>
                  </a:lnTo>
                  <a:lnTo>
                    <a:pt x="1235583" y="1141349"/>
                  </a:lnTo>
                  <a:lnTo>
                    <a:pt x="1243457" y="1138936"/>
                  </a:lnTo>
                  <a:lnTo>
                    <a:pt x="1302004" y="1024128"/>
                  </a:lnTo>
                  <a:close/>
                </a:path>
                <a:path w="4163695" h="1866264">
                  <a:moveTo>
                    <a:pt x="4163441" y="65532"/>
                  </a:moveTo>
                  <a:lnTo>
                    <a:pt x="4141470" y="51435"/>
                  </a:lnTo>
                  <a:lnTo>
                    <a:pt x="4060825" y="0"/>
                  </a:lnTo>
                  <a:lnTo>
                    <a:pt x="4052951" y="2286"/>
                  </a:lnTo>
                  <a:lnTo>
                    <a:pt x="4045712" y="15621"/>
                  </a:lnTo>
                  <a:lnTo>
                    <a:pt x="4047871" y="24384"/>
                  </a:lnTo>
                  <a:lnTo>
                    <a:pt x="4090200" y="51435"/>
                  </a:lnTo>
                  <a:lnTo>
                    <a:pt x="2676144" y="51435"/>
                  </a:lnTo>
                  <a:lnTo>
                    <a:pt x="2673172" y="53340"/>
                  </a:lnTo>
                  <a:lnTo>
                    <a:pt x="2635123" y="53340"/>
                  </a:lnTo>
                  <a:lnTo>
                    <a:pt x="2635123" y="77597"/>
                  </a:lnTo>
                  <a:lnTo>
                    <a:pt x="2673185" y="77597"/>
                  </a:lnTo>
                  <a:lnTo>
                    <a:pt x="2676398" y="79629"/>
                  </a:lnTo>
                  <a:lnTo>
                    <a:pt x="4090162" y="79629"/>
                  </a:lnTo>
                  <a:lnTo>
                    <a:pt x="4112260" y="65532"/>
                  </a:lnTo>
                  <a:lnTo>
                    <a:pt x="4131310" y="77597"/>
                  </a:lnTo>
                  <a:lnTo>
                    <a:pt x="4137837" y="77597"/>
                  </a:lnTo>
                  <a:lnTo>
                    <a:pt x="4137837" y="53340"/>
                  </a:lnTo>
                  <a:lnTo>
                    <a:pt x="4137914" y="79629"/>
                  </a:lnTo>
                  <a:lnTo>
                    <a:pt x="4141216" y="79629"/>
                  </a:lnTo>
                  <a:lnTo>
                    <a:pt x="4163441" y="655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28103" y="4020311"/>
              <a:ext cx="1719072" cy="199339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811136" y="3105911"/>
              <a:ext cx="461645" cy="914400"/>
            </a:xfrm>
            <a:custGeom>
              <a:avLst/>
              <a:gdLst/>
              <a:ahLst/>
              <a:cxnLst/>
              <a:rect l="l" t="t" r="r" b="b"/>
              <a:pathLst>
                <a:path w="461645" h="914400">
                  <a:moveTo>
                    <a:pt x="2667" y="0"/>
                  </a:moveTo>
                  <a:lnTo>
                    <a:pt x="0" y="131825"/>
                  </a:lnTo>
                  <a:lnTo>
                    <a:pt x="5588" y="138429"/>
                  </a:lnTo>
                  <a:lnTo>
                    <a:pt x="19812" y="138684"/>
                  </a:lnTo>
                  <a:lnTo>
                    <a:pt x="25781" y="132461"/>
                  </a:lnTo>
                  <a:lnTo>
                    <a:pt x="26924" y="78232"/>
                  </a:lnTo>
                  <a:lnTo>
                    <a:pt x="411607" y="849757"/>
                  </a:lnTo>
                  <a:lnTo>
                    <a:pt x="369443" y="821817"/>
                  </a:lnTo>
                  <a:lnTo>
                    <a:pt x="361569" y="824230"/>
                  </a:lnTo>
                  <a:lnTo>
                    <a:pt x="354330" y="837692"/>
                  </a:lnTo>
                  <a:lnTo>
                    <a:pt x="356235" y="846455"/>
                  </a:lnTo>
                  <a:lnTo>
                    <a:pt x="458343" y="914019"/>
                  </a:lnTo>
                  <a:lnTo>
                    <a:pt x="461137" y="782193"/>
                  </a:lnTo>
                  <a:lnTo>
                    <a:pt x="455549" y="775715"/>
                  </a:lnTo>
                  <a:lnTo>
                    <a:pt x="441325" y="775335"/>
                  </a:lnTo>
                  <a:lnTo>
                    <a:pt x="435356" y="781557"/>
                  </a:lnTo>
                  <a:lnTo>
                    <a:pt x="434213" y="835787"/>
                  </a:lnTo>
                  <a:lnTo>
                    <a:pt x="49403" y="64262"/>
                  </a:lnTo>
                  <a:lnTo>
                    <a:pt x="91567" y="92201"/>
                  </a:lnTo>
                  <a:lnTo>
                    <a:pt x="99568" y="89915"/>
                  </a:lnTo>
                  <a:lnTo>
                    <a:pt x="106807" y="76326"/>
                  </a:lnTo>
                  <a:lnTo>
                    <a:pt x="104902" y="67563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2840" y="2060955"/>
              <a:ext cx="123698" cy="13042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3600" y="1066800"/>
              <a:ext cx="2115312" cy="192023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98747" y="1816480"/>
              <a:ext cx="1614805" cy="329565"/>
            </a:xfrm>
            <a:custGeom>
              <a:avLst/>
              <a:gdLst/>
              <a:ahLst/>
              <a:cxnLst/>
              <a:rect l="l" t="t" r="r" b="b"/>
              <a:pathLst>
                <a:path w="1614804" h="329564">
                  <a:moveTo>
                    <a:pt x="1614805" y="310388"/>
                  </a:moveTo>
                  <a:lnTo>
                    <a:pt x="1568069" y="301371"/>
                  </a:lnTo>
                  <a:lnTo>
                    <a:pt x="24130" y="0"/>
                  </a:lnTo>
                  <a:lnTo>
                    <a:pt x="0" y="9906"/>
                  </a:lnTo>
                  <a:lnTo>
                    <a:pt x="19558" y="28194"/>
                  </a:lnTo>
                  <a:lnTo>
                    <a:pt x="1563497" y="329311"/>
                  </a:lnTo>
                  <a:lnTo>
                    <a:pt x="1587500" y="319532"/>
                  </a:lnTo>
                  <a:lnTo>
                    <a:pt x="1608201" y="311023"/>
                  </a:lnTo>
                  <a:lnTo>
                    <a:pt x="1614678" y="311023"/>
                  </a:lnTo>
                  <a:lnTo>
                    <a:pt x="1614805" y="3103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48327" y="1770887"/>
              <a:ext cx="123698" cy="13055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12591" y="3904488"/>
              <a:ext cx="1399032" cy="1905000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D737E3-4A4D-EDD0-6873-769E62E1587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59</a:t>
            </a:fld>
            <a:endParaRPr spc="-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0" y="874775"/>
            <a:ext cx="4800600" cy="551383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0267" y="152400"/>
            <a:ext cx="4238420" cy="61405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6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1326" y="139141"/>
            <a:ext cx="640143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u="none" dirty="0">
                <a:solidFill>
                  <a:srgbClr val="000000"/>
                </a:solidFill>
                <a:latin typeface="Times New Roman"/>
                <a:cs typeface="Times New Roman"/>
              </a:rPr>
              <a:t>Cloud</a:t>
            </a:r>
            <a:r>
              <a:rPr sz="3500" b="1" u="none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500" b="1" u="none" dirty="0">
                <a:solidFill>
                  <a:srgbClr val="000000"/>
                </a:solidFill>
                <a:latin typeface="Times New Roman"/>
                <a:cs typeface="Times New Roman"/>
              </a:rPr>
              <a:t>Storage</a:t>
            </a:r>
            <a:r>
              <a:rPr sz="3500" b="1" u="none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500" b="1" u="none" dirty="0">
                <a:solidFill>
                  <a:srgbClr val="000000"/>
                </a:solidFill>
                <a:latin typeface="Times New Roman"/>
                <a:cs typeface="Times New Roman"/>
              </a:rPr>
              <a:t>-</a:t>
            </a:r>
            <a:r>
              <a:rPr sz="3500" b="1" u="none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500" b="1" u="none" dirty="0">
                <a:solidFill>
                  <a:srgbClr val="000000"/>
                </a:solidFill>
                <a:latin typeface="Times New Roman"/>
                <a:cs typeface="Times New Roman"/>
              </a:rPr>
              <a:t>Business</a:t>
            </a:r>
            <a:r>
              <a:rPr sz="3500" b="1" u="none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500" b="1" u="none" dirty="0">
                <a:solidFill>
                  <a:srgbClr val="000000"/>
                </a:solidFill>
                <a:latin typeface="Times New Roman"/>
                <a:cs typeface="Times New Roman"/>
              </a:rPr>
              <a:t>Benefits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60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59130" y="999566"/>
            <a:ext cx="11280775" cy="52146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469900" marR="5715" indent="-457200" algn="just">
              <a:lnSpc>
                <a:spcPct val="100000"/>
              </a:lnSpc>
              <a:spcBef>
                <a:spcPts val="115"/>
              </a:spcBef>
              <a:buFont typeface="Arial MT"/>
              <a:buChar char="•"/>
              <a:tabLst>
                <a:tab pos="469900" algn="l"/>
              </a:tabLst>
            </a:pPr>
            <a:r>
              <a:rPr sz="2700" b="1" dirty="0">
                <a:latin typeface="Calibri"/>
                <a:cs typeface="Calibri"/>
              </a:rPr>
              <a:t>With</a:t>
            </a:r>
            <a:r>
              <a:rPr sz="2700" b="1" spc="5" dirty="0">
                <a:latin typeface="Calibri"/>
                <a:cs typeface="Calibri"/>
              </a:rPr>
              <a:t> </a:t>
            </a:r>
            <a:r>
              <a:rPr sz="2700" b="1" spc="-5" dirty="0">
                <a:latin typeface="Calibri"/>
                <a:cs typeface="Calibri"/>
              </a:rPr>
              <a:t>cloud</a:t>
            </a:r>
            <a:r>
              <a:rPr sz="2700" b="1" dirty="0">
                <a:latin typeface="Calibri"/>
                <a:cs typeface="Calibri"/>
              </a:rPr>
              <a:t> </a:t>
            </a:r>
            <a:r>
              <a:rPr sz="2700" b="1" spc="-20" dirty="0">
                <a:latin typeface="Calibri"/>
                <a:cs typeface="Calibri"/>
              </a:rPr>
              <a:t>storage,</a:t>
            </a:r>
            <a:r>
              <a:rPr sz="2700" b="1" spc="-15" dirty="0">
                <a:latin typeface="Calibri"/>
                <a:cs typeface="Calibri"/>
              </a:rPr>
              <a:t> </a:t>
            </a:r>
            <a:r>
              <a:rPr sz="2700" b="1" spc="-5" dirty="0">
                <a:latin typeface="Calibri"/>
                <a:cs typeface="Calibri"/>
              </a:rPr>
              <a:t>there's</a:t>
            </a:r>
            <a:r>
              <a:rPr sz="2700" b="1" dirty="0">
                <a:latin typeface="Calibri"/>
                <a:cs typeface="Calibri"/>
              </a:rPr>
              <a:t> </a:t>
            </a:r>
            <a:r>
              <a:rPr sz="2700" b="1" spc="-5" dirty="0">
                <a:latin typeface="Calibri"/>
                <a:cs typeface="Calibri"/>
              </a:rPr>
              <a:t>no</a:t>
            </a:r>
            <a:r>
              <a:rPr sz="2700" b="1" dirty="0">
                <a:latin typeface="Calibri"/>
                <a:cs typeface="Calibri"/>
              </a:rPr>
              <a:t> need</a:t>
            </a:r>
            <a:r>
              <a:rPr sz="2700" b="1" spc="5" dirty="0">
                <a:latin typeface="Calibri"/>
                <a:cs typeface="Calibri"/>
              </a:rPr>
              <a:t> </a:t>
            </a:r>
            <a:r>
              <a:rPr sz="2700" b="1" spc="-20" dirty="0">
                <a:latin typeface="Calibri"/>
                <a:cs typeface="Calibri"/>
              </a:rPr>
              <a:t>for</a:t>
            </a:r>
            <a:r>
              <a:rPr sz="2700" b="1" spc="-15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CDs,</a:t>
            </a:r>
            <a:r>
              <a:rPr sz="2700" b="1" spc="5" dirty="0">
                <a:latin typeface="Calibri"/>
                <a:cs typeface="Calibri"/>
              </a:rPr>
              <a:t> </a:t>
            </a:r>
            <a:r>
              <a:rPr sz="2700" b="1" spc="-10" dirty="0">
                <a:latin typeface="Calibri"/>
                <a:cs typeface="Calibri"/>
              </a:rPr>
              <a:t>external</a:t>
            </a:r>
            <a:r>
              <a:rPr sz="2700" b="1" spc="-5" dirty="0">
                <a:latin typeface="Calibri"/>
                <a:cs typeface="Calibri"/>
              </a:rPr>
              <a:t> hard</a:t>
            </a:r>
            <a:r>
              <a:rPr sz="2700" b="1" dirty="0">
                <a:latin typeface="Calibri"/>
                <a:cs typeface="Calibri"/>
              </a:rPr>
              <a:t> </a:t>
            </a:r>
            <a:r>
              <a:rPr sz="2700" b="1" spc="-5" dirty="0">
                <a:latin typeface="Calibri"/>
                <a:cs typeface="Calibri"/>
              </a:rPr>
              <a:t>drives,</a:t>
            </a:r>
            <a:r>
              <a:rPr sz="2700" b="1" dirty="0">
                <a:latin typeface="Calibri"/>
                <a:cs typeface="Calibri"/>
              </a:rPr>
              <a:t> </a:t>
            </a:r>
            <a:r>
              <a:rPr sz="2700" b="1" spc="5" dirty="0">
                <a:latin typeface="Calibri"/>
                <a:cs typeface="Calibri"/>
              </a:rPr>
              <a:t>or </a:t>
            </a:r>
            <a:r>
              <a:rPr sz="2700" b="1" spc="10" dirty="0">
                <a:latin typeface="Calibri"/>
                <a:cs typeface="Calibri"/>
              </a:rPr>
              <a:t> </a:t>
            </a:r>
            <a:r>
              <a:rPr sz="2700" b="1" spc="-5" dirty="0">
                <a:latin typeface="Calibri"/>
                <a:cs typeface="Calibri"/>
              </a:rPr>
              <a:t>localized</a:t>
            </a:r>
            <a:r>
              <a:rPr sz="2700" b="1" spc="-45" dirty="0">
                <a:latin typeface="Calibri"/>
                <a:cs typeface="Calibri"/>
              </a:rPr>
              <a:t> </a:t>
            </a:r>
            <a:r>
              <a:rPr sz="2700" b="1" spc="-5" dirty="0">
                <a:latin typeface="Calibri"/>
                <a:cs typeface="Calibri"/>
              </a:rPr>
              <a:t>servers</a:t>
            </a:r>
            <a:endParaRPr sz="2700">
              <a:latin typeface="Calibri"/>
              <a:cs typeface="Calibri"/>
            </a:endParaRPr>
          </a:p>
          <a:p>
            <a:pPr marL="469900" marR="9525" indent="-457200" algn="just">
              <a:lnSpc>
                <a:spcPct val="100000"/>
              </a:lnSpc>
              <a:buFont typeface="Arial MT"/>
              <a:buChar char="•"/>
              <a:tabLst>
                <a:tab pos="469900" algn="l"/>
              </a:tabLst>
            </a:pPr>
            <a:r>
              <a:rPr sz="2700" b="1" spc="-10" dirty="0">
                <a:latin typeface="Calibri"/>
                <a:cs typeface="Calibri"/>
              </a:rPr>
              <a:t>Data </a:t>
            </a:r>
            <a:r>
              <a:rPr sz="2700" b="1" spc="5" dirty="0">
                <a:latin typeface="Calibri"/>
                <a:cs typeface="Calibri"/>
              </a:rPr>
              <a:t>is </a:t>
            </a:r>
            <a:r>
              <a:rPr sz="2700" b="1" dirty="0">
                <a:latin typeface="Calibri"/>
                <a:cs typeface="Calibri"/>
              </a:rPr>
              <a:t>quickly </a:t>
            </a:r>
            <a:r>
              <a:rPr sz="2700" b="1" spc="-5" dirty="0">
                <a:latin typeface="Calibri"/>
                <a:cs typeface="Calibri"/>
              </a:rPr>
              <a:t>and </a:t>
            </a:r>
            <a:r>
              <a:rPr sz="2700" b="1" spc="-10" dirty="0">
                <a:latin typeface="Calibri"/>
                <a:cs typeface="Calibri"/>
              </a:rPr>
              <a:t>automatically updated </a:t>
            </a:r>
            <a:r>
              <a:rPr sz="2700" b="1" spc="5" dirty="0">
                <a:latin typeface="Calibri"/>
                <a:cs typeface="Calibri"/>
              </a:rPr>
              <a:t>in </a:t>
            </a:r>
            <a:r>
              <a:rPr sz="2700" b="1" spc="-5" dirty="0">
                <a:latin typeface="Calibri"/>
                <a:cs typeface="Calibri"/>
              </a:rPr>
              <a:t>the cloud </a:t>
            </a:r>
            <a:r>
              <a:rPr sz="2700" b="1" dirty="0">
                <a:latin typeface="Calibri"/>
                <a:cs typeface="Calibri"/>
              </a:rPr>
              <a:t>and </a:t>
            </a:r>
            <a:r>
              <a:rPr sz="2700" b="1" spc="-15" dirty="0">
                <a:latin typeface="Calibri"/>
                <a:cs typeface="Calibri"/>
              </a:rPr>
              <a:t>available</a:t>
            </a:r>
            <a:r>
              <a:rPr sz="2700" b="1" spc="580" dirty="0">
                <a:latin typeface="Calibri"/>
                <a:cs typeface="Calibri"/>
              </a:rPr>
              <a:t> </a:t>
            </a:r>
            <a:r>
              <a:rPr sz="2700" b="1" spc="-20" dirty="0">
                <a:latin typeface="Calibri"/>
                <a:cs typeface="Calibri"/>
              </a:rPr>
              <a:t>for </a:t>
            </a:r>
            <a:r>
              <a:rPr sz="2700" b="1" spc="-15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your</a:t>
            </a:r>
            <a:r>
              <a:rPr sz="2700" b="1" spc="-65" dirty="0">
                <a:latin typeface="Calibri"/>
                <a:cs typeface="Calibri"/>
              </a:rPr>
              <a:t> </a:t>
            </a:r>
            <a:r>
              <a:rPr sz="2700" b="1" spc="-15" dirty="0">
                <a:latin typeface="Calibri"/>
                <a:cs typeface="Calibri"/>
              </a:rPr>
              <a:t>retrieval</a:t>
            </a:r>
            <a:r>
              <a:rPr sz="2700" b="1" spc="20" dirty="0">
                <a:latin typeface="Calibri"/>
                <a:cs typeface="Calibri"/>
              </a:rPr>
              <a:t> </a:t>
            </a:r>
            <a:r>
              <a:rPr sz="2700" b="1" spc="-5" dirty="0">
                <a:latin typeface="Calibri"/>
                <a:cs typeface="Calibri"/>
              </a:rPr>
              <a:t>whenever</a:t>
            </a:r>
            <a:r>
              <a:rPr sz="2700" b="1" spc="-30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you</a:t>
            </a:r>
            <a:r>
              <a:rPr sz="2700" b="1" spc="-45" dirty="0">
                <a:latin typeface="Calibri"/>
                <a:cs typeface="Calibri"/>
              </a:rPr>
              <a:t> </a:t>
            </a:r>
            <a:r>
              <a:rPr sz="2700" b="1" spc="5" dirty="0">
                <a:latin typeface="Calibri"/>
                <a:cs typeface="Calibri"/>
              </a:rPr>
              <a:t>need</a:t>
            </a:r>
            <a:r>
              <a:rPr sz="2700" b="1" spc="-25" dirty="0">
                <a:latin typeface="Calibri"/>
                <a:cs typeface="Calibri"/>
              </a:rPr>
              <a:t> </a:t>
            </a:r>
            <a:r>
              <a:rPr sz="2700" b="1" spc="5" dirty="0">
                <a:latin typeface="Calibri"/>
                <a:cs typeface="Calibri"/>
              </a:rPr>
              <a:t>it</a:t>
            </a:r>
            <a:endParaRPr sz="2700">
              <a:latin typeface="Calibri"/>
              <a:cs typeface="Calibri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655"/>
              </a:spcBef>
              <a:buFont typeface="Arial MT"/>
              <a:buChar char="•"/>
              <a:tabLst>
                <a:tab pos="357505" algn="l"/>
              </a:tabLst>
            </a:pPr>
            <a:r>
              <a:rPr sz="2700" dirty="0">
                <a:latin typeface="Calibri"/>
                <a:cs typeface="Calibri"/>
              </a:rPr>
              <a:t>Should </a:t>
            </a:r>
            <a:r>
              <a:rPr sz="2700" spc="-10" dirty="0">
                <a:latin typeface="Calibri"/>
                <a:cs typeface="Calibri"/>
              </a:rPr>
              <a:t>your </a:t>
            </a:r>
            <a:r>
              <a:rPr sz="2700" spc="-5" dirty="0">
                <a:latin typeface="Calibri"/>
                <a:cs typeface="Calibri"/>
              </a:rPr>
              <a:t>office </a:t>
            </a:r>
            <a:r>
              <a:rPr sz="2700" spc="-10" dirty="0">
                <a:latin typeface="Calibri"/>
                <a:cs typeface="Calibri"/>
              </a:rPr>
              <a:t>become </a:t>
            </a:r>
            <a:r>
              <a:rPr sz="2700" spc="-5" dirty="0">
                <a:latin typeface="Calibri"/>
                <a:cs typeface="Calibri"/>
              </a:rPr>
              <a:t>the </a:t>
            </a:r>
            <a:r>
              <a:rPr sz="2700" dirty="0">
                <a:latin typeface="Calibri"/>
                <a:cs typeface="Calibri"/>
              </a:rPr>
              <a:t>victim </a:t>
            </a:r>
            <a:r>
              <a:rPr sz="2700" spc="5" dirty="0">
                <a:latin typeface="Calibri"/>
                <a:cs typeface="Calibri"/>
              </a:rPr>
              <a:t>of a </a:t>
            </a:r>
            <a:r>
              <a:rPr sz="2700" b="1" spc="-20" dirty="0">
                <a:latin typeface="Calibri"/>
                <a:cs typeface="Calibri"/>
              </a:rPr>
              <a:t>robbery, </a:t>
            </a:r>
            <a:r>
              <a:rPr sz="2700" b="1" spc="-10" dirty="0">
                <a:latin typeface="Calibri"/>
                <a:cs typeface="Calibri"/>
              </a:rPr>
              <a:t>fire, </a:t>
            </a:r>
            <a:r>
              <a:rPr sz="2700" b="1" spc="5" dirty="0">
                <a:latin typeface="Calibri"/>
                <a:cs typeface="Calibri"/>
              </a:rPr>
              <a:t>or </a:t>
            </a:r>
            <a:r>
              <a:rPr sz="2700" b="1" spc="-15" dirty="0">
                <a:latin typeface="Calibri"/>
                <a:cs typeface="Calibri"/>
              </a:rPr>
              <a:t>natural </a:t>
            </a:r>
            <a:r>
              <a:rPr sz="2700" b="1" spc="-30" dirty="0">
                <a:latin typeface="Calibri"/>
                <a:cs typeface="Calibri"/>
              </a:rPr>
              <a:t>disaster, </a:t>
            </a:r>
            <a:r>
              <a:rPr sz="2700" b="1" spc="-25" dirty="0">
                <a:latin typeface="Calibri"/>
                <a:cs typeface="Calibri"/>
              </a:rPr>
              <a:t> </a:t>
            </a:r>
            <a:r>
              <a:rPr sz="2700" b="1" spc="-5" dirty="0">
                <a:latin typeface="Calibri"/>
                <a:cs typeface="Calibri"/>
              </a:rPr>
              <a:t>your </a:t>
            </a:r>
            <a:r>
              <a:rPr sz="2700" b="1" spc="-15" dirty="0">
                <a:latin typeface="Calibri"/>
                <a:cs typeface="Calibri"/>
              </a:rPr>
              <a:t>data </a:t>
            </a:r>
            <a:r>
              <a:rPr sz="2700" b="1" spc="5" dirty="0">
                <a:latin typeface="Calibri"/>
                <a:cs typeface="Calibri"/>
              </a:rPr>
              <a:t>is </a:t>
            </a:r>
            <a:r>
              <a:rPr sz="2700" b="1" spc="-20" dirty="0">
                <a:latin typeface="Calibri"/>
                <a:cs typeface="Calibri"/>
              </a:rPr>
              <a:t>safe </a:t>
            </a:r>
            <a:r>
              <a:rPr sz="2700" b="1" dirty="0">
                <a:latin typeface="Calibri"/>
                <a:cs typeface="Calibri"/>
              </a:rPr>
              <a:t>and </a:t>
            </a:r>
            <a:r>
              <a:rPr sz="2700" b="1" spc="-10" dirty="0">
                <a:latin typeface="Calibri"/>
                <a:cs typeface="Calibri"/>
              </a:rPr>
              <a:t>secure </a:t>
            </a:r>
            <a:r>
              <a:rPr sz="2700" b="1" spc="-5" dirty="0">
                <a:latin typeface="Calibri"/>
                <a:cs typeface="Calibri"/>
              </a:rPr>
              <a:t>in the cloud</a:t>
            </a:r>
            <a:r>
              <a:rPr sz="2700" spc="-5" dirty="0">
                <a:latin typeface="Calibri"/>
                <a:cs typeface="Calibri"/>
              </a:rPr>
              <a:t>, </a:t>
            </a:r>
            <a:r>
              <a:rPr sz="2700" spc="-10" dirty="0">
                <a:latin typeface="Calibri"/>
                <a:cs typeface="Calibri"/>
              </a:rPr>
              <a:t>even </a:t>
            </a:r>
            <a:r>
              <a:rPr sz="2700" dirty="0">
                <a:latin typeface="Calibri"/>
                <a:cs typeface="Calibri"/>
              </a:rPr>
              <a:t>if </a:t>
            </a:r>
            <a:r>
              <a:rPr sz="2700" spc="-5" dirty="0">
                <a:latin typeface="Calibri"/>
                <a:cs typeface="Calibri"/>
              </a:rPr>
              <a:t>your </a:t>
            </a:r>
            <a:r>
              <a:rPr sz="2700" spc="-15" dirty="0">
                <a:latin typeface="Calibri"/>
                <a:cs typeface="Calibri"/>
              </a:rPr>
              <a:t>physical </a:t>
            </a:r>
            <a:r>
              <a:rPr sz="2700" spc="-10" dirty="0">
                <a:latin typeface="Calibri"/>
                <a:cs typeface="Calibri"/>
              </a:rPr>
              <a:t>assets </a:t>
            </a:r>
            <a:r>
              <a:rPr sz="2700" spc="-25" dirty="0">
                <a:latin typeface="Calibri"/>
                <a:cs typeface="Calibri"/>
              </a:rPr>
              <a:t>are 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destroyed.</a:t>
            </a:r>
            <a:endParaRPr sz="2700">
              <a:latin typeface="Calibri"/>
              <a:cs typeface="Calibri"/>
            </a:endParaRPr>
          </a:p>
          <a:p>
            <a:pPr marL="356870" marR="6350" indent="-344805" algn="just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357505" algn="l"/>
              </a:tabLst>
            </a:pPr>
            <a:r>
              <a:rPr sz="2700" dirty="0">
                <a:latin typeface="Calibri"/>
                <a:cs typeface="Calibri"/>
              </a:rPr>
              <a:t>With no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need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for</a:t>
            </a:r>
            <a:r>
              <a:rPr sz="2700" spc="-15" dirty="0">
                <a:latin typeface="Calibri"/>
                <a:cs typeface="Calibri"/>
              </a:rPr>
              <a:t> physical,</a:t>
            </a:r>
            <a:r>
              <a:rPr sz="2700" spc="-10" dirty="0">
                <a:latin typeface="Calibri"/>
                <a:cs typeface="Calibri"/>
              </a:rPr>
              <a:t> on-site </a:t>
            </a:r>
            <a:r>
              <a:rPr sz="2700" spc="-25" dirty="0">
                <a:latin typeface="Calibri"/>
                <a:cs typeface="Calibri"/>
              </a:rPr>
              <a:t>storage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space, </a:t>
            </a:r>
            <a:r>
              <a:rPr sz="2700" b="1" spc="-10" dirty="0">
                <a:latin typeface="Calibri"/>
                <a:cs typeface="Calibri"/>
              </a:rPr>
              <a:t>you</a:t>
            </a:r>
            <a:r>
              <a:rPr sz="2700" b="1" spc="-5" dirty="0">
                <a:latin typeface="Calibri"/>
                <a:cs typeface="Calibri"/>
              </a:rPr>
              <a:t> </a:t>
            </a:r>
            <a:r>
              <a:rPr sz="2700" b="1" spc="-15" dirty="0">
                <a:latin typeface="Calibri"/>
                <a:cs typeface="Calibri"/>
              </a:rPr>
              <a:t>can</a:t>
            </a:r>
            <a:r>
              <a:rPr sz="2700" b="1" spc="-10" dirty="0">
                <a:latin typeface="Calibri"/>
                <a:cs typeface="Calibri"/>
              </a:rPr>
              <a:t> </a:t>
            </a:r>
            <a:r>
              <a:rPr sz="2700" b="1" spc="-20" dirty="0">
                <a:latin typeface="Calibri"/>
                <a:cs typeface="Calibri"/>
              </a:rPr>
              <a:t>have</a:t>
            </a:r>
            <a:r>
              <a:rPr sz="2700" b="1" spc="-15" dirty="0">
                <a:latin typeface="Calibri"/>
                <a:cs typeface="Calibri"/>
              </a:rPr>
              <a:t> </a:t>
            </a:r>
            <a:r>
              <a:rPr sz="2700" b="1" spc="5" dirty="0">
                <a:latin typeface="Calibri"/>
                <a:cs typeface="Calibri"/>
              </a:rPr>
              <a:t>a </a:t>
            </a:r>
            <a:r>
              <a:rPr sz="2700" b="1" spc="-5" dirty="0">
                <a:latin typeface="Calibri"/>
                <a:cs typeface="Calibri"/>
              </a:rPr>
              <a:t>smaller </a:t>
            </a:r>
            <a:r>
              <a:rPr sz="2700" b="1" dirty="0">
                <a:latin typeface="Calibri"/>
                <a:cs typeface="Calibri"/>
              </a:rPr>
              <a:t> </a:t>
            </a:r>
            <a:r>
              <a:rPr sz="2700" b="1" spc="-5" dirty="0">
                <a:latin typeface="Calibri"/>
                <a:cs typeface="Calibri"/>
              </a:rPr>
              <a:t>workspace, </a:t>
            </a:r>
            <a:r>
              <a:rPr sz="2700" b="1" spc="5" dirty="0">
                <a:latin typeface="Calibri"/>
                <a:cs typeface="Calibri"/>
              </a:rPr>
              <a:t>less </a:t>
            </a:r>
            <a:r>
              <a:rPr sz="2700" b="1" spc="-5" dirty="0">
                <a:latin typeface="Calibri"/>
                <a:cs typeface="Calibri"/>
              </a:rPr>
              <a:t>equipment </a:t>
            </a:r>
            <a:r>
              <a:rPr sz="2700" b="1" spc="-25" dirty="0">
                <a:latin typeface="Calibri"/>
                <a:cs typeface="Calibri"/>
              </a:rPr>
              <a:t>to </a:t>
            </a:r>
            <a:r>
              <a:rPr sz="2700" b="1" spc="-45" dirty="0">
                <a:latin typeface="Calibri"/>
                <a:cs typeface="Calibri"/>
              </a:rPr>
              <a:t>buy, </a:t>
            </a:r>
            <a:r>
              <a:rPr sz="2700" b="1" dirty="0">
                <a:latin typeface="Calibri"/>
                <a:cs typeface="Calibri"/>
              </a:rPr>
              <a:t>and </a:t>
            </a:r>
            <a:r>
              <a:rPr sz="2700" b="1" spc="-20" dirty="0">
                <a:latin typeface="Calibri"/>
                <a:cs typeface="Calibri"/>
              </a:rPr>
              <a:t>fewer </a:t>
            </a:r>
            <a:r>
              <a:rPr sz="2700" b="1" dirty="0">
                <a:latin typeface="Calibri"/>
                <a:cs typeface="Calibri"/>
              </a:rPr>
              <a:t>IT </a:t>
            </a:r>
            <a:r>
              <a:rPr sz="2700" b="1" spc="-10" dirty="0">
                <a:latin typeface="Calibri"/>
                <a:cs typeface="Calibri"/>
              </a:rPr>
              <a:t>employees </a:t>
            </a:r>
            <a:r>
              <a:rPr sz="2700" b="1" spc="-25" dirty="0">
                <a:latin typeface="Calibri"/>
                <a:cs typeface="Calibri"/>
              </a:rPr>
              <a:t>to </a:t>
            </a:r>
            <a:r>
              <a:rPr sz="2700" b="1" spc="-10" dirty="0">
                <a:latin typeface="Calibri"/>
                <a:cs typeface="Calibri"/>
              </a:rPr>
              <a:t>maintain </a:t>
            </a:r>
            <a:r>
              <a:rPr sz="2700" b="1" spc="-5" dirty="0">
                <a:latin typeface="Calibri"/>
                <a:cs typeface="Calibri"/>
              </a:rPr>
              <a:t>your </a:t>
            </a:r>
            <a:r>
              <a:rPr sz="2700" b="1" dirty="0">
                <a:latin typeface="Calibri"/>
                <a:cs typeface="Calibri"/>
              </a:rPr>
              <a:t> equipment</a:t>
            </a:r>
            <a:r>
              <a:rPr sz="2700" b="1" spc="-55" dirty="0">
                <a:latin typeface="Calibri"/>
                <a:cs typeface="Calibri"/>
              </a:rPr>
              <a:t> </a:t>
            </a:r>
            <a:r>
              <a:rPr sz="2700" b="1" spc="5" dirty="0">
                <a:latin typeface="Calibri"/>
                <a:cs typeface="Calibri"/>
              </a:rPr>
              <a:t>and</a:t>
            </a:r>
            <a:r>
              <a:rPr sz="2700" b="1" spc="-25" dirty="0">
                <a:latin typeface="Calibri"/>
                <a:cs typeface="Calibri"/>
              </a:rPr>
              <a:t> </a:t>
            </a:r>
            <a:r>
              <a:rPr sz="2700" b="1" spc="5" dirty="0">
                <a:latin typeface="Calibri"/>
                <a:cs typeface="Calibri"/>
              </a:rPr>
              <a:t>manage</a:t>
            </a:r>
            <a:r>
              <a:rPr sz="2700" b="1" spc="-50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your</a:t>
            </a:r>
            <a:r>
              <a:rPr sz="2700" b="1" spc="-60" dirty="0">
                <a:latin typeface="Calibri"/>
                <a:cs typeface="Calibri"/>
              </a:rPr>
              <a:t> </a:t>
            </a:r>
            <a:r>
              <a:rPr sz="2700" b="1" spc="-5" dirty="0">
                <a:latin typeface="Calibri"/>
                <a:cs typeface="Calibri"/>
              </a:rPr>
              <a:t>data</a:t>
            </a:r>
            <a:endParaRPr sz="2700">
              <a:latin typeface="Calibri"/>
              <a:cs typeface="Calibri"/>
            </a:endParaRPr>
          </a:p>
          <a:p>
            <a:pPr marL="356870" marR="8255" indent="-344805" algn="just">
              <a:lnSpc>
                <a:spcPct val="100000"/>
              </a:lnSpc>
              <a:spcBef>
                <a:spcPts val="655"/>
              </a:spcBef>
              <a:buFont typeface="Arial MT"/>
              <a:buChar char="•"/>
              <a:tabLst>
                <a:tab pos="357505" algn="l"/>
              </a:tabLst>
            </a:pPr>
            <a:r>
              <a:rPr sz="2700" spc="-5" dirty="0">
                <a:latin typeface="Calibri"/>
                <a:cs typeface="Calibri"/>
              </a:rPr>
              <a:t>IT </a:t>
            </a:r>
            <a:r>
              <a:rPr sz="2700" spc="-20" dirty="0">
                <a:latin typeface="Calibri"/>
                <a:cs typeface="Calibri"/>
              </a:rPr>
              <a:t>staff's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can </a:t>
            </a:r>
            <a:r>
              <a:rPr sz="2700" spc="-10" dirty="0">
                <a:latin typeface="Calibri"/>
                <a:cs typeface="Calibri"/>
              </a:rPr>
              <a:t>spend </a:t>
            </a:r>
            <a:r>
              <a:rPr sz="2700" spc="-5" dirty="0">
                <a:latin typeface="Calibri"/>
                <a:cs typeface="Calibri"/>
              </a:rPr>
              <a:t>more time </a:t>
            </a:r>
            <a:r>
              <a:rPr sz="2700" spc="-10" dirty="0">
                <a:latin typeface="Calibri"/>
                <a:cs typeface="Calibri"/>
              </a:rPr>
              <a:t>to </a:t>
            </a:r>
            <a:r>
              <a:rPr sz="2700" b="1" spc="-15" dirty="0">
                <a:latin typeface="Calibri"/>
                <a:cs typeface="Calibri"/>
              </a:rPr>
              <a:t>focusing </a:t>
            </a:r>
            <a:r>
              <a:rPr sz="2700" b="1" spc="-5" dirty="0">
                <a:latin typeface="Calibri"/>
                <a:cs typeface="Calibri"/>
              </a:rPr>
              <a:t>on </a:t>
            </a:r>
            <a:r>
              <a:rPr sz="2700" b="1" dirty="0">
                <a:latin typeface="Calibri"/>
                <a:cs typeface="Calibri"/>
              </a:rPr>
              <a:t>other </a:t>
            </a:r>
            <a:r>
              <a:rPr sz="2700" b="1" spc="-5" dirty="0">
                <a:latin typeface="Calibri"/>
                <a:cs typeface="Calibri"/>
              </a:rPr>
              <a:t>important </a:t>
            </a:r>
            <a:r>
              <a:rPr sz="2700" b="1" spc="-10" dirty="0">
                <a:latin typeface="Calibri"/>
                <a:cs typeface="Calibri"/>
              </a:rPr>
              <a:t>tasks </a:t>
            </a:r>
            <a:r>
              <a:rPr sz="2700" b="1" spc="-25" dirty="0">
                <a:latin typeface="Calibri"/>
                <a:cs typeface="Calibri"/>
              </a:rPr>
              <a:t>to </a:t>
            </a:r>
            <a:r>
              <a:rPr sz="2700" b="1" dirty="0">
                <a:latin typeface="Calibri"/>
                <a:cs typeface="Calibri"/>
              </a:rPr>
              <a:t>help </a:t>
            </a:r>
            <a:r>
              <a:rPr sz="2700" b="1" spc="5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your</a:t>
            </a:r>
            <a:r>
              <a:rPr sz="2700" b="1" spc="-65" dirty="0">
                <a:latin typeface="Calibri"/>
                <a:cs typeface="Calibri"/>
              </a:rPr>
              <a:t> </a:t>
            </a:r>
            <a:r>
              <a:rPr sz="2700" b="1" spc="5" dirty="0">
                <a:latin typeface="Calibri"/>
                <a:cs typeface="Calibri"/>
              </a:rPr>
              <a:t>business</a:t>
            </a:r>
            <a:r>
              <a:rPr sz="2700" b="1" spc="-60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growth.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3287" y="1621612"/>
            <a:ext cx="10822940" cy="3049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9525" indent="-344805" algn="just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dirty="0">
                <a:latin typeface="Times New Roman"/>
                <a:cs typeface="Times New Roman"/>
              </a:rPr>
              <a:t> term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Storage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as</a:t>
            </a:r>
            <a:r>
              <a:rPr sz="3200" spc="-5" dirty="0">
                <a:latin typeface="Times New Roman"/>
                <a:cs typeface="Times New Roman"/>
              </a:rPr>
              <a:t> a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Service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means</a:t>
            </a:r>
            <a:r>
              <a:rPr sz="3200" spc="-5" dirty="0">
                <a:latin typeface="Times New Roman"/>
                <a:cs typeface="Times New Roman"/>
              </a:rPr>
              <a:t> that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a</a:t>
            </a:r>
            <a:r>
              <a:rPr sz="3200" b="1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third-party </a:t>
            </a:r>
            <a:r>
              <a:rPr sz="3200" b="1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provider </a:t>
            </a:r>
            <a:r>
              <a:rPr sz="3200" b="1" spc="-15" dirty="0">
                <a:latin typeface="Times New Roman"/>
                <a:cs typeface="Times New Roman"/>
              </a:rPr>
              <a:t>rents </a:t>
            </a:r>
            <a:r>
              <a:rPr sz="3200" b="1" spc="-5" dirty="0">
                <a:latin typeface="Times New Roman"/>
                <a:cs typeface="Times New Roman"/>
              </a:rPr>
              <a:t>space </a:t>
            </a:r>
            <a:r>
              <a:rPr sz="3200" b="1" dirty="0">
                <a:latin typeface="Times New Roman"/>
                <a:cs typeface="Times New Roman"/>
              </a:rPr>
              <a:t>on </a:t>
            </a:r>
            <a:r>
              <a:rPr sz="3200" b="1" spc="-5" dirty="0">
                <a:latin typeface="Times New Roman"/>
                <a:cs typeface="Times New Roman"/>
              </a:rPr>
              <a:t>their </a:t>
            </a:r>
            <a:r>
              <a:rPr sz="3200" b="1" dirty="0">
                <a:latin typeface="Times New Roman"/>
                <a:cs typeface="Times New Roman"/>
              </a:rPr>
              <a:t>storage </a:t>
            </a:r>
            <a:r>
              <a:rPr sz="3200" b="1" spc="-10" dirty="0">
                <a:latin typeface="Times New Roman"/>
                <a:cs typeface="Times New Roman"/>
              </a:rPr>
              <a:t>to </a:t>
            </a:r>
            <a:r>
              <a:rPr sz="3200" b="1" spc="-5" dirty="0">
                <a:latin typeface="Times New Roman"/>
                <a:cs typeface="Times New Roman"/>
              </a:rPr>
              <a:t>end users </a:t>
            </a:r>
            <a:r>
              <a:rPr sz="3200" b="1" spc="5" dirty="0">
                <a:latin typeface="Times New Roman"/>
                <a:cs typeface="Times New Roman"/>
              </a:rPr>
              <a:t>who </a:t>
            </a:r>
            <a:r>
              <a:rPr sz="3200" b="1" spc="-5" dirty="0">
                <a:latin typeface="Times New Roman"/>
                <a:cs typeface="Times New Roman"/>
              </a:rPr>
              <a:t>lack </a:t>
            </a:r>
            <a:r>
              <a:rPr sz="3200" b="1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the</a:t>
            </a:r>
            <a:r>
              <a:rPr sz="3200" b="1" spc="1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budget</a:t>
            </a:r>
            <a:r>
              <a:rPr sz="3200" b="1" spc="-1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or</a:t>
            </a:r>
            <a:r>
              <a:rPr sz="3200" b="1" spc="-6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capital</a:t>
            </a:r>
            <a:r>
              <a:rPr sz="3200" b="1" spc="3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budget</a:t>
            </a:r>
            <a:r>
              <a:rPr sz="3200" b="1" spc="-20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to</a:t>
            </a:r>
            <a:r>
              <a:rPr sz="3200" b="1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pay</a:t>
            </a:r>
            <a:r>
              <a:rPr sz="3200" b="1" spc="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for</a:t>
            </a:r>
            <a:r>
              <a:rPr sz="3200" b="1" spc="-6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it</a:t>
            </a:r>
            <a:r>
              <a:rPr sz="3200" b="1" spc="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on</a:t>
            </a:r>
            <a:r>
              <a:rPr sz="3200" b="1" spc="-5" dirty="0">
                <a:latin typeface="Times New Roman"/>
                <a:cs typeface="Times New Roman"/>
              </a:rPr>
              <a:t> their</a:t>
            </a:r>
            <a:r>
              <a:rPr sz="3200" b="1" spc="-35" dirty="0">
                <a:latin typeface="Times New Roman"/>
                <a:cs typeface="Times New Roman"/>
              </a:rPr>
              <a:t> </a:t>
            </a:r>
            <a:r>
              <a:rPr sz="3200" b="1" spc="5" dirty="0">
                <a:latin typeface="Times New Roman"/>
                <a:cs typeface="Times New Roman"/>
              </a:rPr>
              <a:t>own.</a:t>
            </a:r>
            <a:endParaRPr sz="320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5" dirty="0">
                <a:latin typeface="Times New Roman"/>
                <a:cs typeface="Times New Roman"/>
              </a:rPr>
              <a:t>Also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ideal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b="1" spc="5" dirty="0">
                <a:latin typeface="Times New Roman"/>
                <a:cs typeface="Times New Roman"/>
              </a:rPr>
              <a:t>when</a:t>
            </a:r>
            <a:r>
              <a:rPr sz="3200" b="1" spc="10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technical</a:t>
            </a:r>
            <a:r>
              <a:rPr sz="3200" b="1" dirty="0">
                <a:latin typeface="Times New Roman"/>
                <a:cs typeface="Times New Roman"/>
              </a:rPr>
              <a:t> personnel</a:t>
            </a:r>
            <a:r>
              <a:rPr sz="3200" b="1" spc="5" dirty="0">
                <a:latin typeface="Times New Roman"/>
                <a:cs typeface="Times New Roman"/>
              </a:rPr>
              <a:t> </a:t>
            </a:r>
            <a:r>
              <a:rPr sz="3200" b="1" spc="-20" dirty="0">
                <a:latin typeface="Times New Roman"/>
                <a:cs typeface="Times New Roman"/>
              </a:rPr>
              <a:t>are</a:t>
            </a:r>
            <a:r>
              <a:rPr sz="3200" b="1" spc="-1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not</a:t>
            </a:r>
            <a:r>
              <a:rPr sz="3200" b="1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available</a:t>
            </a:r>
            <a:r>
              <a:rPr sz="3200" b="1" spc="790" dirty="0">
                <a:latin typeface="Times New Roman"/>
                <a:cs typeface="Times New Roman"/>
              </a:rPr>
              <a:t> </a:t>
            </a:r>
            <a:r>
              <a:rPr sz="3200" b="1" spc="5" dirty="0">
                <a:latin typeface="Times New Roman"/>
                <a:cs typeface="Times New Roman"/>
              </a:rPr>
              <a:t>or </a:t>
            </a:r>
            <a:r>
              <a:rPr sz="3200" b="1" spc="-78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have inadequate knowledge </a:t>
            </a:r>
            <a:r>
              <a:rPr sz="3200" b="1" spc="-10" dirty="0">
                <a:latin typeface="Times New Roman"/>
                <a:cs typeface="Times New Roman"/>
              </a:rPr>
              <a:t>to implement </a:t>
            </a:r>
            <a:r>
              <a:rPr sz="3200" b="1" spc="-5" dirty="0">
                <a:latin typeface="Times New Roman"/>
                <a:cs typeface="Times New Roman"/>
              </a:rPr>
              <a:t>and </a:t>
            </a:r>
            <a:r>
              <a:rPr sz="3200" b="1" spc="-10" dirty="0">
                <a:latin typeface="Times New Roman"/>
                <a:cs typeface="Times New Roman"/>
              </a:rPr>
              <a:t>maintain </a:t>
            </a:r>
            <a:r>
              <a:rPr sz="3200" b="1" spc="-5" dirty="0">
                <a:latin typeface="Times New Roman"/>
                <a:cs typeface="Times New Roman"/>
              </a:rPr>
              <a:t>that </a:t>
            </a:r>
            <a:r>
              <a:rPr sz="3200" b="1" spc="-78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storage </a:t>
            </a:r>
            <a:r>
              <a:rPr sz="3200" b="1" spc="-10" dirty="0">
                <a:latin typeface="Times New Roman"/>
                <a:cs typeface="Times New Roman"/>
              </a:rPr>
              <a:t>infrastructure.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61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00832" y="399745"/>
            <a:ext cx="5988050" cy="838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u="none" spc="15" dirty="0"/>
              <a:t>Storage</a:t>
            </a:r>
            <a:r>
              <a:rPr u="none" spc="-145" dirty="0"/>
              <a:t> </a:t>
            </a:r>
            <a:r>
              <a:rPr u="none" spc="20" dirty="0"/>
              <a:t>as</a:t>
            </a:r>
            <a:r>
              <a:rPr u="none" spc="-150" dirty="0"/>
              <a:t> </a:t>
            </a:r>
            <a:r>
              <a:rPr u="none" spc="-75" dirty="0"/>
              <a:t>a</a:t>
            </a:r>
            <a:r>
              <a:rPr u="none" spc="-150" dirty="0"/>
              <a:t> </a:t>
            </a:r>
            <a:r>
              <a:rPr u="none" spc="-45" dirty="0"/>
              <a:t>Service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5638" y="317754"/>
            <a:ext cx="7376159" cy="10121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334770">
              <a:lnSpc>
                <a:spcPts val="3940"/>
              </a:lnSpc>
              <a:spcBef>
                <a:spcPts val="85"/>
              </a:spcBef>
            </a:pPr>
            <a:r>
              <a:rPr sz="3200" spc="-5" dirty="0">
                <a:latin typeface="Arial MT"/>
                <a:cs typeface="Arial MT"/>
              </a:rPr>
              <a:t>Commonly used </a:t>
            </a:r>
            <a:r>
              <a:rPr sz="3200" spc="-30" dirty="0">
                <a:latin typeface="Arial MT"/>
                <a:cs typeface="Arial MT"/>
              </a:rPr>
              <a:t>platforms 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5E5E5E"/>
                </a:solidFill>
                <a:latin typeface="Arial MT"/>
                <a:cs typeface="Arial MT"/>
              </a:rPr>
              <a:t>(Examples</a:t>
            </a:r>
            <a:r>
              <a:rPr sz="3200" spc="-1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5E5E5E"/>
                </a:solidFill>
                <a:latin typeface="Arial MT"/>
                <a:cs typeface="Arial MT"/>
              </a:rPr>
              <a:t>of</a:t>
            </a:r>
            <a:r>
              <a:rPr sz="3200" spc="-15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5E5E5E"/>
                </a:solidFill>
                <a:latin typeface="Arial MT"/>
                <a:cs typeface="Arial MT"/>
              </a:rPr>
              <a:t>Storage</a:t>
            </a:r>
            <a:r>
              <a:rPr sz="3200" spc="-15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5E5E5E"/>
                </a:solidFill>
                <a:latin typeface="Arial MT"/>
                <a:cs typeface="Arial MT"/>
              </a:rPr>
              <a:t>as</a:t>
            </a:r>
            <a:r>
              <a:rPr sz="3200" spc="-15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5E5E5E"/>
                </a:solidFill>
                <a:latin typeface="Arial MT"/>
                <a:cs typeface="Arial MT"/>
              </a:rPr>
              <a:t>service</a:t>
            </a:r>
            <a:r>
              <a:rPr sz="3200" spc="-40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5E5E5E"/>
                </a:solidFill>
                <a:latin typeface="Arial MT"/>
                <a:cs typeface="Arial MT"/>
              </a:rPr>
              <a:t>(SaaS))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4608" y="2118360"/>
            <a:ext cx="1676399" cy="12588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876927" y="3424885"/>
            <a:ext cx="1174750" cy="8807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2800" spc="5" dirty="0">
                <a:latin typeface="Arial MT"/>
                <a:cs typeface="Arial MT"/>
              </a:rPr>
              <a:t>Goo</a:t>
            </a:r>
            <a:r>
              <a:rPr sz="2800" spc="-10" dirty="0">
                <a:latin typeface="Arial MT"/>
                <a:cs typeface="Arial MT"/>
              </a:rPr>
              <a:t>g</a:t>
            </a:r>
            <a:r>
              <a:rPr sz="2800" dirty="0">
                <a:latin typeface="Arial MT"/>
                <a:cs typeface="Arial MT"/>
              </a:rPr>
              <a:t>le  </a:t>
            </a:r>
            <a:r>
              <a:rPr sz="2800" spc="-30" dirty="0">
                <a:latin typeface="Arial MT"/>
                <a:cs typeface="Arial MT"/>
              </a:rPr>
              <a:t>Drive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46847" y="4102608"/>
            <a:ext cx="1621536" cy="19842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55864" y="2657855"/>
            <a:ext cx="3648455" cy="8046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92511" y="3989832"/>
            <a:ext cx="1545336" cy="177088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71600" y="4422647"/>
            <a:ext cx="3057144" cy="90525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5800" y="1728216"/>
            <a:ext cx="954024" cy="64617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74976" y="2480513"/>
            <a:ext cx="1453896" cy="80523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99904" y="966216"/>
            <a:ext cx="1450848" cy="1164336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1DDD636-D41F-BBE0-9548-03E370283B9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62</a:t>
            </a:fld>
            <a:endParaRPr spc="-5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5500" y="435991"/>
            <a:ext cx="293687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u="none" spc="-5" dirty="0">
                <a:solidFill>
                  <a:srgbClr val="000000"/>
                </a:solidFill>
                <a:latin typeface="Calibri"/>
                <a:cs typeface="Calibri"/>
              </a:rPr>
              <a:t>Google</a:t>
            </a:r>
            <a:r>
              <a:rPr sz="4400" u="none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u="none" spc="-35" dirty="0">
                <a:solidFill>
                  <a:srgbClr val="000000"/>
                </a:solidFill>
                <a:latin typeface="Calibri"/>
                <a:cs typeface="Calibri"/>
              </a:rPr>
              <a:t>Drive</a:t>
            </a:r>
            <a:endParaRPr sz="4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4807" y="155447"/>
            <a:ext cx="1551432" cy="131978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89482" y="1902663"/>
            <a:ext cx="10524490" cy="1307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69900" marR="5080" indent="-457834" algn="just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470534" algn="l"/>
              </a:tabLst>
            </a:pPr>
            <a:r>
              <a:rPr sz="2800" spc="-140" dirty="0">
                <a:latin typeface="Times New Roman"/>
                <a:cs typeface="Times New Roman"/>
              </a:rPr>
              <a:t>This </a:t>
            </a:r>
            <a:r>
              <a:rPr sz="2800" spc="-65" dirty="0">
                <a:latin typeface="Times New Roman"/>
                <a:cs typeface="Times New Roman"/>
              </a:rPr>
              <a:t>is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30" dirty="0">
                <a:latin typeface="Times New Roman"/>
                <a:cs typeface="Times New Roman"/>
              </a:rPr>
              <a:t>‘pure’ </a:t>
            </a:r>
            <a:r>
              <a:rPr sz="2800" spc="-80" dirty="0">
                <a:latin typeface="Times New Roman"/>
                <a:cs typeface="Times New Roman"/>
              </a:rPr>
              <a:t>cloud </a:t>
            </a:r>
            <a:r>
              <a:rPr sz="2800" spc="-85" dirty="0">
                <a:latin typeface="Times New Roman"/>
                <a:cs typeface="Times New Roman"/>
              </a:rPr>
              <a:t>computing </a:t>
            </a:r>
            <a:r>
              <a:rPr sz="2800" spc="-120" dirty="0">
                <a:latin typeface="Times New Roman"/>
                <a:cs typeface="Times New Roman"/>
              </a:rPr>
              <a:t>service, </a:t>
            </a:r>
            <a:r>
              <a:rPr sz="2800" spc="5" dirty="0">
                <a:latin typeface="Times New Roman"/>
                <a:cs typeface="Times New Roman"/>
              </a:rPr>
              <a:t>with </a:t>
            </a:r>
            <a:r>
              <a:rPr sz="2800" b="1" spc="-40" dirty="0">
                <a:latin typeface="Times New Roman"/>
                <a:cs typeface="Times New Roman"/>
              </a:rPr>
              <a:t>all </a:t>
            </a:r>
            <a:r>
              <a:rPr sz="2800" b="1" spc="-15" dirty="0">
                <a:latin typeface="Times New Roman"/>
                <a:cs typeface="Times New Roman"/>
              </a:rPr>
              <a:t>the</a:t>
            </a:r>
            <a:r>
              <a:rPr sz="2800" b="1" spc="-10" dirty="0">
                <a:latin typeface="Times New Roman"/>
                <a:cs typeface="Times New Roman"/>
              </a:rPr>
              <a:t> apps </a:t>
            </a:r>
            <a:r>
              <a:rPr sz="2800" b="1" spc="5" dirty="0">
                <a:latin typeface="Times New Roman"/>
                <a:cs typeface="Times New Roman"/>
              </a:rPr>
              <a:t>and </a:t>
            </a:r>
            <a:r>
              <a:rPr sz="2800" b="1" spc="-20" dirty="0">
                <a:latin typeface="Times New Roman"/>
                <a:cs typeface="Times New Roman"/>
              </a:rPr>
              <a:t>storage </a:t>
            </a:r>
            <a:r>
              <a:rPr sz="2800" b="1" spc="-15" dirty="0">
                <a:latin typeface="Times New Roman"/>
                <a:cs typeface="Times New Roman"/>
              </a:rPr>
              <a:t> </a:t>
            </a:r>
            <a:r>
              <a:rPr sz="2800" b="1" spc="-20" dirty="0">
                <a:latin typeface="Times New Roman"/>
                <a:cs typeface="Times New Roman"/>
              </a:rPr>
              <a:t>found</a:t>
            </a:r>
            <a:r>
              <a:rPr sz="2800" b="1" spc="-5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online.</a:t>
            </a:r>
            <a:r>
              <a:rPr sz="2800" b="1" spc="-30" dirty="0">
                <a:latin typeface="Times New Roman"/>
                <a:cs typeface="Times New Roman"/>
              </a:rPr>
              <a:t> </a:t>
            </a:r>
            <a:r>
              <a:rPr sz="2800" b="1" spc="-150" dirty="0">
                <a:latin typeface="Times New Roman"/>
                <a:cs typeface="Times New Roman"/>
              </a:rPr>
              <a:t>You</a:t>
            </a:r>
            <a:r>
              <a:rPr sz="2800" b="1" spc="-13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can</a:t>
            </a:r>
            <a:r>
              <a:rPr sz="2800" b="1" dirty="0">
                <a:latin typeface="Times New Roman"/>
                <a:cs typeface="Times New Roman"/>
              </a:rPr>
              <a:t> </a:t>
            </a:r>
            <a:r>
              <a:rPr sz="2800" b="1" spc="-15" dirty="0">
                <a:latin typeface="Times New Roman"/>
                <a:cs typeface="Times New Roman"/>
              </a:rPr>
              <a:t>use</a:t>
            </a:r>
            <a:r>
              <a:rPr sz="2800" b="1" spc="-30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it</a:t>
            </a:r>
            <a:r>
              <a:rPr sz="2800" b="1" spc="-2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via</a:t>
            </a:r>
            <a:r>
              <a:rPr sz="2800" b="1" dirty="0">
                <a:latin typeface="Times New Roman"/>
                <a:cs typeface="Times New Roman"/>
              </a:rPr>
              <a:t> </a:t>
            </a:r>
            <a:r>
              <a:rPr sz="2800" b="1" spc="-20" dirty="0">
                <a:latin typeface="Times New Roman"/>
                <a:cs typeface="Times New Roman"/>
              </a:rPr>
              <a:t>desktop</a:t>
            </a:r>
            <a:r>
              <a:rPr sz="2800" b="1" spc="-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top</a:t>
            </a:r>
            <a:r>
              <a:rPr sz="2800" b="1" spc="-50" dirty="0">
                <a:latin typeface="Times New Roman"/>
                <a:cs typeface="Times New Roman"/>
              </a:rPr>
              <a:t> </a:t>
            </a:r>
            <a:r>
              <a:rPr sz="2800" b="1" spc="-15" dirty="0">
                <a:latin typeface="Times New Roman"/>
                <a:cs typeface="Times New Roman"/>
              </a:rPr>
              <a:t>computers,</a:t>
            </a:r>
            <a:r>
              <a:rPr sz="2800" b="1" spc="-75" dirty="0">
                <a:latin typeface="Times New Roman"/>
                <a:cs typeface="Times New Roman"/>
              </a:rPr>
              <a:t> </a:t>
            </a:r>
            <a:r>
              <a:rPr sz="2800" b="1" spc="-15" dirty="0">
                <a:latin typeface="Times New Roman"/>
                <a:cs typeface="Times New Roman"/>
              </a:rPr>
              <a:t>tablets</a:t>
            </a:r>
            <a:r>
              <a:rPr sz="2800" b="1" spc="-60" dirty="0">
                <a:latin typeface="Times New Roman"/>
                <a:cs typeface="Times New Roman"/>
              </a:rPr>
              <a:t> </a:t>
            </a:r>
            <a:r>
              <a:rPr sz="2800" b="1" spc="-45" dirty="0">
                <a:latin typeface="Times New Roman"/>
                <a:cs typeface="Times New Roman"/>
              </a:rPr>
              <a:t>like </a:t>
            </a:r>
            <a:r>
              <a:rPr sz="2800" b="1" spc="-69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the</a:t>
            </a:r>
            <a:r>
              <a:rPr sz="2800" b="1" spc="-35" dirty="0">
                <a:latin typeface="Times New Roman"/>
                <a:cs typeface="Times New Roman"/>
              </a:rPr>
              <a:t> </a:t>
            </a:r>
            <a:r>
              <a:rPr sz="2800" b="1" spc="-15" dirty="0">
                <a:latin typeface="Times New Roman"/>
                <a:cs typeface="Times New Roman"/>
              </a:rPr>
              <a:t>iPad</a:t>
            </a:r>
            <a:r>
              <a:rPr sz="2800" b="1" spc="-55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or</a:t>
            </a:r>
            <a:r>
              <a:rPr sz="2800" b="1" spc="-100" dirty="0">
                <a:latin typeface="Times New Roman"/>
                <a:cs typeface="Times New Roman"/>
              </a:rPr>
              <a:t> </a:t>
            </a:r>
            <a:r>
              <a:rPr sz="2800" b="1" spc="10" dirty="0">
                <a:latin typeface="Times New Roman"/>
                <a:cs typeface="Times New Roman"/>
              </a:rPr>
              <a:t>on</a:t>
            </a:r>
            <a:r>
              <a:rPr sz="2800" b="1" spc="66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smartphones.</a:t>
            </a:r>
            <a:r>
              <a:rPr sz="2800" b="1" spc="50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All</a:t>
            </a:r>
            <a:r>
              <a:rPr sz="2800" b="1" spc="270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of</a:t>
            </a:r>
            <a:r>
              <a:rPr sz="2800" b="1" spc="26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Google's</a:t>
            </a:r>
            <a:r>
              <a:rPr sz="2800" b="1" spc="24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services</a:t>
            </a:r>
            <a:r>
              <a:rPr sz="2800" b="1" spc="25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could</a:t>
            </a:r>
            <a:r>
              <a:rPr sz="2800" b="1" spc="260" dirty="0">
                <a:latin typeface="Times New Roman"/>
                <a:cs typeface="Times New Roman"/>
              </a:rPr>
              <a:t> </a:t>
            </a:r>
            <a:r>
              <a:rPr sz="2800" b="1" spc="-25" dirty="0">
                <a:latin typeface="Times New Roman"/>
                <a:cs typeface="Times New Roman"/>
              </a:rPr>
              <a:t>be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63</a:t>
            </a:fld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0007854" y="3183458"/>
            <a:ext cx="150241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-35" dirty="0">
                <a:latin typeface="Times New Roman"/>
                <a:cs typeface="Times New Roman"/>
              </a:rPr>
              <a:t>Calendar</a:t>
            </a:r>
            <a:r>
              <a:rPr sz="2800" spc="-35" dirty="0">
                <a:latin typeface="Times New Roman"/>
                <a:cs typeface="Times New Roman"/>
              </a:rPr>
              <a:t>,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9482" y="3183458"/>
            <a:ext cx="8696325" cy="17348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10"/>
              </a:spcBef>
              <a:tabLst>
                <a:tab pos="2286635" algn="l"/>
                <a:tab pos="3323590" algn="l"/>
                <a:tab pos="5140325" algn="l"/>
                <a:tab pos="6317615" algn="l"/>
                <a:tab pos="7555230" algn="l"/>
              </a:tabLst>
            </a:pPr>
            <a:r>
              <a:rPr sz="2800" b="1" spc="-25" dirty="0">
                <a:latin typeface="Times New Roman"/>
                <a:cs typeface="Times New Roman"/>
              </a:rPr>
              <a:t>considered	</a:t>
            </a:r>
            <a:r>
              <a:rPr sz="2800" b="1" dirty="0">
                <a:latin typeface="Times New Roman"/>
                <a:cs typeface="Times New Roman"/>
              </a:rPr>
              <a:t>cloud	</a:t>
            </a:r>
            <a:r>
              <a:rPr sz="2800" b="1" spc="-10" dirty="0">
                <a:latin typeface="Times New Roman"/>
                <a:cs typeface="Times New Roman"/>
              </a:rPr>
              <a:t>computing	</a:t>
            </a:r>
            <a:r>
              <a:rPr sz="2800" b="1" spc="-20" dirty="0">
                <a:latin typeface="Times New Roman"/>
                <a:cs typeface="Times New Roman"/>
              </a:rPr>
              <a:t>really:	</a:t>
            </a:r>
            <a:r>
              <a:rPr sz="2800" b="1" spc="-10" dirty="0">
                <a:latin typeface="Times New Roman"/>
                <a:cs typeface="Times New Roman"/>
              </a:rPr>
              <a:t>Gmail,	Google</a:t>
            </a:r>
            <a:endParaRPr sz="2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2800" spc="-10" dirty="0">
                <a:latin typeface="Times New Roman"/>
                <a:cs typeface="Times New Roman"/>
              </a:rPr>
              <a:t>G</a:t>
            </a:r>
            <a:r>
              <a:rPr sz="2800" spc="5" dirty="0">
                <a:latin typeface="Times New Roman"/>
                <a:cs typeface="Times New Roman"/>
              </a:rPr>
              <a:t>oogl</a:t>
            </a:r>
            <a:r>
              <a:rPr sz="2800" dirty="0">
                <a:latin typeface="Times New Roman"/>
                <a:cs typeface="Times New Roman"/>
              </a:rPr>
              <a:t>e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Rea</a:t>
            </a:r>
            <a:r>
              <a:rPr sz="2800" spc="-40" dirty="0">
                <a:latin typeface="Times New Roman"/>
                <a:cs typeface="Times New Roman"/>
              </a:rPr>
              <a:t>d</a:t>
            </a:r>
            <a:r>
              <a:rPr sz="2800" spc="-50" dirty="0">
                <a:latin typeface="Times New Roman"/>
                <a:cs typeface="Times New Roman"/>
              </a:rPr>
              <a:t>e</a:t>
            </a:r>
            <a:r>
              <a:rPr sz="2800" spc="-170" dirty="0">
                <a:latin typeface="Times New Roman"/>
                <a:cs typeface="Times New Roman"/>
              </a:rPr>
              <a:t>r</a:t>
            </a:r>
            <a:r>
              <a:rPr sz="2800" dirty="0">
                <a:latin typeface="Times New Roman"/>
                <a:cs typeface="Times New Roman"/>
              </a:rPr>
              <a:t>,</a:t>
            </a:r>
            <a:r>
              <a:rPr sz="2800" spc="-1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G</a:t>
            </a:r>
            <a:r>
              <a:rPr sz="2800" spc="5" dirty="0">
                <a:latin typeface="Times New Roman"/>
                <a:cs typeface="Times New Roman"/>
              </a:rPr>
              <a:t>oogl</a:t>
            </a:r>
            <a:r>
              <a:rPr sz="2800" dirty="0">
                <a:latin typeface="Times New Roman"/>
                <a:cs typeface="Times New Roman"/>
              </a:rPr>
              <a:t>e</a:t>
            </a:r>
            <a:r>
              <a:rPr sz="2800" spc="-130" dirty="0">
                <a:latin typeface="Times New Roman"/>
                <a:cs typeface="Times New Roman"/>
              </a:rPr>
              <a:t> </a:t>
            </a:r>
            <a:r>
              <a:rPr sz="2800" spc="-395" dirty="0">
                <a:latin typeface="Times New Roman"/>
                <a:cs typeface="Times New Roman"/>
              </a:rPr>
              <a:t>V</a:t>
            </a:r>
            <a:r>
              <a:rPr sz="2800" spc="-15" dirty="0">
                <a:latin typeface="Times New Roman"/>
                <a:cs typeface="Times New Roman"/>
              </a:rPr>
              <a:t>oi</a:t>
            </a:r>
            <a:r>
              <a:rPr sz="2800" spc="-25" dirty="0">
                <a:latin typeface="Times New Roman"/>
                <a:cs typeface="Times New Roman"/>
              </a:rPr>
              <a:t>ce</a:t>
            </a:r>
            <a:r>
              <a:rPr sz="2800" dirty="0">
                <a:latin typeface="Times New Roman"/>
                <a:cs typeface="Times New Roman"/>
              </a:rPr>
              <a:t>,</a:t>
            </a:r>
            <a:r>
              <a:rPr sz="2800" spc="-1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10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d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o</a:t>
            </a:r>
            <a:r>
              <a:rPr sz="2800" spc="100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o</a:t>
            </a:r>
            <a:r>
              <a:rPr sz="2800" spc="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469900" marR="5080" indent="-457834">
              <a:lnSpc>
                <a:spcPct val="100000"/>
              </a:lnSpc>
              <a:buFont typeface="Arial MT"/>
              <a:buChar char="•"/>
              <a:tabLst>
                <a:tab pos="469900" algn="l"/>
                <a:tab pos="470534" algn="l"/>
                <a:tab pos="3838575" algn="l"/>
                <a:tab pos="4213860" algn="l"/>
                <a:tab pos="5015865" algn="l"/>
                <a:tab pos="6210935" algn="l"/>
                <a:tab pos="6637655" algn="l"/>
                <a:tab pos="7841615" algn="l"/>
              </a:tabLst>
            </a:pPr>
            <a:r>
              <a:rPr sz="2800" b="1" spc="-80" dirty="0">
                <a:latin typeface="Times New Roman"/>
                <a:cs typeface="Times New Roman"/>
              </a:rPr>
              <a:t>M</a:t>
            </a:r>
            <a:r>
              <a:rPr sz="2800" b="1" spc="-65" dirty="0">
                <a:latin typeface="Times New Roman"/>
                <a:cs typeface="Times New Roman"/>
              </a:rPr>
              <a:t>i</a:t>
            </a:r>
            <a:r>
              <a:rPr sz="2800" b="1" spc="-75" dirty="0">
                <a:latin typeface="Times New Roman"/>
                <a:cs typeface="Times New Roman"/>
              </a:rPr>
              <a:t>c</a:t>
            </a:r>
            <a:r>
              <a:rPr sz="2800" b="1" spc="-145" dirty="0">
                <a:latin typeface="Times New Roman"/>
                <a:cs typeface="Times New Roman"/>
              </a:rPr>
              <a:t>r</a:t>
            </a:r>
            <a:r>
              <a:rPr sz="2800" b="1" spc="-80" dirty="0">
                <a:latin typeface="Times New Roman"/>
                <a:cs typeface="Times New Roman"/>
              </a:rPr>
              <a:t>o</a:t>
            </a:r>
            <a:r>
              <a:rPr sz="2800" b="1" spc="-65" dirty="0">
                <a:latin typeface="Times New Roman"/>
                <a:cs typeface="Times New Roman"/>
              </a:rPr>
              <a:t>so</a:t>
            </a:r>
            <a:r>
              <a:rPr sz="2800" b="1" spc="-75" dirty="0">
                <a:latin typeface="Times New Roman"/>
                <a:cs typeface="Times New Roman"/>
              </a:rPr>
              <a:t>ft</a:t>
            </a:r>
            <a:r>
              <a:rPr sz="2800" b="1" spc="-195" dirty="0">
                <a:latin typeface="Times New Roman"/>
                <a:cs typeface="Times New Roman"/>
              </a:rPr>
              <a:t>’</a:t>
            </a:r>
            <a:r>
              <a:rPr sz="2800" b="1" dirty="0">
                <a:latin typeface="Times New Roman"/>
                <a:cs typeface="Times New Roman"/>
              </a:rPr>
              <a:t>s</a:t>
            </a:r>
            <a:r>
              <a:rPr sz="2800" b="1" spc="320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O</a:t>
            </a:r>
            <a:r>
              <a:rPr sz="2800" b="1" spc="-25" dirty="0">
                <a:latin typeface="Times New Roman"/>
                <a:cs typeface="Times New Roman"/>
              </a:rPr>
              <a:t>n</a:t>
            </a:r>
            <a:r>
              <a:rPr sz="2800" b="1" dirty="0">
                <a:latin typeface="Times New Roman"/>
                <a:cs typeface="Times New Roman"/>
              </a:rPr>
              <a:t>e</a:t>
            </a:r>
            <a:r>
              <a:rPr sz="2800" b="1" spc="-35" dirty="0">
                <a:latin typeface="Times New Roman"/>
                <a:cs typeface="Times New Roman"/>
              </a:rPr>
              <a:t>D</a:t>
            </a:r>
            <a:r>
              <a:rPr sz="2800" b="1" spc="-25" dirty="0">
                <a:latin typeface="Times New Roman"/>
                <a:cs typeface="Times New Roman"/>
              </a:rPr>
              <a:t>r</a:t>
            </a:r>
            <a:r>
              <a:rPr sz="2800" b="1" spc="-15" dirty="0">
                <a:latin typeface="Times New Roman"/>
                <a:cs typeface="Times New Roman"/>
              </a:rPr>
              <a:t>iv</a:t>
            </a:r>
            <a:r>
              <a:rPr sz="2800" b="1" dirty="0">
                <a:latin typeface="Times New Roman"/>
                <a:cs typeface="Times New Roman"/>
              </a:rPr>
              <a:t>e	</a:t>
            </a:r>
            <a:r>
              <a:rPr sz="2800" b="1" spc="-15" dirty="0">
                <a:latin typeface="Times New Roman"/>
                <a:cs typeface="Times New Roman"/>
              </a:rPr>
              <a:t>i</a:t>
            </a:r>
            <a:r>
              <a:rPr sz="2800" b="1" dirty="0">
                <a:latin typeface="Times New Roman"/>
                <a:cs typeface="Times New Roman"/>
              </a:rPr>
              <a:t>s	</a:t>
            </a:r>
            <a:r>
              <a:rPr sz="2800" b="1" spc="-10" dirty="0">
                <a:latin typeface="Times New Roman"/>
                <a:cs typeface="Times New Roman"/>
              </a:rPr>
              <a:t>v</a:t>
            </a:r>
            <a:r>
              <a:rPr sz="2800" b="1" spc="-25" dirty="0">
                <a:latin typeface="Times New Roman"/>
                <a:cs typeface="Times New Roman"/>
              </a:rPr>
              <a:t>er</a:t>
            </a:r>
            <a:r>
              <a:rPr sz="2800" b="1" spc="5" dirty="0">
                <a:latin typeface="Times New Roman"/>
                <a:cs typeface="Times New Roman"/>
              </a:rPr>
              <a:t>y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15" dirty="0">
                <a:latin typeface="Times New Roman"/>
                <a:cs typeface="Times New Roman"/>
              </a:rPr>
              <a:t>s</a:t>
            </a:r>
            <a:r>
              <a:rPr sz="2800" b="1" spc="5" dirty="0">
                <a:latin typeface="Times New Roman"/>
                <a:cs typeface="Times New Roman"/>
              </a:rPr>
              <a:t>i</a:t>
            </a:r>
            <a:r>
              <a:rPr sz="2800" b="1" spc="-35" dirty="0">
                <a:latin typeface="Times New Roman"/>
                <a:cs typeface="Times New Roman"/>
              </a:rPr>
              <a:t>m</a:t>
            </a:r>
            <a:r>
              <a:rPr sz="2800" b="1" spc="-15" dirty="0">
                <a:latin typeface="Times New Roman"/>
                <a:cs typeface="Times New Roman"/>
              </a:rPr>
              <a:t>ila</a:t>
            </a:r>
            <a:r>
              <a:rPr sz="2800" b="1" dirty="0">
                <a:latin typeface="Times New Roman"/>
                <a:cs typeface="Times New Roman"/>
              </a:rPr>
              <a:t>r	</a:t>
            </a:r>
            <a:r>
              <a:rPr sz="2800" b="1" spc="-50" dirty="0">
                <a:latin typeface="Times New Roman"/>
                <a:cs typeface="Times New Roman"/>
              </a:rPr>
              <a:t>t</a:t>
            </a:r>
            <a:r>
              <a:rPr sz="2800" b="1" spc="5" dirty="0">
                <a:latin typeface="Times New Roman"/>
                <a:cs typeface="Times New Roman"/>
              </a:rPr>
              <a:t>o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5" dirty="0">
                <a:latin typeface="Times New Roman"/>
                <a:cs typeface="Times New Roman"/>
              </a:rPr>
              <a:t>G</a:t>
            </a:r>
            <a:r>
              <a:rPr sz="2800" b="1" spc="-15" dirty="0">
                <a:latin typeface="Times New Roman"/>
                <a:cs typeface="Times New Roman"/>
              </a:rPr>
              <a:t>oogl</a:t>
            </a:r>
            <a:r>
              <a:rPr sz="2800" b="1" dirty="0">
                <a:latin typeface="Times New Roman"/>
                <a:cs typeface="Times New Roman"/>
              </a:rPr>
              <a:t>e	</a:t>
            </a:r>
            <a:r>
              <a:rPr sz="2800" b="1" spc="-35" dirty="0">
                <a:latin typeface="Times New Roman"/>
                <a:cs typeface="Times New Roman"/>
              </a:rPr>
              <a:t>D</a:t>
            </a:r>
            <a:r>
              <a:rPr sz="2800" b="1" spc="-25" dirty="0">
                <a:latin typeface="Times New Roman"/>
                <a:cs typeface="Times New Roman"/>
              </a:rPr>
              <a:t>r</a:t>
            </a:r>
            <a:r>
              <a:rPr sz="2800" b="1" spc="-15" dirty="0">
                <a:latin typeface="Times New Roman"/>
                <a:cs typeface="Times New Roman"/>
              </a:rPr>
              <a:t>iv</a:t>
            </a:r>
            <a:r>
              <a:rPr sz="2800" b="1" dirty="0">
                <a:latin typeface="Times New Roman"/>
                <a:cs typeface="Times New Roman"/>
              </a:rPr>
              <a:t>e  </a:t>
            </a:r>
            <a:r>
              <a:rPr sz="2800" b="1" spc="-5" dirty="0">
                <a:latin typeface="Times New Roman"/>
                <a:cs typeface="Times New Roman"/>
              </a:rPr>
              <a:t>much</a:t>
            </a:r>
            <a:r>
              <a:rPr sz="2800" b="1" spc="-1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the</a:t>
            </a:r>
            <a:r>
              <a:rPr sz="2800" b="1" spc="-3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same</a:t>
            </a:r>
            <a:r>
              <a:rPr sz="2800" b="1" spc="5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services.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31654" y="4037152"/>
            <a:ext cx="158813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725805" algn="l"/>
              </a:tabLst>
            </a:pPr>
            <a:r>
              <a:rPr sz="2800" b="1" spc="10" dirty="0">
                <a:latin typeface="Times New Roman"/>
                <a:cs typeface="Times New Roman"/>
              </a:rPr>
              <a:t>a</a:t>
            </a:r>
            <a:r>
              <a:rPr sz="2800" b="1" spc="5" dirty="0">
                <a:latin typeface="Times New Roman"/>
                <a:cs typeface="Times New Roman"/>
              </a:rPr>
              <a:t>nd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10" dirty="0">
                <a:latin typeface="Times New Roman"/>
                <a:cs typeface="Times New Roman"/>
              </a:rPr>
              <a:t>o</a:t>
            </a:r>
            <a:r>
              <a:rPr sz="2800" b="1" spc="-25" dirty="0">
                <a:latin typeface="Times New Roman"/>
                <a:cs typeface="Times New Roman"/>
              </a:rPr>
              <a:t>f</a:t>
            </a:r>
            <a:r>
              <a:rPr sz="2800" b="1" spc="-50" dirty="0">
                <a:latin typeface="Times New Roman"/>
                <a:cs typeface="Times New Roman"/>
              </a:rPr>
              <a:t>fer</a:t>
            </a:r>
            <a:r>
              <a:rPr sz="2800" b="1" dirty="0"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31053" y="435991"/>
            <a:ext cx="19443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u="none" spc="-50" dirty="0">
                <a:solidFill>
                  <a:srgbClr val="000000"/>
                </a:solidFill>
                <a:latin typeface="Calibri"/>
                <a:cs typeface="Calibri"/>
              </a:rPr>
              <a:t>Dropbox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9482" y="1576527"/>
            <a:ext cx="10297795" cy="37317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715" indent="-457834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70534" algn="l"/>
              </a:tabLst>
            </a:pPr>
            <a:r>
              <a:rPr sz="3000" spc="-5" dirty="0">
                <a:latin typeface="Times New Roman"/>
                <a:cs typeface="Times New Roman"/>
              </a:rPr>
              <a:t>Commonly </a:t>
            </a:r>
            <a:r>
              <a:rPr sz="3000" dirty="0">
                <a:latin typeface="Times New Roman"/>
                <a:cs typeface="Times New Roman"/>
              </a:rPr>
              <a:t>used </a:t>
            </a:r>
            <a:r>
              <a:rPr sz="3000" spc="5">
                <a:latin typeface="Times New Roman"/>
                <a:cs typeface="Times New Roman"/>
              </a:rPr>
              <a:t>by </a:t>
            </a:r>
            <a:r>
              <a:rPr lang="en-US" sz="3000" spc="-5">
                <a:latin typeface="Times New Roman"/>
                <a:cs typeface="Times New Roman"/>
              </a:rPr>
              <a:t>Clients </a:t>
            </a:r>
            <a:r>
              <a:rPr sz="3000" b="1" spc="-10">
                <a:latin typeface="Times New Roman"/>
                <a:cs typeface="Times New Roman"/>
              </a:rPr>
              <a:t>to </a:t>
            </a:r>
            <a:r>
              <a:rPr sz="3000" b="1" spc="-15" dirty="0">
                <a:latin typeface="Times New Roman"/>
                <a:cs typeface="Times New Roman"/>
              </a:rPr>
              <a:t>store </a:t>
            </a:r>
            <a:r>
              <a:rPr sz="3000" b="1" dirty="0">
                <a:latin typeface="Times New Roman"/>
                <a:cs typeface="Times New Roman"/>
              </a:rPr>
              <a:t>their</a:t>
            </a:r>
            <a:r>
              <a:rPr sz="3000" b="1" spc="5" dirty="0">
                <a:latin typeface="Times New Roman"/>
                <a:cs typeface="Times New Roman"/>
              </a:rPr>
              <a:t> </a:t>
            </a:r>
            <a:r>
              <a:rPr sz="3000" b="1" spc="-5" dirty="0">
                <a:latin typeface="Times New Roman"/>
                <a:cs typeface="Times New Roman"/>
              </a:rPr>
              <a:t>documents </a:t>
            </a:r>
            <a:r>
              <a:rPr sz="3000" b="1" dirty="0">
                <a:latin typeface="Times New Roman"/>
                <a:cs typeface="Times New Roman"/>
              </a:rPr>
              <a:t> </a:t>
            </a:r>
            <a:r>
              <a:rPr sz="3000" b="1" spc="5" dirty="0">
                <a:latin typeface="Times New Roman"/>
                <a:cs typeface="Times New Roman"/>
              </a:rPr>
              <a:t>and</a:t>
            </a:r>
            <a:r>
              <a:rPr sz="3000" b="1" spc="-50" dirty="0">
                <a:latin typeface="Times New Roman"/>
                <a:cs typeface="Times New Roman"/>
              </a:rPr>
              <a:t> </a:t>
            </a:r>
            <a:r>
              <a:rPr sz="3000" b="1" spc="-10" dirty="0">
                <a:latin typeface="Times New Roman"/>
                <a:cs typeface="Times New Roman"/>
              </a:rPr>
              <a:t>images.</a:t>
            </a:r>
            <a:endParaRPr sz="3000" dirty="0">
              <a:latin typeface="Times New Roman"/>
              <a:cs typeface="Times New Roman"/>
            </a:endParaRPr>
          </a:p>
          <a:p>
            <a:pPr marL="469900" marR="5080" indent="-457834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70534" algn="l"/>
              </a:tabLst>
            </a:pPr>
            <a:r>
              <a:rPr sz="3000" spc="-110" dirty="0">
                <a:latin typeface="Times New Roman"/>
                <a:cs typeface="Times New Roman"/>
              </a:rPr>
              <a:t>You </a:t>
            </a:r>
            <a:r>
              <a:rPr sz="3000" spc="-5" dirty="0">
                <a:latin typeface="Times New Roman"/>
                <a:cs typeface="Times New Roman"/>
              </a:rPr>
              <a:t>might set your</a:t>
            </a:r>
            <a:r>
              <a:rPr sz="3000" spc="74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phone to </a:t>
            </a:r>
            <a:r>
              <a:rPr sz="3000" spc="-5" dirty="0">
                <a:latin typeface="Times New Roman"/>
                <a:cs typeface="Times New Roman"/>
              </a:rPr>
              <a:t>automatically </a:t>
            </a:r>
            <a:r>
              <a:rPr sz="3000" dirty="0">
                <a:latin typeface="Times New Roman"/>
                <a:cs typeface="Times New Roman"/>
              </a:rPr>
              <a:t>send </a:t>
            </a:r>
            <a:r>
              <a:rPr sz="3000" b="1" dirty="0">
                <a:latin typeface="Times New Roman"/>
                <a:cs typeface="Times New Roman"/>
              </a:rPr>
              <a:t>all </a:t>
            </a:r>
            <a:r>
              <a:rPr sz="3000" b="1" spc="-15" dirty="0">
                <a:latin typeface="Times New Roman"/>
                <a:cs typeface="Times New Roman"/>
              </a:rPr>
              <a:t>pictures </a:t>
            </a:r>
            <a:r>
              <a:rPr sz="3000" b="1" spc="-10" dirty="0">
                <a:latin typeface="Times New Roman"/>
                <a:cs typeface="Times New Roman"/>
              </a:rPr>
              <a:t> </a:t>
            </a:r>
            <a:r>
              <a:rPr sz="3000" b="1" spc="-5" dirty="0">
                <a:latin typeface="Times New Roman"/>
                <a:cs typeface="Times New Roman"/>
              </a:rPr>
              <a:t>you</a:t>
            </a:r>
            <a:r>
              <a:rPr sz="3000" b="1" dirty="0">
                <a:latin typeface="Times New Roman"/>
                <a:cs typeface="Times New Roman"/>
              </a:rPr>
              <a:t> </a:t>
            </a:r>
            <a:r>
              <a:rPr sz="3000" b="1" spc="-5" dirty="0">
                <a:latin typeface="Times New Roman"/>
                <a:cs typeface="Times New Roman"/>
              </a:rPr>
              <a:t>take </a:t>
            </a:r>
            <a:r>
              <a:rPr sz="3000" b="1" spc="5" dirty="0">
                <a:latin typeface="Times New Roman"/>
                <a:cs typeface="Times New Roman"/>
              </a:rPr>
              <a:t>with </a:t>
            </a:r>
            <a:r>
              <a:rPr sz="3000" b="1" dirty="0">
                <a:latin typeface="Times New Roman"/>
                <a:cs typeface="Times New Roman"/>
              </a:rPr>
              <a:t>it into </a:t>
            </a:r>
            <a:r>
              <a:rPr sz="3000" b="1" spc="-5" dirty="0">
                <a:latin typeface="Times New Roman"/>
                <a:cs typeface="Times New Roman"/>
              </a:rPr>
              <a:t>your </a:t>
            </a:r>
            <a:r>
              <a:rPr sz="3000" b="1" spc="-10" dirty="0">
                <a:latin typeface="Times New Roman"/>
                <a:cs typeface="Times New Roman"/>
              </a:rPr>
              <a:t>Dropbox </a:t>
            </a:r>
            <a:r>
              <a:rPr sz="3000" b="1" spc="-5" dirty="0">
                <a:latin typeface="Times New Roman"/>
                <a:cs typeface="Times New Roman"/>
              </a:rPr>
              <a:t>account, </a:t>
            </a:r>
            <a:r>
              <a:rPr sz="3000" b="1" dirty="0">
                <a:latin typeface="Times New Roman"/>
                <a:cs typeface="Times New Roman"/>
              </a:rPr>
              <a:t>so </a:t>
            </a:r>
            <a:r>
              <a:rPr sz="3000" b="1" spc="-5" dirty="0">
                <a:latin typeface="Times New Roman"/>
                <a:cs typeface="Times New Roman"/>
              </a:rPr>
              <a:t>that</a:t>
            </a:r>
            <a:r>
              <a:rPr sz="3000" b="1" dirty="0">
                <a:latin typeface="Times New Roman"/>
                <a:cs typeface="Times New Roman"/>
              </a:rPr>
              <a:t> </a:t>
            </a:r>
            <a:r>
              <a:rPr sz="3000" b="1" spc="-10" dirty="0">
                <a:latin typeface="Times New Roman"/>
                <a:cs typeface="Times New Roman"/>
              </a:rPr>
              <a:t>even </a:t>
            </a:r>
            <a:r>
              <a:rPr sz="3000" b="1" spc="5" dirty="0">
                <a:latin typeface="Times New Roman"/>
                <a:cs typeface="Times New Roman"/>
              </a:rPr>
              <a:t>if </a:t>
            </a:r>
            <a:r>
              <a:rPr sz="3000" b="1" spc="10" dirty="0">
                <a:latin typeface="Times New Roman"/>
                <a:cs typeface="Times New Roman"/>
              </a:rPr>
              <a:t> </a:t>
            </a:r>
            <a:r>
              <a:rPr sz="3000" b="1" spc="-5" dirty="0">
                <a:latin typeface="Times New Roman"/>
                <a:cs typeface="Times New Roman"/>
              </a:rPr>
              <a:t>you </a:t>
            </a:r>
            <a:r>
              <a:rPr sz="3000" b="1" dirty="0">
                <a:latin typeface="Times New Roman"/>
                <a:cs typeface="Times New Roman"/>
              </a:rPr>
              <a:t>lose </a:t>
            </a:r>
            <a:r>
              <a:rPr sz="3000" b="1" spc="-5" dirty="0">
                <a:latin typeface="Times New Roman"/>
                <a:cs typeface="Times New Roman"/>
              </a:rPr>
              <a:t>your phone, </a:t>
            </a:r>
            <a:r>
              <a:rPr sz="3000" b="1" dirty="0">
                <a:latin typeface="Times New Roman"/>
                <a:cs typeface="Times New Roman"/>
              </a:rPr>
              <a:t>the </a:t>
            </a:r>
            <a:r>
              <a:rPr sz="3000" b="1" spc="-10" dirty="0">
                <a:latin typeface="Times New Roman"/>
                <a:cs typeface="Times New Roman"/>
              </a:rPr>
              <a:t>pictures </a:t>
            </a:r>
            <a:r>
              <a:rPr sz="3000" b="1" dirty="0">
                <a:latin typeface="Times New Roman"/>
                <a:cs typeface="Times New Roman"/>
              </a:rPr>
              <a:t>will</a:t>
            </a:r>
            <a:r>
              <a:rPr sz="3000" b="1" spc="755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still be available </a:t>
            </a:r>
            <a:r>
              <a:rPr sz="3000" b="1" spc="5" dirty="0">
                <a:latin typeface="Times New Roman"/>
                <a:cs typeface="Times New Roman"/>
              </a:rPr>
              <a:t>to </a:t>
            </a:r>
            <a:r>
              <a:rPr sz="3000" b="1" spc="10" dirty="0">
                <a:latin typeface="Times New Roman"/>
                <a:cs typeface="Times New Roman"/>
              </a:rPr>
              <a:t> </a:t>
            </a:r>
            <a:r>
              <a:rPr sz="3000" b="1" spc="-5" dirty="0">
                <a:latin typeface="Times New Roman"/>
                <a:cs typeface="Times New Roman"/>
              </a:rPr>
              <a:t>you </a:t>
            </a:r>
            <a:r>
              <a:rPr sz="3000" spc="-10" dirty="0">
                <a:latin typeface="Times New Roman"/>
                <a:cs typeface="Times New Roman"/>
              </a:rPr>
              <a:t>up </a:t>
            </a:r>
            <a:r>
              <a:rPr sz="3000" dirty="0">
                <a:latin typeface="Times New Roman"/>
                <a:cs typeface="Times New Roman"/>
              </a:rPr>
              <a:t>in </a:t>
            </a:r>
            <a:r>
              <a:rPr sz="3000" spc="-5" dirty="0">
                <a:latin typeface="Times New Roman"/>
                <a:cs typeface="Times New Roman"/>
              </a:rPr>
              <a:t>space; </a:t>
            </a:r>
            <a:r>
              <a:rPr sz="3000" spc="5" dirty="0">
                <a:latin typeface="Times New Roman"/>
                <a:cs typeface="Times New Roman"/>
              </a:rPr>
              <a:t>you </a:t>
            </a:r>
            <a:r>
              <a:rPr sz="3000" spc="-5" dirty="0">
                <a:latin typeface="Times New Roman"/>
                <a:cs typeface="Times New Roman"/>
              </a:rPr>
              <a:t>might</a:t>
            </a:r>
            <a:r>
              <a:rPr sz="3000" dirty="0">
                <a:latin typeface="Times New Roman"/>
                <a:cs typeface="Times New Roman"/>
              </a:rPr>
              <a:t> use it to </a:t>
            </a:r>
            <a:r>
              <a:rPr sz="3000" spc="-15" dirty="0">
                <a:latin typeface="Times New Roman"/>
                <a:cs typeface="Times New Roman"/>
              </a:rPr>
              <a:t>access </a:t>
            </a:r>
            <a:r>
              <a:rPr sz="3000" spc="-5" dirty="0">
                <a:latin typeface="Times New Roman"/>
                <a:cs typeface="Times New Roman"/>
              </a:rPr>
              <a:t>your </a:t>
            </a:r>
            <a:r>
              <a:rPr sz="3000" dirty="0">
                <a:latin typeface="Times New Roman"/>
                <a:cs typeface="Times New Roman"/>
              </a:rPr>
              <a:t>documents </a:t>
            </a:r>
            <a:r>
              <a:rPr sz="3000" spc="-15" dirty="0">
                <a:latin typeface="Times New Roman"/>
                <a:cs typeface="Times New Roman"/>
              </a:rPr>
              <a:t>at </a:t>
            </a:r>
            <a:r>
              <a:rPr sz="3000" spc="-10" dirty="0">
                <a:latin typeface="Times New Roman"/>
                <a:cs typeface="Times New Roman"/>
              </a:rPr>
              <a:t> home,</a:t>
            </a:r>
            <a:r>
              <a:rPr sz="3000" spc="35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Times New Roman"/>
                <a:cs typeface="Times New Roman"/>
              </a:rPr>
              <a:t>and</a:t>
            </a:r>
            <a:r>
              <a:rPr sz="3000" spc="5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Times New Roman"/>
                <a:cs typeface="Times New Roman"/>
              </a:rPr>
              <a:t>then</a:t>
            </a:r>
            <a:r>
              <a:rPr sz="3000" spc="1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save</a:t>
            </a:r>
            <a:r>
              <a:rPr sz="3000" spc="-10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Times New Roman"/>
                <a:cs typeface="Times New Roman"/>
              </a:rPr>
              <a:t>changes</a:t>
            </a:r>
            <a:r>
              <a:rPr sz="3000" spc="3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to</a:t>
            </a:r>
            <a:r>
              <a:rPr sz="3000" spc="-2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it.</a:t>
            </a:r>
          </a:p>
          <a:p>
            <a:pPr marL="469900" indent="-457834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470534" algn="l"/>
              </a:tabLst>
            </a:pPr>
            <a:r>
              <a:rPr sz="3000" dirty="0">
                <a:latin typeface="Times New Roman"/>
                <a:cs typeface="Times New Roman"/>
              </a:rPr>
              <a:t>Sugarsync</a:t>
            </a:r>
            <a:r>
              <a:rPr sz="3000" spc="-4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is</a:t>
            </a:r>
            <a:r>
              <a:rPr sz="3000" spc="-1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another</a:t>
            </a:r>
            <a:r>
              <a:rPr sz="3000" spc="725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example.</a:t>
            </a:r>
            <a:endParaRPr sz="30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9752" y="192023"/>
            <a:ext cx="1124712" cy="139598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64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55565" y="435991"/>
            <a:ext cx="289814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u="none" spc="-5" dirty="0">
                <a:solidFill>
                  <a:srgbClr val="000000"/>
                </a:solidFill>
                <a:latin typeface="Calibri"/>
                <a:cs typeface="Calibri"/>
              </a:rPr>
              <a:t>Apple</a:t>
            </a:r>
            <a:r>
              <a:rPr sz="4400" u="none" spc="-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u="none" spc="-5" dirty="0">
                <a:solidFill>
                  <a:srgbClr val="000000"/>
                </a:solidFill>
                <a:latin typeface="Calibri"/>
                <a:cs typeface="Calibri"/>
              </a:rPr>
              <a:t>iCloud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7582" y="1809114"/>
            <a:ext cx="10339705" cy="4000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6870" marR="7620" indent="-344805" algn="just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357505" algn="l"/>
              </a:tabLst>
            </a:pPr>
            <a:r>
              <a:rPr sz="2600" spc="-10" dirty="0">
                <a:latin typeface="Times New Roman"/>
                <a:cs typeface="Times New Roman"/>
              </a:rPr>
              <a:t>Apple's </a:t>
            </a:r>
            <a:r>
              <a:rPr sz="2600" dirty="0">
                <a:latin typeface="Times New Roman"/>
                <a:cs typeface="Times New Roman"/>
              </a:rPr>
              <a:t>cloud </a:t>
            </a:r>
            <a:r>
              <a:rPr sz="2600" spc="-5" dirty="0">
                <a:latin typeface="Times New Roman"/>
                <a:cs typeface="Times New Roman"/>
              </a:rPr>
              <a:t>service </a:t>
            </a:r>
            <a:r>
              <a:rPr sz="2600" spc="5" dirty="0">
                <a:latin typeface="Times New Roman"/>
                <a:cs typeface="Times New Roman"/>
              </a:rPr>
              <a:t>is </a:t>
            </a:r>
            <a:r>
              <a:rPr sz="2600" dirty="0">
                <a:latin typeface="Times New Roman"/>
                <a:cs typeface="Times New Roman"/>
              </a:rPr>
              <a:t>primarily </a:t>
            </a:r>
            <a:r>
              <a:rPr sz="2600" b="1" spc="-5" dirty="0">
                <a:latin typeface="Times New Roman"/>
                <a:cs typeface="Times New Roman"/>
              </a:rPr>
              <a:t>used </a:t>
            </a:r>
            <a:r>
              <a:rPr sz="2600" b="1" spc="-10" dirty="0">
                <a:latin typeface="Times New Roman"/>
                <a:cs typeface="Times New Roman"/>
              </a:rPr>
              <a:t>by </a:t>
            </a:r>
            <a:r>
              <a:rPr sz="2600" b="1" spc="-5" dirty="0">
                <a:latin typeface="Times New Roman"/>
                <a:cs typeface="Times New Roman"/>
              </a:rPr>
              <a:t>Apple users </a:t>
            </a:r>
            <a:r>
              <a:rPr sz="2600" b="1" spc="-25" dirty="0">
                <a:latin typeface="Times New Roman"/>
                <a:cs typeface="Times New Roman"/>
              </a:rPr>
              <a:t>for </a:t>
            </a:r>
            <a:r>
              <a:rPr sz="2600" b="1" spc="-5" dirty="0">
                <a:latin typeface="Times New Roman"/>
                <a:cs typeface="Times New Roman"/>
              </a:rPr>
              <a:t>online</a:t>
            </a:r>
            <a:r>
              <a:rPr sz="2600" b="1" dirty="0">
                <a:latin typeface="Times New Roman"/>
                <a:cs typeface="Times New Roman"/>
              </a:rPr>
              <a:t> </a:t>
            </a:r>
            <a:r>
              <a:rPr sz="2600" b="1" spc="-30" dirty="0">
                <a:latin typeface="Times New Roman"/>
                <a:cs typeface="Times New Roman"/>
              </a:rPr>
              <a:t>storage </a:t>
            </a:r>
            <a:r>
              <a:rPr sz="2600" b="1" spc="-6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and </a:t>
            </a:r>
            <a:r>
              <a:rPr sz="2600" b="1" spc="-15" dirty="0">
                <a:latin typeface="Times New Roman"/>
                <a:cs typeface="Times New Roman"/>
              </a:rPr>
              <a:t>synchronization </a:t>
            </a:r>
            <a:r>
              <a:rPr sz="2600" spc="-20" dirty="0">
                <a:latin typeface="Times New Roman"/>
                <a:cs typeface="Times New Roman"/>
              </a:rPr>
              <a:t>of </a:t>
            </a:r>
            <a:r>
              <a:rPr sz="2600" spc="-5" dirty="0">
                <a:latin typeface="Times New Roman"/>
                <a:cs typeface="Times New Roman"/>
              </a:rPr>
              <a:t>their </a:t>
            </a:r>
            <a:r>
              <a:rPr sz="2600" b="1" spc="-10" dirty="0">
                <a:latin typeface="Times New Roman"/>
                <a:cs typeface="Times New Roman"/>
              </a:rPr>
              <a:t>mail</a:t>
            </a:r>
            <a:r>
              <a:rPr sz="2600" spc="-10" dirty="0">
                <a:latin typeface="Times New Roman"/>
                <a:cs typeface="Times New Roman"/>
              </a:rPr>
              <a:t>, </a:t>
            </a:r>
            <a:r>
              <a:rPr sz="2600" b="1" spc="-10" dirty="0">
                <a:latin typeface="Times New Roman"/>
                <a:cs typeface="Times New Roman"/>
              </a:rPr>
              <a:t>contacts</a:t>
            </a:r>
            <a:r>
              <a:rPr sz="2600" spc="-10" dirty="0">
                <a:latin typeface="Times New Roman"/>
                <a:cs typeface="Times New Roman"/>
              </a:rPr>
              <a:t>, </a:t>
            </a:r>
            <a:r>
              <a:rPr sz="2600" b="1" spc="-5" dirty="0">
                <a:latin typeface="Times New Roman"/>
                <a:cs typeface="Times New Roman"/>
              </a:rPr>
              <a:t>calendar</a:t>
            </a:r>
            <a:r>
              <a:rPr sz="2600" spc="-5" dirty="0">
                <a:latin typeface="Times New Roman"/>
                <a:cs typeface="Times New Roman"/>
              </a:rPr>
              <a:t>,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and </a:t>
            </a:r>
            <a:r>
              <a:rPr sz="2600" spc="-10" dirty="0">
                <a:latin typeface="Times New Roman"/>
                <a:cs typeface="Times New Roman"/>
              </a:rPr>
              <a:t>more. </a:t>
            </a:r>
            <a:r>
              <a:rPr sz="2600" spc="-5" dirty="0">
                <a:latin typeface="Times New Roman"/>
                <a:cs typeface="Times New Roman"/>
              </a:rPr>
              <a:t>All </a:t>
            </a:r>
            <a:r>
              <a:rPr sz="2600" spc="-10" dirty="0">
                <a:latin typeface="Times New Roman"/>
                <a:cs typeface="Times New Roman"/>
              </a:rPr>
              <a:t>the 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Times New Roman"/>
                <a:cs typeface="Times New Roman"/>
              </a:rPr>
              <a:t>data </a:t>
            </a:r>
            <a:r>
              <a:rPr sz="2600" spc="-25" dirty="0">
                <a:latin typeface="Times New Roman"/>
                <a:cs typeface="Times New Roman"/>
              </a:rPr>
              <a:t>you </a:t>
            </a:r>
            <a:r>
              <a:rPr sz="2600" spc="-5" dirty="0">
                <a:latin typeface="Times New Roman"/>
                <a:cs typeface="Times New Roman"/>
              </a:rPr>
              <a:t>need </a:t>
            </a:r>
            <a:r>
              <a:rPr sz="2600" spc="-10" dirty="0">
                <a:latin typeface="Times New Roman"/>
                <a:cs typeface="Times New Roman"/>
              </a:rPr>
              <a:t>is </a:t>
            </a:r>
            <a:r>
              <a:rPr sz="2600" spc="-15" dirty="0">
                <a:latin typeface="Times New Roman"/>
                <a:cs typeface="Times New Roman"/>
              </a:rPr>
              <a:t>available </a:t>
            </a:r>
            <a:r>
              <a:rPr sz="2600" spc="-20" dirty="0">
                <a:latin typeface="Times New Roman"/>
                <a:cs typeface="Times New Roman"/>
              </a:rPr>
              <a:t>to </a:t>
            </a:r>
            <a:r>
              <a:rPr sz="2600" spc="-30" dirty="0">
                <a:latin typeface="Times New Roman"/>
                <a:cs typeface="Times New Roman"/>
              </a:rPr>
              <a:t>you </a:t>
            </a:r>
            <a:r>
              <a:rPr sz="2600" spc="-5" dirty="0">
                <a:latin typeface="Times New Roman"/>
                <a:cs typeface="Times New Roman"/>
              </a:rPr>
              <a:t>on </a:t>
            </a:r>
            <a:r>
              <a:rPr sz="2600" spc="-10" dirty="0">
                <a:latin typeface="Times New Roman"/>
                <a:cs typeface="Times New Roman"/>
              </a:rPr>
              <a:t>whichever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device </a:t>
            </a:r>
            <a:r>
              <a:rPr sz="2600" spc="-30" dirty="0">
                <a:latin typeface="Times New Roman"/>
                <a:cs typeface="Times New Roman"/>
              </a:rPr>
              <a:t>you </a:t>
            </a:r>
            <a:r>
              <a:rPr sz="2600" spc="-5" dirty="0">
                <a:latin typeface="Times New Roman"/>
                <a:cs typeface="Times New Roman"/>
              </a:rPr>
              <a:t>seek </a:t>
            </a:r>
            <a:r>
              <a:rPr sz="2600" spc="-20" dirty="0">
                <a:latin typeface="Times New Roman"/>
                <a:cs typeface="Times New Roman"/>
              </a:rPr>
              <a:t>to </a:t>
            </a:r>
            <a:r>
              <a:rPr sz="2600" spc="-5" dirty="0">
                <a:latin typeface="Times New Roman"/>
                <a:cs typeface="Times New Roman"/>
              </a:rPr>
              <a:t>access </a:t>
            </a:r>
            <a:r>
              <a:rPr sz="2600" spc="-10" dirty="0">
                <a:latin typeface="Times New Roman"/>
                <a:cs typeface="Times New Roman"/>
              </a:rPr>
              <a:t>it 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Times New Roman"/>
                <a:cs typeface="Times New Roman"/>
              </a:rPr>
              <a:t>from, your </a:t>
            </a:r>
            <a:r>
              <a:rPr sz="2600" spc="-5" dirty="0">
                <a:latin typeface="Times New Roman"/>
                <a:cs typeface="Times New Roman"/>
              </a:rPr>
              <a:t>iOS, Mac </a:t>
            </a:r>
            <a:r>
              <a:rPr sz="2600" spc="-15" dirty="0">
                <a:latin typeface="Times New Roman"/>
                <a:cs typeface="Times New Roman"/>
              </a:rPr>
              <a:t>OS, </a:t>
            </a:r>
            <a:r>
              <a:rPr sz="2600" spc="-5" dirty="0">
                <a:latin typeface="Times New Roman"/>
                <a:cs typeface="Times New Roman"/>
              </a:rPr>
              <a:t>or </a:t>
            </a:r>
            <a:r>
              <a:rPr sz="2600" spc="-30" dirty="0">
                <a:latin typeface="Times New Roman"/>
                <a:cs typeface="Times New Roman"/>
              </a:rPr>
              <a:t>Windows</a:t>
            </a:r>
            <a:r>
              <a:rPr sz="2600" spc="59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device, </a:t>
            </a:r>
            <a:r>
              <a:rPr sz="2600" spc="-5" dirty="0">
                <a:latin typeface="Times New Roman"/>
                <a:cs typeface="Times New Roman"/>
              </a:rPr>
              <a:t>and if </a:t>
            </a:r>
            <a:r>
              <a:rPr sz="2600" spc="-30" dirty="0">
                <a:latin typeface="Times New Roman"/>
                <a:cs typeface="Times New Roman"/>
              </a:rPr>
              <a:t>you make </a:t>
            </a:r>
            <a:r>
              <a:rPr sz="2600" spc="-5" dirty="0">
                <a:latin typeface="Times New Roman"/>
                <a:cs typeface="Times New Roman"/>
              </a:rPr>
              <a:t>a change </a:t>
            </a:r>
            <a:r>
              <a:rPr sz="2600" spc="-30" dirty="0">
                <a:latin typeface="Times New Roman"/>
                <a:cs typeface="Times New Roman"/>
              </a:rPr>
              <a:t>to 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 </a:t>
            </a:r>
            <a:r>
              <a:rPr sz="2600" spc="-10" dirty="0">
                <a:latin typeface="Times New Roman"/>
                <a:cs typeface="Times New Roman"/>
              </a:rPr>
              <a:t>document, </a:t>
            </a:r>
            <a:r>
              <a:rPr sz="2600" spc="-95" dirty="0">
                <a:latin typeface="Times New Roman"/>
                <a:cs typeface="Times New Roman"/>
              </a:rPr>
              <a:t>say, </a:t>
            </a:r>
            <a:r>
              <a:rPr sz="2600" spc="-5" dirty="0">
                <a:latin typeface="Times New Roman"/>
                <a:cs typeface="Times New Roman"/>
              </a:rPr>
              <a:t>on </a:t>
            </a:r>
            <a:r>
              <a:rPr sz="2600" spc="-15" dirty="0">
                <a:latin typeface="Times New Roman"/>
                <a:cs typeface="Times New Roman"/>
              </a:rPr>
              <a:t>one </a:t>
            </a:r>
            <a:r>
              <a:rPr sz="2600" spc="-20" dirty="0">
                <a:latin typeface="Times New Roman"/>
                <a:cs typeface="Times New Roman"/>
              </a:rPr>
              <a:t>of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Times New Roman"/>
                <a:cs typeface="Times New Roman"/>
              </a:rPr>
              <a:t>your </a:t>
            </a:r>
            <a:r>
              <a:rPr sz="2600" spc="-5" dirty="0">
                <a:latin typeface="Times New Roman"/>
                <a:cs typeface="Times New Roman"/>
              </a:rPr>
              <a:t>devices, it </a:t>
            </a:r>
            <a:r>
              <a:rPr sz="2600" spc="-10" dirty="0">
                <a:latin typeface="Times New Roman"/>
                <a:cs typeface="Times New Roman"/>
              </a:rPr>
              <a:t>will automatically </a:t>
            </a:r>
            <a:r>
              <a:rPr sz="2600" spc="-15" dirty="0">
                <a:latin typeface="Times New Roman"/>
                <a:cs typeface="Times New Roman"/>
              </a:rPr>
              <a:t>update </a:t>
            </a:r>
            <a:r>
              <a:rPr sz="2600" spc="-5" dirty="0">
                <a:latin typeface="Times New Roman"/>
                <a:cs typeface="Times New Roman"/>
              </a:rPr>
              <a:t>it </a:t>
            </a:r>
            <a:r>
              <a:rPr sz="2600" spc="-10" dirty="0">
                <a:latin typeface="Times New Roman"/>
                <a:cs typeface="Times New Roman"/>
              </a:rPr>
              <a:t>so </a:t>
            </a:r>
            <a:r>
              <a:rPr sz="2600" spc="-5" dirty="0">
                <a:latin typeface="Times New Roman"/>
                <a:cs typeface="Times New Roman"/>
              </a:rPr>
              <a:t> that when </a:t>
            </a:r>
            <a:r>
              <a:rPr sz="2600" spc="-25" dirty="0">
                <a:latin typeface="Times New Roman"/>
                <a:cs typeface="Times New Roman"/>
              </a:rPr>
              <a:t>you</a:t>
            </a:r>
            <a:r>
              <a:rPr sz="2600" spc="60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next access </a:t>
            </a:r>
            <a:r>
              <a:rPr sz="2600" spc="-5" dirty="0">
                <a:latin typeface="Times New Roman"/>
                <a:cs typeface="Times New Roman"/>
              </a:rPr>
              <a:t>it </a:t>
            </a:r>
            <a:r>
              <a:rPr sz="2600" spc="-10" dirty="0">
                <a:latin typeface="Times New Roman"/>
                <a:cs typeface="Times New Roman"/>
              </a:rPr>
              <a:t>the </a:t>
            </a:r>
            <a:r>
              <a:rPr sz="2600" spc="-5" dirty="0">
                <a:latin typeface="Times New Roman"/>
                <a:cs typeface="Times New Roman"/>
              </a:rPr>
              <a:t>amended </a:t>
            </a:r>
            <a:r>
              <a:rPr sz="2600" spc="-15" dirty="0">
                <a:latin typeface="Times New Roman"/>
                <a:cs typeface="Times New Roman"/>
              </a:rPr>
              <a:t>version </a:t>
            </a:r>
            <a:r>
              <a:rPr sz="2600" dirty="0">
                <a:latin typeface="Times New Roman"/>
                <a:cs typeface="Times New Roman"/>
              </a:rPr>
              <a:t>will </a:t>
            </a:r>
            <a:r>
              <a:rPr sz="2600" spc="-5" dirty="0">
                <a:latin typeface="Times New Roman"/>
                <a:cs typeface="Times New Roman"/>
              </a:rPr>
              <a:t>be </a:t>
            </a:r>
            <a:r>
              <a:rPr sz="2600" spc="-10" dirty="0">
                <a:latin typeface="Times New Roman"/>
                <a:cs typeface="Times New Roman"/>
              </a:rPr>
              <a:t>available </a:t>
            </a:r>
            <a:r>
              <a:rPr sz="2600" spc="-20" dirty="0">
                <a:latin typeface="Times New Roman"/>
                <a:cs typeface="Times New Roman"/>
              </a:rPr>
              <a:t>to </a:t>
            </a:r>
            <a:r>
              <a:rPr sz="2600" spc="-30" dirty="0">
                <a:latin typeface="Times New Roman"/>
                <a:cs typeface="Times New Roman"/>
              </a:rPr>
              <a:t>you 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on</a:t>
            </a:r>
            <a:r>
              <a:rPr sz="2600" spc="615" dirty="0">
                <a:latin typeface="Times New Roman"/>
                <a:cs typeface="Times New Roman"/>
              </a:rPr>
              <a:t> </a:t>
            </a:r>
            <a:r>
              <a:rPr sz="2600" spc="-30" dirty="0">
                <a:latin typeface="Times New Roman"/>
                <a:cs typeface="Times New Roman"/>
              </a:rPr>
              <a:t>whatever</a:t>
            </a:r>
            <a:r>
              <a:rPr sz="2600" spc="5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device </a:t>
            </a:r>
            <a:r>
              <a:rPr sz="2600" spc="-30" dirty="0">
                <a:latin typeface="Times New Roman"/>
                <a:cs typeface="Times New Roman"/>
              </a:rPr>
              <a:t>you</a:t>
            </a:r>
            <a:r>
              <a:rPr sz="2600" spc="4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use.</a:t>
            </a:r>
            <a:endParaRPr sz="260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7505" algn="l"/>
              </a:tabLst>
            </a:pPr>
            <a:r>
              <a:rPr sz="2600" b="1" spc="-10" dirty="0">
                <a:latin typeface="Times New Roman"/>
                <a:cs typeface="Times New Roman"/>
              </a:rPr>
              <a:t>If </a:t>
            </a:r>
            <a:r>
              <a:rPr sz="2600" b="1" dirty="0">
                <a:latin typeface="Times New Roman"/>
                <a:cs typeface="Times New Roman"/>
              </a:rPr>
              <a:t>you </a:t>
            </a:r>
            <a:r>
              <a:rPr sz="2600" b="1" spc="-25" dirty="0">
                <a:latin typeface="Times New Roman"/>
                <a:cs typeface="Times New Roman"/>
              </a:rPr>
              <a:t>have </a:t>
            </a:r>
            <a:r>
              <a:rPr sz="2600" b="1" dirty="0">
                <a:latin typeface="Times New Roman"/>
                <a:cs typeface="Times New Roman"/>
              </a:rPr>
              <a:t>loads </a:t>
            </a:r>
            <a:r>
              <a:rPr sz="2600" b="1" spc="-5" dirty="0">
                <a:latin typeface="Times New Roman"/>
                <a:cs typeface="Times New Roman"/>
              </a:rPr>
              <a:t>of </a:t>
            </a:r>
            <a:r>
              <a:rPr sz="2600" b="1" spc="-25" dirty="0">
                <a:latin typeface="Times New Roman"/>
                <a:cs typeface="Times New Roman"/>
              </a:rPr>
              <a:t>data </a:t>
            </a:r>
            <a:r>
              <a:rPr sz="2600" b="1" spc="-10" dirty="0">
                <a:latin typeface="Times New Roman"/>
                <a:cs typeface="Times New Roman"/>
              </a:rPr>
              <a:t>up </a:t>
            </a:r>
            <a:r>
              <a:rPr sz="2600" b="1" spc="-15" dirty="0">
                <a:latin typeface="Times New Roman"/>
                <a:cs typeface="Times New Roman"/>
              </a:rPr>
              <a:t>there</a:t>
            </a:r>
            <a:r>
              <a:rPr sz="2600" b="1" spc="-10" dirty="0">
                <a:latin typeface="Times New Roman"/>
                <a:cs typeface="Times New Roman"/>
              </a:rPr>
              <a:t> (perhaps </a:t>
            </a:r>
            <a:r>
              <a:rPr sz="2600" b="1" spc="-15" dirty="0">
                <a:latin typeface="Times New Roman"/>
                <a:cs typeface="Times New Roman"/>
              </a:rPr>
              <a:t>pictures </a:t>
            </a:r>
            <a:r>
              <a:rPr sz="2600" b="1" spc="-5" dirty="0">
                <a:latin typeface="Times New Roman"/>
                <a:cs typeface="Times New Roman"/>
              </a:rPr>
              <a:t>or </a:t>
            </a:r>
            <a:r>
              <a:rPr sz="2600" b="1" spc="-10" dirty="0">
                <a:latin typeface="Times New Roman"/>
                <a:cs typeface="Times New Roman"/>
              </a:rPr>
              <a:t>films you </a:t>
            </a:r>
            <a:r>
              <a:rPr sz="2600" b="1" spc="-25" dirty="0">
                <a:latin typeface="Times New Roman"/>
                <a:cs typeface="Times New Roman"/>
              </a:rPr>
              <a:t>have </a:t>
            </a:r>
            <a:r>
              <a:rPr sz="2600" b="1" spc="-20" dirty="0">
                <a:latin typeface="Times New Roman"/>
                <a:cs typeface="Times New Roman"/>
              </a:rPr>
              <a:t> </a:t>
            </a:r>
            <a:r>
              <a:rPr sz="2600" b="1" spc="-10" dirty="0">
                <a:latin typeface="Times New Roman"/>
                <a:cs typeface="Times New Roman"/>
              </a:rPr>
              <a:t>made) </a:t>
            </a:r>
            <a:r>
              <a:rPr sz="2600" b="1" spc="-5" dirty="0">
                <a:latin typeface="Times New Roman"/>
                <a:cs typeface="Times New Roman"/>
              </a:rPr>
              <a:t>then </a:t>
            </a:r>
            <a:r>
              <a:rPr sz="2600" b="1" dirty="0">
                <a:latin typeface="Times New Roman"/>
                <a:cs typeface="Times New Roman"/>
              </a:rPr>
              <a:t>you will </a:t>
            </a:r>
            <a:r>
              <a:rPr sz="2600" b="1" spc="-5" dirty="0">
                <a:latin typeface="Times New Roman"/>
                <a:cs typeface="Times New Roman"/>
              </a:rPr>
              <a:t>need </a:t>
            </a:r>
            <a:r>
              <a:rPr sz="2600" b="1" spc="-15" dirty="0">
                <a:latin typeface="Times New Roman"/>
                <a:cs typeface="Times New Roman"/>
              </a:rPr>
              <a:t>to</a:t>
            </a:r>
            <a:r>
              <a:rPr sz="2600" b="1" spc="620" dirty="0">
                <a:latin typeface="Times New Roman"/>
                <a:cs typeface="Times New Roman"/>
              </a:rPr>
              <a:t> </a:t>
            </a:r>
            <a:r>
              <a:rPr sz="2600" b="1" spc="-15" dirty="0">
                <a:latin typeface="Times New Roman"/>
                <a:cs typeface="Times New Roman"/>
              </a:rPr>
              <a:t>pay </a:t>
            </a:r>
            <a:r>
              <a:rPr sz="2600" b="1" spc="-25" dirty="0">
                <a:latin typeface="Times New Roman"/>
                <a:cs typeface="Times New Roman"/>
              </a:rPr>
              <a:t>for </a:t>
            </a:r>
            <a:r>
              <a:rPr sz="2600" b="1" spc="-15" dirty="0">
                <a:latin typeface="Times New Roman"/>
                <a:cs typeface="Times New Roman"/>
              </a:rPr>
              <a:t>extra </a:t>
            </a:r>
            <a:r>
              <a:rPr sz="2600" b="1" spc="-25" dirty="0">
                <a:latin typeface="Times New Roman"/>
                <a:cs typeface="Times New Roman"/>
              </a:rPr>
              <a:t>storage </a:t>
            </a:r>
            <a:r>
              <a:rPr sz="2600" b="1" spc="-5" dirty="0">
                <a:latin typeface="Times New Roman"/>
                <a:cs typeface="Times New Roman"/>
              </a:rPr>
              <a:t>– </a:t>
            </a:r>
            <a:r>
              <a:rPr sz="2600" b="1" spc="5" dirty="0">
                <a:latin typeface="Times New Roman"/>
                <a:cs typeface="Times New Roman"/>
              </a:rPr>
              <a:t>as </a:t>
            </a:r>
            <a:r>
              <a:rPr sz="2600" b="1" dirty="0">
                <a:latin typeface="Times New Roman"/>
                <a:cs typeface="Times New Roman"/>
              </a:rPr>
              <a:t>indeed </a:t>
            </a:r>
            <a:r>
              <a:rPr sz="2600" b="1" spc="-10" dirty="0">
                <a:latin typeface="Times New Roman"/>
                <a:cs typeface="Times New Roman"/>
              </a:rPr>
              <a:t>you do </a:t>
            </a:r>
            <a:r>
              <a:rPr sz="2600" b="1" spc="-5" dirty="0">
                <a:latin typeface="Times New Roman"/>
                <a:cs typeface="Times New Roman"/>
              </a:rPr>
              <a:t> </a:t>
            </a:r>
            <a:r>
              <a:rPr sz="2600" b="1" spc="-25" dirty="0">
                <a:latin typeface="Times New Roman"/>
                <a:cs typeface="Times New Roman"/>
              </a:rPr>
              <a:t>for</a:t>
            </a:r>
            <a:r>
              <a:rPr sz="2600" b="1" spc="-8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all of these</a:t>
            </a:r>
            <a:r>
              <a:rPr sz="2600" b="1" spc="-2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services.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6079" y="262127"/>
            <a:ext cx="1231392" cy="14112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65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0660" y="6586219"/>
            <a:ext cx="6567170" cy="215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50" b="1" spc="-5" dirty="0">
                <a:solidFill>
                  <a:srgbClr val="FFFFFF"/>
                </a:solidFill>
                <a:latin typeface="Arial"/>
                <a:cs typeface="Arial"/>
              </a:rPr>
              <a:t>@ </a:t>
            </a:r>
            <a:r>
              <a:rPr sz="1250" b="1" spc="-10" dirty="0">
                <a:solidFill>
                  <a:srgbClr val="FFFFFF"/>
                </a:solidFill>
                <a:latin typeface="Arial"/>
                <a:cs typeface="Arial"/>
              </a:rPr>
              <a:t>KIET</a:t>
            </a:r>
            <a:r>
              <a:rPr sz="125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50" b="1" spc="-10" dirty="0">
                <a:solidFill>
                  <a:srgbClr val="FFFFFF"/>
                </a:solidFill>
                <a:latin typeface="Arial"/>
                <a:cs typeface="Arial"/>
              </a:rPr>
              <a:t>Group</a:t>
            </a:r>
            <a:r>
              <a:rPr sz="125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50" b="1" spc="-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25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50" b="1" spc="-10" dirty="0">
                <a:solidFill>
                  <a:srgbClr val="FFFFFF"/>
                </a:solidFill>
                <a:latin typeface="Arial"/>
                <a:cs typeface="Arial"/>
              </a:rPr>
              <a:t>Institutions,</a:t>
            </a:r>
            <a:r>
              <a:rPr sz="1250" b="1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50" b="1" spc="-5" dirty="0">
                <a:solidFill>
                  <a:srgbClr val="FFFFFF"/>
                </a:solidFill>
                <a:latin typeface="Arial"/>
                <a:cs typeface="Arial"/>
              </a:rPr>
              <a:t>Ghaziabad,</a:t>
            </a:r>
            <a:r>
              <a:rPr sz="125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50" b="1" spc="-25" dirty="0">
                <a:solidFill>
                  <a:srgbClr val="FFFFFF"/>
                </a:solidFill>
                <a:latin typeface="Arial"/>
                <a:cs typeface="Arial"/>
              </a:rPr>
              <a:t>Dr.</a:t>
            </a:r>
            <a:r>
              <a:rPr sz="12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50" b="1" spc="-10" dirty="0">
                <a:solidFill>
                  <a:srgbClr val="FFFFFF"/>
                </a:solidFill>
                <a:latin typeface="Arial"/>
                <a:cs typeface="Arial"/>
              </a:rPr>
              <a:t>Nitish</a:t>
            </a:r>
            <a:r>
              <a:rPr sz="125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50" b="1" spc="-5" dirty="0">
                <a:solidFill>
                  <a:srgbClr val="FFFFFF"/>
                </a:solidFill>
                <a:latin typeface="Arial"/>
                <a:cs typeface="Arial"/>
              </a:rPr>
              <a:t>Pathak,</a:t>
            </a:r>
            <a:r>
              <a:rPr sz="125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50" b="1" spc="-20" dirty="0">
                <a:solidFill>
                  <a:srgbClr val="FFFFFF"/>
                </a:solidFill>
                <a:latin typeface="Arial"/>
                <a:cs typeface="Arial"/>
              </a:rPr>
              <a:t>M.Tech.</a:t>
            </a:r>
            <a:r>
              <a:rPr sz="125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50" b="1" spc="-5" dirty="0">
                <a:solidFill>
                  <a:srgbClr val="FFFFFF"/>
                </a:solidFill>
                <a:latin typeface="Arial"/>
                <a:cs typeface="Arial"/>
              </a:rPr>
              <a:t>(CSE),</a:t>
            </a:r>
            <a:r>
              <a:rPr sz="12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50" b="1" spc="-5" dirty="0">
                <a:solidFill>
                  <a:srgbClr val="FFFFFF"/>
                </a:solidFill>
                <a:latin typeface="Arial"/>
                <a:cs typeface="Arial"/>
              </a:rPr>
              <a:t>Ph.D.</a:t>
            </a:r>
            <a:r>
              <a:rPr sz="12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50" b="1" dirty="0">
                <a:solidFill>
                  <a:srgbClr val="FFFFFF"/>
                </a:solidFill>
                <a:latin typeface="Arial"/>
                <a:cs typeface="Arial"/>
              </a:rPr>
              <a:t>(CSE)</a:t>
            </a:r>
            <a:endParaRPr sz="12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90"/>
              </a:spcBef>
            </a:pPr>
            <a:r>
              <a:rPr spc="-25" dirty="0"/>
              <a:t>Amazon</a:t>
            </a:r>
            <a:r>
              <a:rPr spc="5" dirty="0"/>
              <a:t> </a:t>
            </a:r>
            <a:r>
              <a:rPr spc="-5" dirty="0"/>
              <a:t>Cloud</a:t>
            </a:r>
            <a:r>
              <a:rPr spc="-114" dirty="0"/>
              <a:t> </a:t>
            </a:r>
            <a:r>
              <a:rPr spc="-5" dirty="0"/>
              <a:t>Drive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47038" y="1569847"/>
            <a:ext cx="9638665" cy="1487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0"/>
              </a:spcBef>
            </a:pPr>
            <a:r>
              <a:rPr sz="3200" b="1" spc="-25" dirty="0">
                <a:latin typeface="Arial"/>
                <a:cs typeface="Arial"/>
              </a:rPr>
              <a:t>Storage </a:t>
            </a:r>
            <a:r>
              <a:rPr sz="3200" b="1" spc="-20" dirty="0">
                <a:latin typeface="Arial"/>
                <a:cs typeface="Arial"/>
              </a:rPr>
              <a:t>at </a:t>
            </a:r>
            <a:r>
              <a:rPr sz="3200" b="1" spc="-15" dirty="0">
                <a:latin typeface="Arial"/>
                <a:cs typeface="Arial"/>
              </a:rPr>
              <a:t>the </a:t>
            </a:r>
            <a:r>
              <a:rPr sz="3200" b="1" spc="-5" dirty="0">
                <a:latin typeface="Arial"/>
                <a:cs typeface="Arial"/>
              </a:rPr>
              <a:t>big </a:t>
            </a:r>
            <a:r>
              <a:rPr sz="3200" b="1" spc="-25" dirty="0">
                <a:latin typeface="Arial"/>
                <a:cs typeface="Arial"/>
              </a:rPr>
              <a:t>retailer </a:t>
            </a:r>
            <a:r>
              <a:rPr sz="3200" b="1" spc="-5" dirty="0">
                <a:latin typeface="Arial"/>
                <a:cs typeface="Arial"/>
              </a:rPr>
              <a:t>is </a:t>
            </a:r>
            <a:r>
              <a:rPr sz="3200" b="1" dirty="0">
                <a:latin typeface="Arial"/>
                <a:cs typeface="Arial"/>
              </a:rPr>
              <a:t>mainly </a:t>
            </a:r>
            <a:r>
              <a:rPr sz="3200" b="1" spc="-30" dirty="0">
                <a:latin typeface="Arial"/>
                <a:cs typeface="Arial"/>
              </a:rPr>
              <a:t>for </a:t>
            </a:r>
            <a:r>
              <a:rPr sz="3200" b="1" spc="-5" dirty="0">
                <a:latin typeface="Arial"/>
                <a:cs typeface="Arial"/>
              </a:rPr>
              <a:t>music </a:t>
            </a:r>
            <a:r>
              <a:rPr sz="3200" spc="-5" dirty="0">
                <a:latin typeface="Arial MT"/>
                <a:cs typeface="Arial MT"/>
              </a:rPr>
              <a:t>– 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and they would </a:t>
            </a:r>
            <a:r>
              <a:rPr sz="3200" spc="-5" dirty="0">
                <a:latin typeface="Arial MT"/>
                <a:cs typeface="Arial MT"/>
              </a:rPr>
              <a:t>certainly </a:t>
            </a:r>
            <a:r>
              <a:rPr sz="3200" spc="-30" dirty="0">
                <a:latin typeface="Arial MT"/>
                <a:cs typeface="Arial MT"/>
              </a:rPr>
              <a:t>prefer </a:t>
            </a:r>
            <a:r>
              <a:rPr sz="3200" dirty="0">
                <a:latin typeface="Arial MT"/>
                <a:cs typeface="Arial MT"/>
              </a:rPr>
              <a:t>it is </a:t>
            </a:r>
            <a:r>
              <a:rPr sz="3200" spc="-10" dirty="0">
                <a:latin typeface="Arial MT"/>
                <a:cs typeface="Arial MT"/>
              </a:rPr>
              <a:t>music </a:t>
            </a:r>
            <a:r>
              <a:rPr sz="3200" spc="-20" dirty="0">
                <a:latin typeface="Arial MT"/>
                <a:cs typeface="Arial MT"/>
              </a:rPr>
              <a:t>that</a:t>
            </a:r>
            <a:r>
              <a:rPr sz="3200" spc="-15" dirty="0">
                <a:latin typeface="Arial MT"/>
                <a:cs typeface="Arial MT"/>
              </a:rPr>
              <a:t> </a:t>
            </a:r>
            <a:r>
              <a:rPr sz="3200" spc="-25" dirty="0">
                <a:latin typeface="Arial MT"/>
                <a:cs typeface="Arial MT"/>
              </a:rPr>
              <a:t>you 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25" dirty="0">
                <a:latin typeface="Arial MT"/>
                <a:cs typeface="Arial MT"/>
              </a:rPr>
              <a:t>have</a:t>
            </a:r>
            <a:r>
              <a:rPr sz="3200" spc="-7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bought</a:t>
            </a:r>
            <a:r>
              <a:rPr sz="3200" spc="-25" dirty="0">
                <a:latin typeface="Arial MT"/>
                <a:cs typeface="Arial MT"/>
              </a:rPr>
              <a:t> </a:t>
            </a:r>
            <a:r>
              <a:rPr sz="3200" spc="-30" dirty="0">
                <a:latin typeface="Arial MT"/>
                <a:cs typeface="Arial MT"/>
              </a:rPr>
              <a:t>from</a:t>
            </a:r>
            <a:r>
              <a:rPr sz="3200" spc="5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them!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3410711"/>
            <a:ext cx="3258312" cy="90830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71E36-A00E-3F50-24DF-99C8033F852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80"/>
              </a:lnSpc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69EC0-CD46-0883-038E-610A6E8E0E5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66</a:t>
            </a:fld>
            <a:endParaRPr spc="-5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0217" y="435991"/>
            <a:ext cx="4145279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u="none" spc="-5" dirty="0">
                <a:solidFill>
                  <a:srgbClr val="000000"/>
                </a:solidFill>
                <a:latin typeface="Calibri"/>
                <a:cs typeface="Calibri"/>
              </a:rPr>
              <a:t>Common</a:t>
            </a:r>
            <a:r>
              <a:rPr sz="4400" u="none" spc="-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u="none" spc="-50" dirty="0">
                <a:solidFill>
                  <a:srgbClr val="000000"/>
                </a:solidFill>
                <a:latin typeface="Calibri"/>
                <a:cs typeface="Calibri"/>
              </a:rPr>
              <a:t>Features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9482" y="1497634"/>
            <a:ext cx="9986010" cy="431609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94"/>
              </a:spcBef>
              <a:buChar char="•"/>
              <a:tabLst>
                <a:tab pos="356870" algn="l"/>
                <a:tab pos="357505" algn="l"/>
              </a:tabLst>
            </a:pPr>
            <a:r>
              <a:rPr sz="3200" spc="-10" dirty="0">
                <a:latin typeface="Arial MT"/>
                <a:cs typeface="Arial MT"/>
              </a:rPr>
              <a:t>A</a:t>
            </a:r>
            <a:r>
              <a:rPr sz="3200" spc="-170" dirty="0">
                <a:latin typeface="Arial MT"/>
                <a:cs typeface="Arial MT"/>
              </a:rPr>
              <a:t> </a:t>
            </a:r>
            <a:r>
              <a:rPr sz="3200" b="1" spc="-10" dirty="0">
                <a:latin typeface="Arial"/>
                <a:cs typeface="Arial"/>
              </a:rPr>
              <a:t>three</a:t>
            </a:r>
            <a:r>
              <a:rPr sz="3200" b="1" spc="-40" dirty="0">
                <a:latin typeface="Arial"/>
                <a:cs typeface="Arial"/>
              </a:rPr>
              <a:t> </a:t>
            </a:r>
            <a:r>
              <a:rPr sz="3200" b="1" spc="-30" dirty="0">
                <a:latin typeface="Arial"/>
                <a:cs typeface="Arial"/>
              </a:rPr>
              <a:t>platforms</a:t>
            </a:r>
            <a:r>
              <a:rPr sz="3200" b="1" spc="70" dirty="0">
                <a:latin typeface="Arial"/>
                <a:cs typeface="Arial"/>
              </a:rPr>
              <a:t> </a:t>
            </a:r>
            <a:r>
              <a:rPr sz="3200" spc="-25" dirty="0">
                <a:latin typeface="Arial MT"/>
                <a:cs typeface="Arial MT"/>
              </a:rPr>
              <a:t>are</a:t>
            </a:r>
            <a:r>
              <a:rPr sz="3200" spc="-10" dirty="0">
                <a:latin typeface="Arial MT"/>
                <a:cs typeface="Arial MT"/>
              </a:rPr>
              <a:t> </a:t>
            </a:r>
            <a:r>
              <a:rPr sz="3200" spc="-25" dirty="0">
                <a:latin typeface="Arial MT"/>
                <a:cs typeface="Arial MT"/>
              </a:rPr>
              <a:t>third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party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services.</a:t>
            </a:r>
            <a:endParaRPr sz="32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spcBef>
                <a:spcPts val="795"/>
              </a:spcBef>
              <a:buChar char="•"/>
              <a:tabLst>
                <a:tab pos="356870" algn="l"/>
                <a:tab pos="357505" algn="l"/>
              </a:tabLst>
            </a:pPr>
            <a:r>
              <a:rPr sz="3200" dirty="0">
                <a:latin typeface="Arial MT"/>
                <a:cs typeface="Arial MT"/>
              </a:rPr>
              <a:t>All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35" dirty="0">
                <a:latin typeface="Arial MT"/>
                <a:cs typeface="Arial MT"/>
              </a:rPr>
              <a:t>offer</a:t>
            </a:r>
            <a:r>
              <a:rPr sz="3200" spc="-11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 basic</a:t>
            </a:r>
            <a:r>
              <a:rPr sz="3200" spc="-6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amount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of </a:t>
            </a:r>
            <a:r>
              <a:rPr sz="3200" spc="-25" dirty="0">
                <a:latin typeface="Arial MT"/>
                <a:cs typeface="Arial MT"/>
              </a:rPr>
              <a:t>free</a:t>
            </a:r>
            <a:r>
              <a:rPr sz="3200" spc="15" dirty="0">
                <a:latin typeface="Arial MT"/>
                <a:cs typeface="Arial MT"/>
              </a:rPr>
              <a:t> </a:t>
            </a:r>
            <a:r>
              <a:rPr sz="3200" spc="-25" dirty="0">
                <a:latin typeface="Arial MT"/>
                <a:cs typeface="Arial MT"/>
              </a:rPr>
              <a:t>storage:</a:t>
            </a:r>
            <a:endParaRPr sz="32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71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b="1" spc="-25" dirty="0">
                <a:latin typeface="Arial"/>
                <a:cs typeface="Arial"/>
              </a:rPr>
              <a:t>Dropbox</a:t>
            </a:r>
            <a:r>
              <a:rPr sz="2800" spc="-25" dirty="0">
                <a:latin typeface="Arial MT"/>
                <a:cs typeface="Arial MT"/>
              </a:rPr>
              <a:t>:</a:t>
            </a:r>
            <a:r>
              <a:rPr sz="2800" spc="-80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5</a:t>
            </a:r>
            <a:r>
              <a:rPr sz="2800" spc="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GB</a:t>
            </a:r>
            <a:endParaRPr sz="28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70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b="1" spc="-25" dirty="0">
                <a:latin typeface="Arial"/>
                <a:cs typeface="Arial"/>
              </a:rPr>
              <a:t>OneDrive</a:t>
            </a:r>
            <a:r>
              <a:rPr sz="2800" b="1" spc="30" dirty="0">
                <a:latin typeface="Arial"/>
                <a:cs typeface="Arial"/>
              </a:rPr>
              <a:t> </a:t>
            </a:r>
            <a:r>
              <a:rPr sz="2800" spc="-20" dirty="0">
                <a:latin typeface="Arial MT"/>
                <a:cs typeface="Arial MT"/>
              </a:rPr>
              <a:t>(linked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to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20" dirty="0">
                <a:latin typeface="Arial MT"/>
                <a:cs typeface="Arial MT"/>
              </a:rPr>
              <a:t>Microsoft</a:t>
            </a:r>
            <a:r>
              <a:rPr sz="2800" spc="-5" dirty="0">
                <a:latin typeface="Arial MT"/>
                <a:cs typeface="Arial MT"/>
              </a:rPr>
              <a:t> </a:t>
            </a:r>
            <a:r>
              <a:rPr sz="2800" spc="-30" dirty="0">
                <a:latin typeface="Arial MT"/>
                <a:cs typeface="Arial MT"/>
              </a:rPr>
              <a:t>live</a:t>
            </a:r>
            <a:r>
              <a:rPr sz="2800" spc="1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account):</a:t>
            </a:r>
            <a:r>
              <a:rPr sz="2800" spc="-95" dirty="0">
                <a:latin typeface="Arial MT"/>
                <a:cs typeface="Arial MT"/>
              </a:rPr>
              <a:t> </a:t>
            </a:r>
            <a:r>
              <a:rPr sz="2800" spc="5" dirty="0">
                <a:latin typeface="Arial MT"/>
                <a:cs typeface="Arial MT"/>
              </a:rPr>
              <a:t>7</a:t>
            </a:r>
            <a:r>
              <a:rPr sz="2800" spc="15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GB</a:t>
            </a:r>
            <a:endParaRPr sz="28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695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b="1" spc="-5" dirty="0">
                <a:latin typeface="Arial"/>
                <a:cs typeface="Arial"/>
              </a:rPr>
              <a:t>Google</a:t>
            </a:r>
            <a:r>
              <a:rPr sz="2800" b="1" spc="-40" dirty="0">
                <a:latin typeface="Arial"/>
                <a:cs typeface="Arial"/>
              </a:rPr>
              <a:t> </a:t>
            </a:r>
            <a:r>
              <a:rPr sz="2800" b="1" spc="-25" dirty="0">
                <a:latin typeface="Arial"/>
                <a:cs typeface="Arial"/>
              </a:rPr>
              <a:t>Drive</a:t>
            </a:r>
            <a:r>
              <a:rPr sz="2800" b="1" spc="15" dirty="0">
                <a:latin typeface="Arial"/>
                <a:cs typeface="Arial"/>
              </a:rPr>
              <a:t> </a:t>
            </a:r>
            <a:r>
              <a:rPr sz="2800" spc="-20" dirty="0">
                <a:latin typeface="Arial MT"/>
                <a:cs typeface="Arial MT"/>
              </a:rPr>
              <a:t>(linked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to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Gmail</a:t>
            </a:r>
            <a:r>
              <a:rPr sz="2800" spc="-1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account):</a:t>
            </a:r>
            <a:r>
              <a:rPr sz="2800" spc="-9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15</a:t>
            </a:r>
            <a:r>
              <a:rPr sz="2800" spc="7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GB</a:t>
            </a:r>
            <a:endParaRPr sz="2800">
              <a:latin typeface="Arial MT"/>
              <a:cs typeface="Arial MT"/>
            </a:endParaRPr>
          </a:p>
          <a:p>
            <a:pPr marL="356870" marR="5080" indent="-344805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356870" algn="l"/>
                <a:tab pos="357505" algn="l"/>
                <a:tab pos="7228840" algn="l"/>
                <a:tab pos="8398510" algn="l"/>
              </a:tabLst>
            </a:pPr>
            <a:r>
              <a:rPr sz="3200" b="1" spc="-135" dirty="0">
                <a:latin typeface="Arial"/>
                <a:cs typeface="Arial"/>
              </a:rPr>
              <a:t>A</a:t>
            </a:r>
            <a:r>
              <a:rPr sz="3200" b="1" spc="-5" dirty="0">
                <a:latin typeface="Arial"/>
                <a:cs typeface="Arial"/>
              </a:rPr>
              <a:t>f</a:t>
            </a:r>
            <a:r>
              <a:rPr sz="3200" b="1" spc="-45" dirty="0">
                <a:latin typeface="Arial"/>
                <a:cs typeface="Arial"/>
              </a:rPr>
              <a:t>t</a:t>
            </a:r>
            <a:r>
              <a:rPr sz="3200" b="1" spc="-5" dirty="0">
                <a:latin typeface="Arial"/>
                <a:cs typeface="Arial"/>
              </a:rPr>
              <a:t>er</a:t>
            </a:r>
            <a:r>
              <a:rPr sz="3200" b="1" spc="7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that,</a:t>
            </a:r>
            <a:r>
              <a:rPr sz="3200" b="1" spc="-6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t</a:t>
            </a:r>
            <a:r>
              <a:rPr sz="3200" b="1" spc="-15" dirty="0">
                <a:latin typeface="Arial"/>
                <a:cs typeface="Arial"/>
              </a:rPr>
              <a:t>h</a:t>
            </a:r>
            <a:r>
              <a:rPr sz="3200" b="1" spc="-5" dirty="0">
                <a:latin typeface="Arial"/>
                <a:cs typeface="Arial"/>
              </a:rPr>
              <a:t>e</a:t>
            </a:r>
            <a:r>
              <a:rPr sz="3200" b="1" spc="2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user</a:t>
            </a:r>
            <a:r>
              <a:rPr sz="3200" b="1" spc="-2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has</a:t>
            </a:r>
            <a:r>
              <a:rPr sz="3200" b="1" spc="-30" dirty="0">
                <a:latin typeface="Arial"/>
                <a:cs typeface="Arial"/>
              </a:rPr>
              <a:t> </a:t>
            </a:r>
            <a:r>
              <a:rPr sz="3200" b="1" spc="-35" dirty="0">
                <a:latin typeface="Arial"/>
                <a:cs typeface="Arial"/>
              </a:rPr>
              <a:t>t</a:t>
            </a:r>
            <a:r>
              <a:rPr sz="3200" b="1" spc="-5" dirty="0">
                <a:latin typeface="Arial"/>
                <a:cs typeface="Arial"/>
              </a:rPr>
              <a:t>o</a:t>
            </a:r>
            <a:r>
              <a:rPr sz="3200" b="1" spc="-35" dirty="0">
                <a:latin typeface="Arial"/>
                <a:cs typeface="Arial"/>
              </a:rPr>
              <a:t> p</a:t>
            </a:r>
            <a:r>
              <a:rPr sz="3200" b="1" spc="-25" dirty="0">
                <a:latin typeface="Arial"/>
                <a:cs typeface="Arial"/>
              </a:rPr>
              <a:t>a</a:t>
            </a:r>
            <a:r>
              <a:rPr sz="3200" b="1" spc="-5" dirty="0">
                <a:latin typeface="Arial"/>
                <a:cs typeface="Arial"/>
              </a:rPr>
              <a:t>y</a:t>
            </a:r>
            <a:r>
              <a:rPr sz="3200" b="1" spc="-5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a</a:t>
            </a:r>
            <a:r>
              <a:rPr sz="3200" b="1" dirty="0">
                <a:latin typeface="Arial"/>
                <a:cs typeface="Arial"/>
              </a:rPr>
              <a:t> </a:t>
            </a:r>
            <a:r>
              <a:rPr sz="3200" b="1" spc="-80" dirty="0">
                <a:latin typeface="Arial"/>
                <a:cs typeface="Arial"/>
              </a:rPr>
              <a:t>y</a:t>
            </a:r>
            <a:r>
              <a:rPr sz="3200" b="1" spc="-5" dirty="0">
                <a:latin typeface="Arial"/>
                <a:cs typeface="Arial"/>
              </a:rPr>
              <a:t>early</a:t>
            </a:r>
            <a:r>
              <a:rPr sz="3200" b="1" spc="3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or</a:t>
            </a:r>
            <a:r>
              <a:rPr sz="3200" b="1" dirty="0">
                <a:latin typeface="Arial"/>
                <a:cs typeface="Arial"/>
              </a:rPr>
              <a:t>	</a:t>
            </a:r>
            <a:r>
              <a:rPr sz="3200" b="1" spc="-10" dirty="0">
                <a:latin typeface="Arial"/>
                <a:cs typeface="Arial"/>
              </a:rPr>
              <a:t>m</a:t>
            </a:r>
            <a:r>
              <a:rPr sz="3200" b="1" spc="-20" dirty="0">
                <a:latin typeface="Arial"/>
                <a:cs typeface="Arial"/>
              </a:rPr>
              <a:t>o</a:t>
            </a:r>
            <a:r>
              <a:rPr sz="3200" b="1" spc="-5" dirty="0">
                <a:latin typeface="Arial"/>
                <a:cs typeface="Arial"/>
              </a:rPr>
              <a:t>n</a:t>
            </a:r>
            <a:r>
              <a:rPr sz="3200" b="1" spc="-20" dirty="0">
                <a:latin typeface="Arial"/>
                <a:cs typeface="Arial"/>
              </a:rPr>
              <a:t>t</a:t>
            </a:r>
            <a:r>
              <a:rPr sz="3200" b="1" spc="-5" dirty="0">
                <a:latin typeface="Arial"/>
                <a:cs typeface="Arial"/>
              </a:rPr>
              <a:t>hly  </a:t>
            </a:r>
            <a:r>
              <a:rPr sz="3200" b="1" spc="-10" dirty="0">
                <a:latin typeface="Arial"/>
                <a:cs typeface="Arial"/>
              </a:rPr>
              <a:t>subscription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sz="3200" b="1" spc="-25" dirty="0">
                <a:latin typeface="Arial"/>
                <a:cs typeface="Arial"/>
              </a:rPr>
              <a:t>fee</a:t>
            </a:r>
            <a:r>
              <a:rPr sz="3200" spc="-25" dirty="0">
                <a:latin typeface="Arial MT"/>
                <a:cs typeface="Arial MT"/>
              </a:rPr>
              <a:t>.</a:t>
            </a:r>
            <a:r>
              <a:rPr sz="3200" spc="-3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E.g.</a:t>
            </a:r>
            <a:r>
              <a:rPr sz="3200" spc="3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Google</a:t>
            </a:r>
            <a:r>
              <a:rPr sz="3200" spc="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Drive:	100</a:t>
            </a:r>
            <a:r>
              <a:rPr sz="3200" spc="-60" dirty="0">
                <a:latin typeface="Arial MT"/>
                <a:cs typeface="Arial MT"/>
              </a:rPr>
              <a:t> </a:t>
            </a:r>
            <a:r>
              <a:rPr sz="3200" spc="-15" dirty="0">
                <a:latin typeface="Arial MT"/>
                <a:cs typeface="Arial MT"/>
              </a:rPr>
              <a:t>GB</a:t>
            </a:r>
            <a:r>
              <a:rPr sz="3200" spc="1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-</a:t>
            </a:r>
            <a:endParaRPr sz="3200">
              <a:latin typeface="Arial MT"/>
              <a:cs typeface="Arial MT"/>
            </a:endParaRPr>
          </a:p>
          <a:p>
            <a:pPr marL="356870">
              <a:lnSpc>
                <a:spcPct val="100000"/>
              </a:lnSpc>
            </a:pPr>
            <a:r>
              <a:rPr sz="3200" spc="-5" dirty="0">
                <a:latin typeface="Arial MT"/>
                <a:cs typeface="Arial MT"/>
              </a:rPr>
              <a:t>$4.99/month;</a:t>
            </a:r>
            <a:r>
              <a:rPr sz="3200" spc="-85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200</a:t>
            </a:r>
            <a:r>
              <a:rPr sz="3200" spc="-35" dirty="0">
                <a:latin typeface="Arial MT"/>
                <a:cs typeface="Arial MT"/>
              </a:rPr>
              <a:t> </a:t>
            </a:r>
            <a:r>
              <a:rPr sz="3200" spc="-10" dirty="0">
                <a:latin typeface="Arial MT"/>
                <a:cs typeface="Arial MT"/>
              </a:rPr>
              <a:t>GB</a:t>
            </a:r>
            <a:r>
              <a:rPr sz="3200" spc="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-</a:t>
            </a:r>
            <a:r>
              <a:rPr sz="3200" spc="-20" dirty="0">
                <a:latin typeface="Arial MT"/>
                <a:cs typeface="Arial MT"/>
              </a:rPr>
              <a:t> </a:t>
            </a:r>
            <a:r>
              <a:rPr sz="3200" spc="-5" dirty="0">
                <a:latin typeface="Arial MT"/>
                <a:cs typeface="Arial MT"/>
              </a:rPr>
              <a:t>$9.99/month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3935" y="164592"/>
            <a:ext cx="694944" cy="5882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0783" y="1088136"/>
            <a:ext cx="2023871" cy="3322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80360" y="179831"/>
            <a:ext cx="618743" cy="75285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67</a:t>
            </a:fld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1337360"/>
            <a:ext cx="3317240" cy="295275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69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40" dirty="0">
                <a:latin typeface="Trebuchet MS"/>
                <a:cs typeface="Trebuchet MS"/>
              </a:rPr>
              <a:t>Universal</a:t>
            </a:r>
            <a:r>
              <a:rPr sz="3200" spc="-95" dirty="0">
                <a:latin typeface="Trebuchet MS"/>
                <a:cs typeface="Trebuchet MS"/>
              </a:rPr>
              <a:t> </a:t>
            </a:r>
            <a:r>
              <a:rPr sz="3200" spc="-10" dirty="0">
                <a:latin typeface="Trebuchet MS"/>
                <a:cs typeface="Trebuchet MS"/>
              </a:rPr>
              <a:t>Access</a:t>
            </a:r>
            <a:endParaRPr sz="3200">
              <a:latin typeface="Trebuchet MS"/>
              <a:cs typeface="Trebuchet MS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15" dirty="0">
                <a:latin typeface="Trebuchet MS"/>
                <a:cs typeface="Trebuchet MS"/>
              </a:rPr>
              <a:t>Collaboration</a:t>
            </a:r>
            <a:endParaRPr sz="3200">
              <a:latin typeface="Trebuchet MS"/>
              <a:cs typeface="Trebuchet MS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65" dirty="0">
                <a:latin typeface="Trebuchet MS"/>
                <a:cs typeface="Trebuchet MS"/>
              </a:rPr>
              <a:t>Scalability</a:t>
            </a:r>
            <a:endParaRPr sz="3200">
              <a:latin typeface="Trebuchet MS"/>
              <a:cs typeface="Trebuchet MS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20" dirty="0">
                <a:latin typeface="Trebuchet MS"/>
                <a:cs typeface="Trebuchet MS"/>
              </a:rPr>
              <a:t>Economical</a:t>
            </a:r>
            <a:endParaRPr sz="3200">
              <a:latin typeface="Trebuchet MS"/>
              <a:cs typeface="Trebuchet MS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80" dirty="0">
                <a:latin typeface="Trebuchet MS"/>
                <a:cs typeface="Trebuchet MS"/>
              </a:rPr>
              <a:t>Reliability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2026" y="399745"/>
            <a:ext cx="8727440" cy="838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u="none" spc="50" dirty="0"/>
              <a:t>Advantages</a:t>
            </a:r>
            <a:r>
              <a:rPr u="none" spc="-160" dirty="0"/>
              <a:t> </a:t>
            </a:r>
            <a:r>
              <a:rPr u="none" spc="-60" dirty="0"/>
              <a:t>of</a:t>
            </a:r>
            <a:r>
              <a:rPr u="none" spc="-165" dirty="0"/>
              <a:t> </a:t>
            </a:r>
            <a:r>
              <a:rPr u="none" spc="95" dirty="0"/>
              <a:t>Cloud</a:t>
            </a:r>
            <a:r>
              <a:rPr u="none" spc="-160" dirty="0"/>
              <a:t> </a:t>
            </a:r>
            <a:r>
              <a:rPr u="none" spc="20" dirty="0"/>
              <a:t>Storage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3210" y="2185416"/>
            <a:ext cx="5527852" cy="303319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68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897875"/>
            <a:ext cx="9949815" cy="3940810"/>
          </a:xfrm>
          <a:prstGeom prst="rect">
            <a:avLst/>
          </a:prstGeom>
        </p:spPr>
        <p:txBody>
          <a:bodyPr vert="horz" wrap="square" lIns="0" tIns="11684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92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20" dirty="0">
                <a:latin typeface="Trebuchet MS"/>
                <a:cs typeface="Trebuchet MS"/>
              </a:rPr>
              <a:t>Outsourcing</a:t>
            </a:r>
            <a:r>
              <a:rPr sz="3200" spc="-130" dirty="0">
                <a:latin typeface="Trebuchet MS"/>
                <a:cs typeface="Trebuchet MS"/>
              </a:rPr>
              <a:t> </a:t>
            </a:r>
            <a:r>
              <a:rPr sz="3200" spc="-55" dirty="0">
                <a:latin typeface="Trebuchet MS"/>
                <a:cs typeface="Trebuchet MS"/>
              </a:rPr>
              <a:t>increases</a:t>
            </a:r>
            <a:r>
              <a:rPr sz="3200" spc="-35" dirty="0">
                <a:latin typeface="Trebuchet MS"/>
                <a:cs typeface="Trebuchet MS"/>
              </a:rPr>
              <a:t> </a:t>
            </a:r>
            <a:r>
              <a:rPr sz="3200" spc="-105" dirty="0">
                <a:latin typeface="Trebuchet MS"/>
                <a:cs typeface="Trebuchet MS"/>
              </a:rPr>
              <a:t>attack</a:t>
            </a:r>
            <a:r>
              <a:rPr sz="3200" spc="-90" dirty="0">
                <a:latin typeface="Trebuchet MS"/>
                <a:cs typeface="Trebuchet MS"/>
              </a:rPr>
              <a:t> </a:t>
            </a:r>
            <a:r>
              <a:rPr sz="3200" spc="-60" dirty="0">
                <a:latin typeface="Trebuchet MS"/>
                <a:cs typeface="Trebuchet MS"/>
              </a:rPr>
              <a:t>surface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170" dirty="0">
                <a:latin typeface="Trebuchet MS"/>
                <a:cs typeface="Trebuchet MS"/>
              </a:rPr>
              <a:t>area.</a:t>
            </a:r>
            <a:endParaRPr sz="3200">
              <a:latin typeface="Trebuchet MS"/>
              <a:cs typeface="Trebuchet MS"/>
            </a:endParaRPr>
          </a:p>
          <a:p>
            <a:pPr marL="356870" marR="821055" indent="-344805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75" dirty="0">
                <a:latin typeface="Trebuchet MS"/>
                <a:cs typeface="Trebuchet MS"/>
              </a:rPr>
              <a:t>Due</a:t>
            </a:r>
            <a:r>
              <a:rPr sz="3200" spc="-60" dirty="0">
                <a:latin typeface="Trebuchet MS"/>
                <a:cs typeface="Trebuchet MS"/>
              </a:rPr>
              <a:t> </a:t>
            </a:r>
            <a:r>
              <a:rPr sz="3200" spc="-35" dirty="0">
                <a:latin typeface="Trebuchet MS"/>
                <a:cs typeface="Trebuchet MS"/>
              </a:rPr>
              <a:t>to</a:t>
            </a:r>
            <a:r>
              <a:rPr sz="3200" spc="-110" dirty="0">
                <a:latin typeface="Trebuchet MS"/>
                <a:cs typeface="Trebuchet MS"/>
              </a:rPr>
              <a:t> </a:t>
            </a:r>
            <a:r>
              <a:rPr sz="3200" spc="-5" dirty="0">
                <a:latin typeface="Trebuchet MS"/>
                <a:cs typeface="Trebuchet MS"/>
              </a:rPr>
              <a:t>more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70" dirty="0">
                <a:latin typeface="Trebuchet MS"/>
                <a:cs typeface="Trebuchet MS"/>
              </a:rPr>
              <a:t>locations,</a:t>
            </a:r>
            <a:r>
              <a:rPr sz="3200" spc="-35" dirty="0">
                <a:latin typeface="Trebuchet MS"/>
                <a:cs typeface="Trebuchet MS"/>
              </a:rPr>
              <a:t> </a:t>
            </a:r>
            <a:r>
              <a:rPr sz="3200" spc="-75" dirty="0">
                <a:latin typeface="Trebuchet MS"/>
                <a:cs typeface="Trebuchet MS"/>
              </a:rPr>
              <a:t>the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b="1" spc="15" dirty="0">
                <a:latin typeface="Trebuchet MS"/>
                <a:cs typeface="Trebuchet MS"/>
              </a:rPr>
              <a:t>risk</a:t>
            </a:r>
            <a:r>
              <a:rPr sz="3200" b="1" spc="-120" dirty="0">
                <a:latin typeface="Trebuchet MS"/>
                <a:cs typeface="Trebuchet MS"/>
              </a:rPr>
              <a:t> </a:t>
            </a:r>
            <a:r>
              <a:rPr sz="3200" b="1" spc="60" dirty="0">
                <a:latin typeface="Trebuchet MS"/>
                <a:cs typeface="Trebuchet MS"/>
              </a:rPr>
              <a:t>of</a:t>
            </a:r>
            <a:r>
              <a:rPr sz="3200" b="1" spc="-90" dirty="0">
                <a:latin typeface="Trebuchet MS"/>
                <a:cs typeface="Trebuchet MS"/>
              </a:rPr>
              <a:t> </a:t>
            </a:r>
            <a:r>
              <a:rPr sz="3200" b="1" spc="5" dirty="0">
                <a:latin typeface="Trebuchet MS"/>
                <a:cs typeface="Trebuchet MS"/>
              </a:rPr>
              <a:t>unauthorized </a:t>
            </a:r>
            <a:r>
              <a:rPr sz="3200" b="1" spc="-950" dirty="0">
                <a:latin typeface="Trebuchet MS"/>
                <a:cs typeface="Trebuchet MS"/>
              </a:rPr>
              <a:t> </a:t>
            </a:r>
            <a:r>
              <a:rPr sz="3200" b="1" spc="30" dirty="0">
                <a:latin typeface="Trebuchet MS"/>
                <a:cs typeface="Trebuchet MS"/>
              </a:rPr>
              <a:t>physical</a:t>
            </a:r>
            <a:r>
              <a:rPr sz="3200" b="1" spc="-75" dirty="0">
                <a:latin typeface="Trebuchet MS"/>
                <a:cs typeface="Trebuchet MS"/>
              </a:rPr>
              <a:t> </a:t>
            </a:r>
            <a:r>
              <a:rPr sz="3200" b="1" spc="-40" dirty="0">
                <a:latin typeface="Trebuchet MS"/>
                <a:cs typeface="Trebuchet MS"/>
              </a:rPr>
              <a:t>access</a:t>
            </a:r>
            <a:r>
              <a:rPr sz="3200" b="1" spc="-75" dirty="0">
                <a:latin typeface="Trebuchet MS"/>
                <a:cs typeface="Trebuchet MS"/>
              </a:rPr>
              <a:t> </a:t>
            </a:r>
            <a:r>
              <a:rPr sz="3200" spc="-35" dirty="0">
                <a:latin typeface="Trebuchet MS"/>
                <a:cs typeface="Trebuchet MS"/>
              </a:rPr>
              <a:t>to</a:t>
            </a:r>
            <a:r>
              <a:rPr sz="3200" spc="-80" dirty="0">
                <a:latin typeface="Trebuchet MS"/>
                <a:cs typeface="Trebuchet MS"/>
              </a:rPr>
              <a:t> </a:t>
            </a:r>
            <a:r>
              <a:rPr sz="3200" spc="-70" dirty="0">
                <a:latin typeface="Trebuchet MS"/>
                <a:cs typeface="Trebuchet MS"/>
              </a:rPr>
              <a:t>the</a:t>
            </a:r>
            <a:r>
              <a:rPr sz="3200" spc="-85" dirty="0">
                <a:latin typeface="Trebuchet MS"/>
                <a:cs typeface="Trebuchet MS"/>
              </a:rPr>
              <a:t> </a:t>
            </a:r>
            <a:r>
              <a:rPr sz="3200" spc="-55" dirty="0">
                <a:latin typeface="Trebuchet MS"/>
                <a:cs typeface="Trebuchet MS"/>
              </a:rPr>
              <a:t>data</a:t>
            </a:r>
            <a:r>
              <a:rPr sz="3200" spc="-75" dirty="0">
                <a:latin typeface="Trebuchet MS"/>
                <a:cs typeface="Trebuchet MS"/>
              </a:rPr>
              <a:t> </a:t>
            </a:r>
            <a:r>
              <a:rPr sz="3200" spc="-95" dirty="0">
                <a:latin typeface="Trebuchet MS"/>
                <a:cs typeface="Trebuchet MS"/>
              </a:rPr>
              <a:t>increases.</a:t>
            </a:r>
            <a:endParaRPr sz="3200">
              <a:latin typeface="Trebuchet MS"/>
              <a:cs typeface="Trebuchet MS"/>
            </a:endParaRPr>
          </a:p>
          <a:p>
            <a:pPr marL="356870" marR="5080" indent="-344805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b="1" spc="75" dirty="0">
                <a:latin typeface="Trebuchet MS"/>
                <a:cs typeface="Trebuchet MS"/>
              </a:rPr>
              <a:t>Number</a:t>
            </a:r>
            <a:r>
              <a:rPr sz="3200" b="1" spc="-40" dirty="0">
                <a:latin typeface="Trebuchet MS"/>
                <a:cs typeface="Trebuchet MS"/>
              </a:rPr>
              <a:t> </a:t>
            </a:r>
            <a:r>
              <a:rPr sz="3200" b="1" spc="60" dirty="0">
                <a:latin typeface="Trebuchet MS"/>
                <a:cs typeface="Trebuchet MS"/>
              </a:rPr>
              <a:t>of</a:t>
            </a:r>
            <a:r>
              <a:rPr sz="3200" b="1" spc="-80" dirty="0">
                <a:latin typeface="Trebuchet MS"/>
                <a:cs typeface="Trebuchet MS"/>
              </a:rPr>
              <a:t> </a:t>
            </a:r>
            <a:r>
              <a:rPr sz="3200" b="1" spc="30" dirty="0">
                <a:latin typeface="Trebuchet MS"/>
                <a:cs typeface="Trebuchet MS"/>
              </a:rPr>
              <a:t>people</a:t>
            </a:r>
            <a:r>
              <a:rPr sz="3200" b="1" spc="15" dirty="0">
                <a:latin typeface="Trebuchet MS"/>
                <a:cs typeface="Trebuchet MS"/>
              </a:rPr>
              <a:t> </a:t>
            </a:r>
            <a:r>
              <a:rPr sz="3200" spc="-80" dirty="0">
                <a:latin typeface="Trebuchet MS"/>
                <a:cs typeface="Trebuchet MS"/>
              </a:rPr>
              <a:t>with</a:t>
            </a:r>
            <a:r>
              <a:rPr sz="3200" spc="-90" dirty="0">
                <a:latin typeface="Trebuchet MS"/>
                <a:cs typeface="Trebuchet MS"/>
              </a:rPr>
              <a:t> </a:t>
            </a:r>
            <a:r>
              <a:rPr sz="3200" spc="-45" dirty="0">
                <a:latin typeface="Trebuchet MS"/>
                <a:cs typeface="Trebuchet MS"/>
              </a:rPr>
              <a:t>access</a:t>
            </a:r>
            <a:r>
              <a:rPr sz="3200" spc="-50" dirty="0">
                <a:latin typeface="Trebuchet MS"/>
                <a:cs typeface="Trebuchet MS"/>
              </a:rPr>
              <a:t> </a:t>
            </a:r>
            <a:r>
              <a:rPr sz="3200" spc="-35" dirty="0">
                <a:latin typeface="Trebuchet MS"/>
                <a:cs typeface="Trebuchet MS"/>
              </a:rPr>
              <a:t>to</a:t>
            </a:r>
            <a:r>
              <a:rPr sz="3200" spc="-80" dirty="0">
                <a:latin typeface="Trebuchet MS"/>
                <a:cs typeface="Trebuchet MS"/>
              </a:rPr>
              <a:t> </a:t>
            </a:r>
            <a:r>
              <a:rPr sz="3200" spc="-55" dirty="0">
                <a:latin typeface="Trebuchet MS"/>
                <a:cs typeface="Trebuchet MS"/>
              </a:rPr>
              <a:t>data</a:t>
            </a:r>
            <a:r>
              <a:rPr sz="3200" spc="-85" dirty="0">
                <a:latin typeface="Trebuchet MS"/>
                <a:cs typeface="Trebuchet MS"/>
              </a:rPr>
              <a:t> </a:t>
            </a:r>
            <a:r>
              <a:rPr sz="3200" spc="40" dirty="0">
                <a:latin typeface="Trebuchet MS"/>
                <a:cs typeface="Trebuchet MS"/>
              </a:rPr>
              <a:t>who</a:t>
            </a:r>
            <a:r>
              <a:rPr sz="3200" spc="-65" dirty="0">
                <a:latin typeface="Trebuchet MS"/>
                <a:cs typeface="Trebuchet MS"/>
              </a:rPr>
              <a:t> </a:t>
            </a:r>
            <a:r>
              <a:rPr sz="3200" spc="10" dirty="0">
                <a:latin typeface="Trebuchet MS"/>
                <a:cs typeface="Trebuchet MS"/>
              </a:rPr>
              <a:t>could</a:t>
            </a:r>
            <a:r>
              <a:rPr sz="3200" spc="-65" dirty="0">
                <a:latin typeface="Trebuchet MS"/>
                <a:cs typeface="Trebuchet MS"/>
              </a:rPr>
              <a:t> </a:t>
            </a:r>
            <a:r>
              <a:rPr sz="3200" spc="5" dirty="0">
                <a:latin typeface="Trebuchet MS"/>
                <a:cs typeface="Trebuchet MS"/>
              </a:rPr>
              <a:t>be </a:t>
            </a:r>
            <a:r>
              <a:rPr sz="3200" spc="-944" dirty="0">
                <a:latin typeface="Trebuchet MS"/>
                <a:cs typeface="Trebuchet MS"/>
              </a:rPr>
              <a:t> </a:t>
            </a:r>
            <a:r>
              <a:rPr sz="3200" spc="20" dirty="0">
                <a:latin typeface="Trebuchet MS"/>
                <a:cs typeface="Trebuchet MS"/>
              </a:rPr>
              <a:t>compromised</a:t>
            </a:r>
            <a:r>
              <a:rPr sz="3200" spc="-15" dirty="0">
                <a:latin typeface="Trebuchet MS"/>
                <a:cs typeface="Trebuchet MS"/>
              </a:rPr>
              <a:t> </a:t>
            </a:r>
            <a:r>
              <a:rPr sz="3200" spc="-55" dirty="0">
                <a:latin typeface="Trebuchet MS"/>
                <a:cs typeface="Trebuchet MS"/>
              </a:rPr>
              <a:t>increases</a:t>
            </a:r>
            <a:r>
              <a:rPr sz="3200" spc="-60" dirty="0">
                <a:latin typeface="Trebuchet MS"/>
                <a:cs typeface="Trebuchet MS"/>
              </a:rPr>
              <a:t> </a:t>
            </a:r>
            <a:r>
              <a:rPr sz="3200" spc="-120" dirty="0">
                <a:latin typeface="Trebuchet MS"/>
                <a:cs typeface="Trebuchet MS"/>
              </a:rPr>
              <a:t>dramatically.</a:t>
            </a:r>
            <a:endParaRPr sz="3200">
              <a:latin typeface="Trebuchet MS"/>
              <a:cs typeface="Trebuchet MS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45" dirty="0">
                <a:latin typeface="Trebuchet MS"/>
                <a:cs typeface="Trebuchet MS"/>
              </a:rPr>
              <a:t>Increases</a:t>
            </a:r>
            <a:r>
              <a:rPr sz="3200" spc="-35" dirty="0">
                <a:latin typeface="Trebuchet MS"/>
                <a:cs typeface="Trebuchet MS"/>
              </a:rPr>
              <a:t> </a:t>
            </a:r>
            <a:r>
              <a:rPr sz="3200" spc="-75" dirty="0">
                <a:latin typeface="Trebuchet MS"/>
                <a:cs typeface="Trebuchet MS"/>
              </a:rPr>
              <a:t>the</a:t>
            </a:r>
            <a:r>
              <a:rPr sz="3200" spc="-70" dirty="0">
                <a:latin typeface="Trebuchet MS"/>
                <a:cs typeface="Trebuchet MS"/>
              </a:rPr>
              <a:t> </a:t>
            </a:r>
            <a:r>
              <a:rPr sz="3200" spc="-35" dirty="0">
                <a:latin typeface="Trebuchet MS"/>
                <a:cs typeface="Trebuchet MS"/>
              </a:rPr>
              <a:t>networks</a:t>
            </a:r>
            <a:r>
              <a:rPr sz="3200" spc="-45" dirty="0">
                <a:latin typeface="Trebuchet MS"/>
                <a:cs typeface="Trebuchet MS"/>
              </a:rPr>
              <a:t> </a:t>
            </a:r>
            <a:r>
              <a:rPr sz="3200" spc="-30" dirty="0">
                <a:latin typeface="Trebuchet MS"/>
                <a:cs typeface="Trebuchet MS"/>
              </a:rPr>
              <a:t>over</a:t>
            </a:r>
            <a:r>
              <a:rPr sz="3200" spc="-80" dirty="0">
                <a:latin typeface="Trebuchet MS"/>
                <a:cs typeface="Trebuchet MS"/>
              </a:rPr>
              <a:t> </a:t>
            </a:r>
            <a:r>
              <a:rPr sz="3200" spc="-40" dirty="0">
                <a:latin typeface="Trebuchet MS"/>
                <a:cs typeface="Trebuchet MS"/>
              </a:rPr>
              <a:t>which</a:t>
            </a:r>
            <a:r>
              <a:rPr sz="3200" spc="-75" dirty="0">
                <a:latin typeface="Trebuchet MS"/>
                <a:cs typeface="Trebuchet MS"/>
              </a:rPr>
              <a:t> the</a:t>
            </a:r>
            <a:r>
              <a:rPr sz="3200" spc="-40" dirty="0">
                <a:latin typeface="Trebuchet MS"/>
                <a:cs typeface="Trebuchet MS"/>
              </a:rPr>
              <a:t> </a:t>
            </a:r>
            <a:r>
              <a:rPr sz="3200" b="1" spc="25" dirty="0">
                <a:latin typeface="Trebuchet MS"/>
                <a:cs typeface="Trebuchet MS"/>
              </a:rPr>
              <a:t>data</a:t>
            </a:r>
            <a:r>
              <a:rPr sz="3200" b="1" spc="-65" dirty="0">
                <a:latin typeface="Trebuchet MS"/>
                <a:cs typeface="Trebuchet MS"/>
              </a:rPr>
              <a:t> </a:t>
            </a:r>
            <a:r>
              <a:rPr sz="3200" b="1" spc="-70" dirty="0">
                <a:latin typeface="Trebuchet MS"/>
                <a:cs typeface="Trebuchet MS"/>
              </a:rPr>
              <a:t>travels</a:t>
            </a:r>
            <a:r>
              <a:rPr sz="3200" spc="-70" dirty="0">
                <a:latin typeface="Trebuchet MS"/>
                <a:cs typeface="Trebuchet MS"/>
              </a:rPr>
              <a:t>.</a:t>
            </a:r>
            <a:endParaRPr sz="3200">
              <a:latin typeface="Trebuchet MS"/>
              <a:cs typeface="Trebuchet MS"/>
            </a:endParaRPr>
          </a:p>
          <a:p>
            <a:pPr marL="356870" indent="-34480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3200" spc="-5" dirty="0">
                <a:latin typeface="Trebuchet MS"/>
                <a:cs typeface="Trebuchet MS"/>
              </a:rPr>
              <a:t>Access</a:t>
            </a:r>
            <a:r>
              <a:rPr sz="3200" spc="-50" dirty="0">
                <a:latin typeface="Trebuchet MS"/>
                <a:cs typeface="Trebuchet MS"/>
              </a:rPr>
              <a:t> </a:t>
            </a:r>
            <a:r>
              <a:rPr sz="3200" spc="-35" dirty="0">
                <a:latin typeface="Trebuchet MS"/>
                <a:cs typeface="Trebuchet MS"/>
              </a:rPr>
              <a:t>to</a:t>
            </a:r>
            <a:r>
              <a:rPr sz="3200" spc="-80" dirty="0">
                <a:latin typeface="Trebuchet MS"/>
                <a:cs typeface="Trebuchet MS"/>
              </a:rPr>
              <a:t> </a:t>
            </a:r>
            <a:r>
              <a:rPr sz="3200" spc="-40" dirty="0">
                <a:latin typeface="Trebuchet MS"/>
                <a:cs typeface="Trebuchet MS"/>
              </a:rPr>
              <a:t>other</a:t>
            </a:r>
            <a:r>
              <a:rPr sz="3200" spc="-80" dirty="0">
                <a:latin typeface="Trebuchet MS"/>
                <a:cs typeface="Trebuchet MS"/>
              </a:rPr>
              <a:t> </a:t>
            </a:r>
            <a:r>
              <a:rPr sz="3200" spc="-15" dirty="0">
                <a:latin typeface="Trebuchet MS"/>
                <a:cs typeface="Trebuchet MS"/>
              </a:rPr>
              <a:t>customers</a:t>
            </a:r>
            <a:r>
              <a:rPr sz="3200" spc="-20" dirty="0">
                <a:latin typeface="Trebuchet MS"/>
                <a:cs typeface="Trebuchet MS"/>
              </a:rPr>
              <a:t> </a:t>
            </a:r>
            <a:r>
              <a:rPr sz="3200" spc="-25" dirty="0">
                <a:latin typeface="Trebuchet MS"/>
                <a:cs typeface="Trebuchet MS"/>
              </a:rPr>
              <a:t>is</a:t>
            </a:r>
            <a:r>
              <a:rPr sz="3200" spc="-90" dirty="0">
                <a:latin typeface="Trebuchet MS"/>
                <a:cs typeface="Trebuchet MS"/>
              </a:rPr>
              <a:t> </a:t>
            </a:r>
            <a:r>
              <a:rPr sz="3200" dirty="0">
                <a:latin typeface="Trebuchet MS"/>
                <a:cs typeface="Trebuchet MS"/>
              </a:rPr>
              <a:t>also</a:t>
            </a:r>
            <a:r>
              <a:rPr sz="3200" spc="-80" dirty="0">
                <a:latin typeface="Trebuchet MS"/>
                <a:cs typeface="Trebuchet MS"/>
              </a:rPr>
              <a:t> </a:t>
            </a:r>
            <a:r>
              <a:rPr sz="3200" spc="-45" dirty="0">
                <a:latin typeface="Trebuchet MS"/>
                <a:cs typeface="Trebuchet MS"/>
              </a:rPr>
              <a:t>possible.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69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8674" y="118313"/>
            <a:ext cx="86125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u="none" spc="25" dirty="0"/>
              <a:t>Disadvantages</a:t>
            </a:r>
            <a:r>
              <a:rPr sz="4800" u="none" spc="-215" dirty="0"/>
              <a:t> </a:t>
            </a:r>
            <a:r>
              <a:rPr sz="4800" u="none" spc="-70" dirty="0"/>
              <a:t>of</a:t>
            </a:r>
            <a:r>
              <a:rPr sz="4800" u="none" spc="-150" dirty="0"/>
              <a:t> </a:t>
            </a:r>
            <a:r>
              <a:rPr sz="4800" u="none" spc="75" dirty="0"/>
              <a:t>Cloud</a:t>
            </a:r>
            <a:r>
              <a:rPr sz="4800" u="none" spc="-170" dirty="0"/>
              <a:t> </a:t>
            </a:r>
            <a:r>
              <a:rPr sz="4800" u="none" spc="5" dirty="0"/>
              <a:t>Storage</a:t>
            </a:r>
            <a:endParaRPr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28600"/>
            <a:ext cx="9906000" cy="6172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7</a:t>
            </a:fld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851168"/>
            <a:ext cx="11118215" cy="540512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6870" indent="-344805" algn="just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357505" algn="l"/>
              </a:tabLst>
            </a:pPr>
            <a:r>
              <a:rPr sz="2800" spc="5" dirty="0">
                <a:latin typeface="Times New Roman"/>
                <a:cs typeface="Times New Roman"/>
              </a:rPr>
              <a:t>Security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(Data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Leakage):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Stored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well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data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in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transit</a:t>
            </a:r>
            <a:endParaRPr sz="280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357505" algn="l"/>
              </a:tabLst>
            </a:pPr>
            <a:r>
              <a:rPr sz="2800" spc="5" dirty="0">
                <a:latin typeface="Times New Roman"/>
                <a:cs typeface="Times New Roman"/>
              </a:rPr>
              <a:t>Security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: -</a:t>
            </a:r>
            <a:r>
              <a:rPr sz="2800" b="1" dirty="0">
                <a:latin typeface="Times New Roman"/>
                <a:cs typeface="Times New Roman"/>
              </a:rPr>
              <a:t>Many</a:t>
            </a:r>
            <a:r>
              <a:rPr sz="2800" b="1" spc="-2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companies</a:t>
            </a:r>
            <a:r>
              <a:rPr sz="2800" b="1" spc="-3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may</a:t>
            </a:r>
            <a:r>
              <a:rPr sz="2800" b="1" spc="1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not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spc="10" dirty="0">
                <a:latin typeface="Times New Roman"/>
                <a:cs typeface="Times New Roman"/>
              </a:rPr>
              <a:t>want</a:t>
            </a:r>
            <a:r>
              <a:rPr sz="2800" b="1" spc="-5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to</a:t>
            </a:r>
            <a:r>
              <a:rPr sz="2800" b="1" spc="1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hand</a:t>
            </a:r>
            <a:r>
              <a:rPr sz="2800" b="1" spc="5" dirty="0">
                <a:latin typeface="Times New Roman"/>
                <a:cs typeface="Times New Roman"/>
              </a:rPr>
              <a:t> over</a:t>
            </a:r>
            <a:r>
              <a:rPr sz="2800" b="1" spc="-12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their</a:t>
            </a:r>
            <a:r>
              <a:rPr sz="2800" b="1" spc="-7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data</a:t>
            </a:r>
            <a:r>
              <a:rPr sz="2800" b="1" spc="-1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to</a:t>
            </a:r>
            <a:r>
              <a:rPr sz="2800" b="1" spc="1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an </a:t>
            </a:r>
            <a:r>
              <a:rPr sz="2800" b="1" spc="-685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external </a:t>
            </a:r>
            <a:r>
              <a:rPr sz="2800" b="1" dirty="0">
                <a:latin typeface="Times New Roman"/>
                <a:cs typeface="Times New Roman"/>
              </a:rPr>
              <a:t>organization to </a:t>
            </a:r>
            <a:r>
              <a:rPr sz="2800" b="1" spc="-5" dirty="0">
                <a:latin typeface="Times New Roman"/>
                <a:cs typeface="Times New Roman"/>
              </a:rPr>
              <a:t>store, </a:t>
            </a:r>
            <a:r>
              <a:rPr sz="2800" b="1" spc="5" dirty="0">
                <a:latin typeface="Times New Roman"/>
                <a:cs typeface="Times New Roman"/>
              </a:rPr>
              <a:t>fearing </a:t>
            </a:r>
            <a:r>
              <a:rPr sz="2800" b="1" dirty="0">
                <a:latin typeface="Times New Roman"/>
                <a:cs typeface="Times New Roman"/>
              </a:rPr>
              <a:t>that they </a:t>
            </a:r>
            <a:r>
              <a:rPr sz="2800" b="1" spc="-10" dirty="0">
                <a:latin typeface="Times New Roman"/>
                <a:cs typeface="Times New Roman"/>
              </a:rPr>
              <a:t>may </a:t>
            </a:r>
            <a:r>
              <a:rPr sz="2800" b="1" dirty="0">
                <a:latin typeface="Times New Roman"/>
                <a:cs typeface="Times New Roman"/>
              </a:rPr>
              <a:t>not </a:t>
            </a:r>
            <a:r>
              <a:rPr sz="2800" b="1" spc="5" dirty="0">
                <a:latin typeface="Times New Roman"/>
                <a:cs typeface="Times New Roman"/>
              </a:rPr>
              <a:t>have </a:t>
            </a:r>
            <a:r>
              <a:rPr sz="2800" b="1" dirty="0">
                <a:latin typeface="Times New Roman"/>
                <a:cs typeface="Times New Roman"/>
              </a:rPr>
              <a:t>the </a:t>
            </a:r>
            <a:r>
              <a:rPr sz="2800" b="1" spc="5" dirty="0">
                <a:latin typeface="Times New Roman"/>
                <a:cs typeface="Times New Roman"/>
              </a:rPr>
              <a:t>right </a:t>
            </a:r>
            <a:r>
              <a:rPr sz="2800" b="1" spc="-685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security</a:t>
            </a:r>
            <a:r>
              <a:rPr sz="2800" b="1" spc="-7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software</a:t>
            </a:r>
            <a:r>
              <a:rPr sz="2800" b="1" spc="-2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to</a:t>
            </a:r>
            <a:r>
              <a:rPr sz="2800" b="1" spc="-7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protect</a:t>
            </a:r>
            <a:r>
              <a:rPr sz="2800" b="1" spc="-3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the</a:t>
            </a:r>
            <a:r>
              <a:rPr sz="2800" b="1" spc="-35" dirty="0">
                <a:latin typeface="Times New Roman"/>
                <a:cs typeface="Times New Roman"/>
              </a:rPr>
              <a:t> </a:t>
            </a:r>
            <a:r>
              <a:rPr sz="2800" b="1" spc="-15" dirty="0">
                <a:latin typeface="Times New Roman"/>
                <a:cs typeface="Times New Roman"/>
              </a:rPr>
              <a:t>company’s</a:t>
            </a:r>
            <a:r>
              <a:rPr sz="2800" b="1" spc="-2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data.</a:t>
            </a:r>
            <a:endParaRPr sz="2800">
              <a:latin typeface="Times New Roman"/>
              <a:cs typeface="Times New Roman"/>
            </a:endParaRPr>
          </a:p>
          <a:p>
            <a:pPr marL="356870" marR="1130935" indent="-344805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800" dirty="0">
                <a:latin typeface="Times New Roman"/>
                <a:cs typeface="Times New Roman"/>
              </a:rPr>
              <a:t>Performance: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There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were </a:t>
            </a:r>
            <a:r>
              <a:rPr sz="2800" spc="5" dirty="0">
                <a:latin typeface="Times New Roman"/>
                <a:cs typeface="Times New Roman"/>
              </a:rPr>
              <a:t>several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incidents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that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some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cloud-service </a:t>
            </a:r>
            <a:r>
              <a:rPr sz="2800" b="1" spc="-68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providers</a:t>
            </a:r>
            <a:r>
              <a:rPr sz="2800" b="1" spc="-9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temporarily</a:t>
            </a:r>
            <a:r>
              <a:rPr sz="2800" b="1" spc="-70" dirty="0">
                <a:latin typeface="Times New Roman"/>
                <a:cs typeface="Times New Roman"/>
              </a:rPr>
              <a:t> </a:t>
            </a:r>
            <a:r>
              <a:rPr sz="2800" b="1" spc="10" dirty="0">
                <a:latin typeface="Times New Roman"/>
                <a:cs typeface="Times New Roman"/>
              </a:rPr>
              <a:t>went</a:t>
            </a:r>
            <a:r>
              <a:rPr sz="2800" b="1" spc="-35" dirty="0">
                <a:latin typeface="Times New Roman"/>
                <a:cs typeface="Times New Roman"/>
              </a:rPr>
              <a:t> </a:t>
            </a:r>
            <a:r>
              <a:rPr sz="2800" b="1" spc="10" dirty="0">
                <a:latin typeface="Times New Roman"/>
                <a:cs typeface="Times New Roman"/>
              </a:rPr>
              <a:t>down</a:t>
            </a:r>
            <a:r>
              <a:rPr sz="2800" b="1" spc="-55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or</a:t>
            </a:r>
            <a:r>
              <a:rPr sz="2800" b="1" spc="-75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lost</a:t>
            </a:r>
            <a:r>
              <a:rPr sz="2800" b="1" spc="-5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customer’s</a:t>
            </a:r>
            <a:r>
              <a:rPr sz="2800" b="1" spc="-4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data.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b="1" spc="5" dirty="0">
                <a:latin typeface="Times New Roman"/>
                <a:cs typeface="Times New Roman"/>
              </a:rPr>
              <a:t>Security</a:t>
            </a:r>
            <a:r>
              <a:rPr sz="2800" b="1" spc="-45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can</a:t>
            </a:r>
            <a:r>
              <a:rPr sz="2800" b="1" spc="-35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be</a:t>
            </a:r>
            <a:r>
              <a:rPr sz="2800" b="1" dirty="0">
                <a:latin typeface="Times New Roman"/>
                <a:cs typeface="Times New Roman"/>
              </a:rPr>
              <a:t> provided</a:t>
            </a:r>
            <a:r>
              <a:rPr sz="2800" b="1" spc="-8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through</a:t>
            </a:r>
            <a:r>
              <a:rPr sz="2800" b="1" spc="-30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using</a:t>
            </a:r>
            <a:r>
              <a:rPr sz="2800" b="1" spc="-45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a</a:t>
            </a:r>
            <a:r>
              <a:rPr sz="2800" b="1" spc="10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combination</a:t>
            </a:r>
            <a:r>
              <a:rPr sz="2800" b="1" spc="-60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of</a:t>
            </a:r>
            <a:r>
              <a:rPr sz="2800" b="1" spc="-30" dirty="0">
                <a:latin typeface="Times New Roman"/>
                <a:cs typeface="Times New Roman"/>
              </a:rPr>
              <a:t> </a:t>
            </a:r>
            <a:r>
              <a:rPr sz="2800" b="1" spc="5" dirty="0">
                <a:latin typeface="Times New Roman"/>
                <a:cs typeface="Times New Roman"/>
              </a:rPr>
              <a:t>techniques:</a:t>
            </a:r>
            <a:endParaRPr sz="28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800" dirty="0">
                <a:latin typeface="Times New Roman"/>
                <a:cs typeface="Times New Roman"/>
              </a:rPr>
              <a:t>Encryption</a:t>
            </a:r>
            <a:endParaRPr sz="28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800" spc="-5" dirty="0">
                <a:latin typeface="Times New Roman"/>
                <a:cs typeface="Times New Roman"/>
              </a:rPr>
              <a:t>Authentication</a:t>
            </a:r>
            <a:endParaRPr sz="280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800" dirty="0">
                <a:latin typeface="Times New Roman"/>
                <a:cs typeface="Times New Roman"/>
              </a:rPr>
              <a:t>Authorization</a:t>
            </a:r>
            <a:endParaRPr sz="2800">
              <a:latin typeface="Times New Roman"/>
              <a:cs typeface="Times New Roman"/>
            </a:endParaRPr>
          </a:p>
          <a:p>
            <a:pPr marL="445770" indent="-43370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445134" algn="l"/>
                <a:tab pos="446405" algn="l"/>
              </a:tabLst>
            </a:pPr>
            <a:r>
              <a:rPr sz="2800" dirty="0">
                <a:latin typeface="Times New Roman"/>
                <a:cs typeface="Times New Roman"/>
              </a:rPr>
              <a:t>Reliability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(Provided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through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Redundancy)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70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39492" y="69926"/>
            <a:ext cx="636206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u="none" spc="5" dirty="0"/>
              <a:t>Challenges</a:t>
            </a:r>
            <a:r>
              <a:rPr sz="4000" u="none" spc="-170" dirty="0"/>
              <a:t> </a:t>
            </a:r>
            <a:r>
              <a:rPr sz="4000" u="none" spc="-25" dirty="0"/>
              <a:t>in</a:t>
            </a:r>
            <a:r>
              <a:rPr sz="4000" u="none" spc="-125" dirty="0"/>
              <a:t> </a:t>
            </a:r>
            <a:r>
              <a:rPr sz="4000" u="none" spc="65" dirty="0"/>
              <a:t>Cloud</a:t>
            </a:r>
            <a:r>
              <a:rPr sz="4000" u="none" spc="-155" dirty="0"/>
              <a:t> </a:t>
            </a:r>
            <a:r>
              <a:rPr sz="4000" u="none" spc="10" dirty="0"/>
              <a:t>Storage</a:t>
            </a:r>
            <a:endParaRPr sz="4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1530" y="606410"/>
            <a:ext cx="5510530" cy="145288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73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00" b="1" dirty="0">
                <a:latin typeface="Trebuchet MS"/>
                <a:cs typeface="Trebuchet MS"/>
              </a:rPr>
              <a:t>Direct</a:t>
            </a:r>
            <a:r>
              <a:rPr sz="2600" b="1" spc="-80" dirty="0">
                <a:latin typeface="Trebuchet MS"/>
                <a:cs typeface="Trebuchet MS"/>
              </a:rPr>
              <a:t> </a:t>
            </a:r>
            <a:r>
              <a:rPr sz="2600" b="1" spc="-5" dirty="0">
                <a:latin typeface="Trebuchet MS"/>
                <a:cs typeface="Trebuchet MS"/>
              </a:rPr>
              <a:t>Attached</a:t>
            </a:r>
            <a:r>
              <a:rPr sz="2600" b="1" spc="-25" dirty="0">
                <a:latin typeface="Trebuchet MS"/>
                <a:cs typeface="Trebuchet MS"/>
              </a:rPr>
              <a:t> </a:t>
            </a:r>
            <a:r>
              <a:rPr sz="2600" b="1" spc="35" dirty="0">
                <a:latin typeface="Trebuchet MS"/>
                <a:cs typeface="Trebuchet MS"/>
              </a:rPr>
              <a:t>Storage</a:t>
            </a:r>
            <a:r>
              <a:rPr sz="2600" b="1" spc="-60" dirty="0">
                <a:latin typeface="Trebuchet MS"/>
                <a:cs typeface="Trebuchet MS"/>
              </a:rPr>
              <a:t> </a:t>
            </a:r>
            <a:r>
              <a:rPr sz="2600" b="1" spc="100" dirty="0">
                <a:latin typeface="Trebuchet MS"/>
                <a:cs typeface="Trebuchet MS"/>
              </a:rPr>
              <a:t>(DAS)</a:t>
            </a:r>
            <a:endParaRPr sz="2600">
              <a:latin typeface="Trebuchet MS"/>
              <a:cs typeface="Trebuchet MS"/>
            </a:endParaRPr>
          </a:p>
          <a:p>
            <a:pPr marL="356870" indent="-34480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00" b="1" spc="30" dirty="0">
                <a:latin typeface="Trebuchet MS"/>
                <a:cs typeface="Trebuchet MS"/>
              </a:rPr>
              <a:t>Network</a:t>
            </a:r>
            <a:r>
              <a:rPr sz="2600" b="1" spc="-20" dirty="0">
                <a:latin typeface="Trebuchet MS"/>
                <a:cs typeface="Trebuchet MS"/>
              </a:rPr>
              <a:t> </a:t>
            </a:r>
            <a:r>
              <a:rPr sz="2600" b="1" spc="-5" dirty="0">
                <a:latin typeface="Trebuchet MS"/>
                <a:cs typeface="Trebuchet MS"/>
              </a:rPr>
              <a:t>Attached</a:t>
            </a:r>
            <a:r>
              <a:rPr sz="2600" b="1" spc="-55" dirty="0">
                <a:latin typeface="Trebuchet MS"/>
                <a:cs typeface="Trebuchet MS"/>
              </a:rPr>
              <a:t> </a:t>
            </a:r>
            <a:r>
              <a:rPr sz="2600" b="1" spc="35" dirty="0">
                <a:latin typeface="Trebuchet MS"/>
                <a:cs typeface="Trebuchet MS"/>
              </a:rPr>
              <a:t>Storage</a:t>
            </a:r>
            <a:r>
              <a:rPr sz="2600" b="1" spc="-40" dirty="0">
                <a:latin typeface="Trebuchet MS"/>
                <a:cs typeface="Trebuchet MS"/>
              </a:rPr>
              <a:t> </a:t>
            </a:r>
            <a:r>
              <a:rPr sz="2600" b="1" spc="120" dirty="0">
                <a:latin typeface="Trebuchet MS"/>
                <a:cs typeface="Trebuchet MS"/>
              </a:rPr>
              <a:t>(NAS)</a:t>
            </a:r>
            <a:endParaRPr sz="2600">
              <a:latin typeface="Trebuchet MS"/>
              <a:cs typeface="Trebuchet MS"/>
            </a:endParaRPr>
          </a:p>
          <a:p>
            <a:pPr marL="356870" indent="-34480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600" b="1" spc="35" dirty="0">
                <a:latin typeface="Trebuchet MS"/>
                <a:cs typeface="Trebuchet MS"/>
              </a:rPr>
              <a:t>Storage</a:t>
            </a:r>
            <a:r>
              <a:rPr sz="2600" b="1" spc="-70" dirty="0">
                <a:latin typeface="Trebuchet MS"/>
                <a:cs typeface="Trebuchet MS"/>
              </a:rPr>
              <a:t> </a:t>
            </a:r>
            <a:r>
              <a:rPr sz="2600" b="1" spc="-5" dirty="0">
                <a:latin typeface="Trebuchet MS"/>
                <a:cs typeface="Trebuchet MS"/>
              </a:rPr>
              <a:t>Area</a:t>
            </a:r>
            <a:r>
              <a:rPr sz="2600" b="1" spc="-60" dirty="0">
                <a:latin typeface="Trebuchet MS"/>
                <a:cs typeface="Trebuchet MS"/>
              </a:rPr>
              <a:t> </a:t>
            </a:r>
            <a:r>
              <a:rPr sz="2600" b="1" spc="30" dirty="0">
                <a:latin typeface="Trebuchet MS"/>
                <a:cs typeface="Trebuchet MS"/>
              </a:rPr>
              <a:t>Network</a:t>
            </a:r>
            <a:r>
              <a:rPr sz="2600" b="1" spc="-20" dirty="0">
                <a:latin typeface="Trebuchet MS"/>
                <a:cs typeface="Trebuchet MS"/>
              </a:rPr>
              <a:t> </a:t>
            </a:r>
            <a:r>
              <a:rPr sz="2600" b="1" spc="120" dirty="0">
                <a:latin typeface="Trebuchet MS"/>
                <a:cs typeface="Trebuchet MS"/>
              </a:rPr>
              <a:t>(SAN)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26911" y="0"/>
            <a:ext cx="40989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u="none" spc="-85" dirty="0"/>
              <a:t>Types</a:t>
            </a:r>
            <a:r>
              <a:rPr sz="4400" u="none" spc="-180" dirty="0"/>
              <a:t> </a:t>
            </a:r>
            <a:r>
              <a:rPr sz="4400" u="none" spc="-60" dirty="0"/>
              <a:t>of</a:t>
            </a:r>
            <a:r>
              <a:rPr sz="4400" u="none" spc="-165" dirty="0"/>
              <a:t> </a:t>
            </a:r>
            <a:r>
              <a:rPr sz="4400" u="none" dirty="0"/>
              <a:t>Storage</a:t>
            </a:r>
            <a:endParaRPr sz="4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2362200"/>
            <a:ext cx="10820400" cy="4038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71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4441" y="822705"/>
            <a:ext cx="11329035" cy="5058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5"/>
              </a:spcBef>
              <a:buChar char="•"/>
              <a:tabLst>
                <a:tab pos="356870" algn="l"/>
                <a:tab pos="357505" algn="l"/>
              </a:tabLst>
            </a:pPr>
            <a:r>
              <a:rPr sz="2200" dirty="0">
                <a:latin typeface="Arial MT"/>
                <a:cs typeface="Arial MT"/>
              </a:rPr>
              <a:t>Direct-attached</a:t>
            </a:r>
            <a:r>
              <a:rPr sz="2200" spc="1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storage</a:t>
            </a:r>
            <a:r>
              <a:rPr sz="2200" spc="14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(DAS)</a:t>
            </a:r>
            <a:r>
              <a:rPr sz="2200" spc="17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refers</a:t>
            </a:r>
            <a:r>
              <a:rPr sz="2200" spc="125" dirty="0">
                <a:latin typeface="Arial MT"/>
                <a:cs typeface="Arial MT"/>
              </a:rPr>
              <a:t> </a:t>
            </a:r>
            <a:r>
              <a:rPr sz="2200" spc="5" dirty="0">
                <a:latin typeface="Arial MT"/>
                <a:cs typeface="Arial MT"/>
              </a:rPr>
              <a:t>to</a:t>
            </a:r>
            <a:r>
              <a:rPr sz="2200" spc="1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</a:t>
            </a:r>
            <a:r>
              <a:rPr sz="2200" spc="130" dirty="0">
                <a:latin typeface="Arial MT"/>
                <a:cs typeface="Arial MT"/>
              </a:rPr>
              <a:t> </a:t>
            </a:r>
            <a:r>
              <a:rPr sz="2200" b="1" dirty="0">
                <a:latin typeface="Arial"/>
                <a:cs typeface="Arial"/>
              </a:rPr>
              <a:t>digital</a:t>
            </a:r>
            <a:r>
              <a:rPr sz="2200" b="1" spc="13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storage</a:t>
            </a:r>
            <a:r>
              <a:rPr sz="2200" b="1" spc="160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system</a:t>
            </a:r>
            <a:r>
              <a:rPr sz="2200" b="1" spc="16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directly</a:t>
            </a:r>
            <a:r>
              <a:rPr sz="2200" b="1" spc="10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attached</a:t>
            </a:r>
            <a:r>
              <a:rPr sz="2200" b="1" spc="165" dirty="0">
                <a:latin typeface="Arial"/>
                <a:cs typeface="Arial"/>
              </a:rPr>
              <a:t> </a:t>
            </a:r>
            <a:r>
              <a:rPr sz="2200" b="1" spc="5" dirty="0">
                <a:latin typeface="Arial"/>
                <a:cs typeface="Arial"/>
              </a:rPr>
              <a:t>to</a:t>
            </a:r>
            <a:endParaRPr sz="22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200" b="1" spc="5" dirty="0">
                <a:latin typeface="Arial"/>
                <a:cs typeface="Arial"/>
              </a:rPr>
              <a:t>a</a:t>
            </a:r>
            <a:r>
              <a:rPr sz="2200" b="1" dirty="0">
                <a:latin typeface="Arial"/>
                <a:cs typeface="Arial"/>
              </a:rPr>
              <a:t> server</a:t>
            </a:r>
            <a:r>
              <a:rPr sz="2200" b="1" spc="-2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or</a:t>
            </a:r>
            <a:r>
              <a:rPr sz="2200" b="1" spc="-5" dirty="0">
                <a:latin typeface="Arial"/>
                <a:cs typeface="Arial"/>
              </a:rPr>
              <a:t> </a:t>
            </a:r>
            <a:r>
              <a:rPr sz="2200" b="1" spc="5" dirty="0">
                <a:latin typeface="Arial"/>
                <a:cs typeface="Arial"/>
              </a:rPr>
              <a:t>workstation,</a:t>
            </a:r>
            <a:r>
              <a:rPr sz="2200" b="1" spc="-45" dirty="0">
                <a:latin typeface="Arial"/>
                <a:cs typeface="Arial"/>
              </a:rPr>
              <a:t> </a:t>
            </a:r>
            <a:r>
              <a:rPr sz="2200" b="1" spc="10" dirty="0">
                <a:latin typeface="Arial"/>
                <a:cs typeface="Arial"/>
              </a:rPr>
              <a:t>without</a:t>
            </a:r>
            <a:r>
              <a:rPr sz="2200" b="1" spc="-50" dirty="0">
                <a:latin typeface="Arial"/>
                <a:cs typeface="Arial"/>
              </a:rPr>
              <a:t> </a:t>
            </a:r>
            <a:r>
              <a:rPr sz="2200" b="1" spc="5" dirty="0">
                <a:latin typeface="Arial"/>
                <a:cs typeface="Arial"/>
              </a:rPr>
              <a:t>a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storage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spc="10" dirty="0">
                <a:latin typeface="Arial"/>
                <a:cs typeface="Arial"/>
              </a:rPr>
              <a:t>network</a:t>
            </a:r>
            <a:r>
              <a:rPr sz="2200" b="1" spc="-65" dirty="0">
                <a:latin typeface="Arial"/>
                <a:cs typeface="Arial"/>
              </a:rPr>
              <a:t> </a:t>
            </a:r>
            <a:r>
              <a:rPr sz="2200" b="1" spc="5" dirty="0">
                <a:latin typeface="Arial"/>
                <a:cs typeface="Arial"/>
              </a:rPr>
              <a:t>in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spc="5" dirty="0">
                <a:latin typeface="Arial"/>
                <a:cs typeface="Arial"/>
              </a:rPr>
              <a:t>between.</a:t>
            </a:r>
            <a:endParaRPr sz="2200">
              <a:latin typeface="Arial"/>
              <a:cs typeface="Arial"/>
            </a:endParaRPr>
          </a:p>
          <a:p>
            <a:pPr marL="356870" marR="8255" indent="-344805" algn="just">
              <a:lnSpc>
                <a:spcPct val="100000"/>
              </a:lnSpc>
              <a:spcBef>
                <a:spcPts val="535"/>
              </a:spcBef>
              <a:buChar char="•"/>
              <a:tabLst>
                <a:tab pos="357505" algn="l"/>
              </a:tabLst>
            </a:pPr>
            <a:r>
              <a:rPr sz="2200" spc="-5" dirty="0">
                <a:latin typeface="Arial MT"/>
                <a:cs typeface="Arial MT"/>
              </a:rPr>
              <a:t>Examples</a:t>
            </a:r>
            <a:r>
              <a:rPr sz="2200" dirty="0">
                <a:latin typeface="Arial MT"/>
                <a:cs typeface="Arial MT"/>
              </a:rPr>
              <a:t> of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DAS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include</a:t>
            </a:r>
            <a:r>
              <a:rPr sz="2200" spc="-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hard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drives,</a:t>
            </a:r>
            <a:r>
              <a:rPr sz="2200" dirty="0">
                <a:latin typeface="Arial MT"/>
                <a:cs typeface="Arial MT"/>
              </a:rPr>
              <a:t> optical </a:t>
            </a:r>
            <a:r>
              <a:rPr sz="2200" spc="-5" dirty="0">
                <a:latin typeface="Arial MT"/>
                <a:cs typeface="Arial MT"/>
              </a:rPr>
              <a:t>disc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drives,</a:t>
            </a:r>
            <a:r>
              <a:rPr sz="2200" dirty="0">
                <a:latin typeface="Arial MT"/>
                <a:cs typeface="Arial MT"/>
              </a:rPr>
              <a:t> and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storage</a:t>
            </a:r>
            <a:r>
              <a:rPr sz="2200" spc="60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on</a:t>
            </a:r>
            <a:r>
              <a:rPr sz="2200" spc="6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external </a:t>
            </a:r>
            <a:r>
              <a:rPr sz="2200" spc="-6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drives.</a:t>
            </a:r>
            <a:endParaRPr sz="2200">
              <a:latin typeface="Arial MT"/>
              <a:cs typeface="Arial MT"/>
            </a:endParaRPr>
          </a:p>
          <a:p>
            <a:pPr marL="356870" marR="6350" indent="-344805" algn="just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7505" algn="l"/>
              </a:tabLst>
            </a:pPr>
            <a:r>
              <a:rPr sz="2200" b="1" dirty="0">
                <a:latin typeface="Arial"/>
                <a:cs typeface="Arial"/>
              </a:rPr>
              <a:t>Example </a:t>
            </a:r>
            <a:r>
              <a:rPr sz="2200" b="1" spc="5" dirty="0">
                <a:latin typeface="Arial"/>
                <a:cs typeface="Arial"/>
              </a:rPr>
              <a:t>is </a:t>
            </a:r>
            <a:r>
              <a:rPr sz="2200" b="1" spc="-5" dirty="0">
                <a:latin typeface="Arial"/>
                <a:cs typeface="Arial"/>
              </a:rPr>
              <a:t>our </a:t>
            </a:r>
            <a:r>
              <a:rPr sz="2200" b="1" dirty="0">
                <a:latin typeface="Arial"/>
                <a:cs typeface="Arial"/>
              </a:rPr>
              <a:t>local desktop, laptop </a:t>
            </a:r>
            <a:r>
              <a:rPr sz="2200" b="1" spc="-5" dirty="0">
                <a:latin typeface="Arial"/>
                <a:cs typeface="Arial"/>
              </a:rPr>
              <a:t>etc. </a:t>
            </a:r>
            <a:r>
              <a:rPr sz="2200" b="1" spc="5" dirty="0">
                <a:latin typeface="Arial"/>
                <a:cs typeface="Arial"/>
              </a:rPr>
              <a:t>On </a:t>
            </a:r>
            <a:r>
              <a:rPr sz="2200" b="1" dirty="0">
                <a:latin typeface="Arial"/>
                <a:cs typeface="Arial"/>
              </a:rPr>
              <a:t>Windows, </a:t>
            </a:r>
            <a:r>
              <a:rPr sz="2200" b="1" spc="5" dirty="0">
                <a:latin typeface="Arial"/>
                <a:cs typeface="Arial"/>
              </a:rPr>
              <a:t>the </a:t>
            </a:r>
            <a:r>
              <a:rPr sz="2200" b="1" spc="-5" dirty="0">
                <a:latin typeface="Arial"/>
                <a:cs typeface="Arial"/>
              </a:rPr>
              <a:t>USB </a:t>
            </a:r>
            <a:r>
              <a:rPr sz="2200" b="1" spc="-10" dirty="0">
                <a:latin typeface="Arial"/>
                <a:cs typeface="Arial"/>
              </a:rPr>
              <a:t>drive </a:t>
            </a:r>
            <a:r>
              <a:rPr sz="2200" b="1" dirty="0">
                <a:latin typeface="Arial"/>
                <a:cs typeface="Arial"/>
              </a:rPr>
              <a:t>appears </a:t>
            </a:r>
            <a:r>
              <a:rPr sz="2200" dirty="0">
                <a:latin typeface="Arial MT"/>
                <a:cs typeface="Arial MT"/>
              </a:rPr>
              <a:t>and 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is</a:t>
            </a:r>
            <a:r>
              <a:rPr sz="2200" spc="4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made</a:t>
            </a:r>
            <a:r>
              <a:rPr sz="2200" spc="42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available</a:t>
            </a:r>
            <a:r>
              <a:rPr sz="2200" spc="4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as</a:t>
            </a:r>
            <a:r>
              <a:rPr sz="2200" spc="4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an</a:t>
            </a:r>
            <a:r>
              <a:rPr sz="2200" spc="4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unique</a:t>
            </a:r>
            <a:r>
              <a:rPr sz="2200" spc="4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partition.</a:t>
            </a:r>
            <a:r>
              <a:rPr sz="2200" spc="385" dirty="0">
                <a:latin typeface="Arial MT"/>
                <a:cs typeface="Arial MT"/>
              </a:rPr>
              <a:t> </a:t>
            </a:r>
            <a:r>
              <a:rPr sz="2200" spc="5" dirty="0">
                <a:latin typeface="Arial MT"/>
                <a:cs typeface="Arial MT"/>
              </a:rPr>
              <a:t>The</a:t>
            </a:r>
            <a:r>
              <a:rPr sz="2200" spc="39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USB</a:t>
            </a:r>
            <a:r>
              <a:rPr sz="2200" spc="40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drive</a:t>
            </a:r>
            <a:r>
              <a:rPr sz="2200" spc="4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is</a:t>
            </a:r>
            <a:r>
              <a:rPr sz="2200" spc="4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assigned</a:t>
            </a:r>
            <a:r>
              <a:rPr sz="2200" spc="4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its</a:t>
            </a:r>
            <a:r>
              <a:rPr sz="2200" spc="43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own</a:t>
            </a:r>
            <a:r>
              <a:rPr sz="2200" spc="4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unique </a:t>
            </a:r>
            <a:r>
              <a:rPr sz="2200" spc="-600" dirty="0">
                <a:latin typeface="Arial MT"/>
                <a:cs typeface="Arial MT"/>
              </a:rPr>
              <a:t> </a:t>
            </a:r>
            <a:r>
              <a:rPr sz="2200" spc="-15" dirty="0">
                <a:latin typeface="Arial MT"/>
                <a:cs typeface="Arial MT"/>
              </a:rPr>
              <a:t>letter, </a:t>
            </a:r>
            <a:r>
              <a:rPr sz="2200" spc="-5" dirty="0">
                <a:latin typeface="Arial MT"/>
                <a:cs typeface="Arial MT"/>
              </a:rPr>
              <a:t>behaving </a:t>
            </a:r>
            <a:r>
              <a:rPr sz="2200" spc="5" dirty="0">
                <a:latin typeface="Arial MT"/>
                <a:cs typeface="Arial MT"/>
              </a:rPr>
              <a:t>much </a:t>
            </a:r>
            <a:r>
              <a:rPr sz="2200" spc="-15" dirty="0">
                <a:latin typeface="Arial MT"/>
                <a:cs typeface="Arial MT"/>
              </a:rPr>
              <a:t>like </a:t>
            </a:r>
            <a:r>
              <a:rPr sz="2200" dirty="0">
                <a:latin typeface="Arial MT"/>
                <a:cs typeface="Arial MT"/>
              </a:rPr>
              <a:t>an internal </a:t>
            </a:r>
            <a:r>
              <a:rPr sz="2200" b="1" dirty="0">
                <a:latin typeface="Arial"/>
                <a:cs typeface="Arial"/>
              </a:rPr>
              <a:t>hard </a:t>
            </a:r>
            <a:r>
              <a:rPr sz="2200" b="1" spc="-10" dirty="0">
                <a:latin typeface="Arial"/>
                <a:cs typeface="Arial"/>
              </a:rPr>
              <a:t>drive </a:t>
            </a:r>
            <a:r>
              <a:rPr sz="2200" b="1" spc="10" dirty="0">
                <a:latin typeface="Arial"/>
                <a:cs typeface="Arial"/>
              </a:rPr>
              <a:t>would </a:t>
            </a:r>
            <a:r>
              <a:rPr sz="2200" b="1" dirty="0">
                <a:latin typeface="Arial"/>
                <a:cs typeface="Arial"/>
              </a:rPr>
              <a:t>on Windows </a:t>
            </a:r>
            <a:r>
              <a:rPr sz="2200" b="1" spc="10" dirty="0">
                <a:latin typeface="Arial"/>
                <a:cs typeface="Arial"/>
              </a:rPr>
              <a:t>— </a:t>
            </a:r>
            <a:r>
              <a:rPr sz="2200" b="1" dirty="0">
                <a:latin typeface="Arial"/>
                <a:cs typeface="Arial"/>
              </a:rPr>
              <a:t>appearing as </a:t>
            </a:r>
            <a:r>
              <a:rPr sz="2200" b="1" spc="5" dirty="0">
                <a:latin typeface="Arial"/>
                <a:cs typeface="Arial"/>
              </a:rPr>
              <a:t> (C:\),</a:t>
            </a:r>
            <a:r>
              <a:rPr sz="2200" b="1" spc="-3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(D:\),</a:t>
            </a:r>
            <a:r>
              <a:rPr sz="2200" b="1" spc="-25" dirty="0">
                <a:latin typeface="Arial"/>
                <a:cs typeface="Arial"/>
              </a:rPr>
              <a:t> </a:t>
            </a:r>
            <a:r>
              <a:rPr sz="2200" b="1" spc="5" dirty="0">
                <a:latin typeface="Arial"/>
                <a:cs typeface="Arial"/>
              </a:rPr>
              <a:t>(E:\),</a:t>
            </a:r>
            <a:r>
              <a:rPr sz="2200" b="1" spc="-5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etc.</a:t>
            </a:r>
            <a:endParaRPr sz="22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30"/>
              </a:spcBef>
              <a:buChar char="•"/>
              <a:tabLst>
                <a:tab pos="356870" algn="l"/>
                <a:tab pos="357505" algn="l"/>
              </a:tabLst>
            </a:pPr>
            <a:r>
              <a:rPr sz="2200" spc="10" dirty="0">
                <a:latin typeface="Arial MT"/>
                <a:cs typeface="Arial MT"/>
              </a:rPr>
              <a:t>The </a:t>
            </a:r>
            <a:r>
              <a:rPr sz="2200" dirty="0">
                <a:latin typeface="Arial MT"/>
                <a:cs typeface="Arial MT"/>
              </a:rPr>
              <a:t>main</a:t>
            </a:r>
            <a:r>
              <a:rPr sz="2200" spc="3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protocols</a:t>
            </a:r>
            <a:r>
              <a:rPr sz="2200" spc="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used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10" dirty="0">
                <a:latin typeface="Arial MT"/>
                <a:cs typeface="Arial MT"/>
              </a:rPr>
              <a:t>for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DAS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connections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are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90" dirty="0">
                <a:latin typeface="Arial MT"/>
                <a:cs typeface="Arial MT"/>
              </a:rPr>
              <a:t>ATA,</a:t>
            </a:r>
            <a:r>
              <a:rPr sz="2200" spc="55" dirty="0">
                <a:latin typeface="Arial MT"/>
                <a:cs typeface="Arial MT"/>
              </a:rPr>
              <a:t> </a:t>
            </a:r>
            <a:r>
              <a:rPr sz="2200" spc="-75" dirty="0">
                <a:latin typeface="Arial MT"/>
                <a:cs typeface="Arial MT"/>
              </a:rPr>
              <a:t>SATA,</a:t>
            </a:r>
            <a:r>
              <a:rPr sz="2200" spc="30" dirty="0">
                <a:latin typeface="Arial MT"/>
                <a:cs typeface="Arial MT"/>
              </a:rPr>
              <a:t> </a:t>
            </a:r>
            <a:r>
              <a:rPr sz="2200" spc="-60" dirty="0">
                <a:latin typeface="Arial MT"/>
                <a:cs typeface="Arial MT"/>
              </a:rPr>
              <a:t>eSATA,</a:t>
            </a:r>
            <a:r>
              <a:rPr sz="2200" spc="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SCSI,</a:t>
            </a:r>
            <a:r>
              <a:rPr sz="2200" spc="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SAS,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15" dirty="0">
                <a:latin typeface="Arial MT"/>
                <a:cs typeface="Arial MT"/>
              </a:rPr>
              <a:t>USB,</a:t>
            </a:r>
            <a:endParaRPr sz="2200">
              <a:latin typeface="Arial MT"/>
              <a:cs typeface="Arial MT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latin typeface="Arial MT"/>
                <a:cs typeface="Arial MT"/>
              </a:rPr>
              <a:t>USB</a:t>
            </a:r>
            <a:r>
              <a:rPr sz="2200" spc="-9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3.</a:t>
            </a:r>
            <a:endParaRPr sz="22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spcBef>
                <a:spcPts val="525"/>
              </a:spcBef>
              <a:buChar char="•"/>
              <a:tabLst>
                <a:tab pos="356870" algn="l"/>
                <a:tab pos="357505" algn="l"/>
              </a:tabLst>
            </a:pPr>
            <a:r>
              <a:rPr sz="2200" spc="-5" dirty="0">
                <a:latin typeface="Arial MT"/>
                <a:cs typeface="Arial MT"/>
              </a:rPr>
              <a:t>DAS</a:t>
            </a:r>
            <a:r>
              <a:rPr sz="2200" spc="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has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been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referred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to</a:t>
            </a:r>
            <a:r>
              <a:rPr sz="2200" spc="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as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“Islands</a:t>
            </a:r>
            <a:r>
              <a:rPr sz="2200" spc="35" dirty="0">
                <a:latin typeface="Arial MT"/>
                <a:cs typeface="Arial MT"/>
              </a:rPr>
              <a:t> </a:t>
            </a:r>
            <a:r>
              <a:rPr sz="2200" spc="-15" dirty="0">
                <a:latin typeface="Arial MT"/>
                <a:cs typeface="Arial MT"/>
              </a:rPr>
              <a:t>of</a:t>
            </a:r>
            <a:r>
              <a:rPr sz="2200" spc="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Information”.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10" dirty="0">
                <a:latin typeface="Arial MT"/>
                <a:cs typeface="Arial MT"/>
              </a:rPr>
              <a:t>The </a:t>
            </a:r>
            <a:r>
              <a:rPr sz="2200" dirty="0">
                <a:latin typeface="Arial MT"/>
                <a:cs typeface="Arial MT"/>
              </a:rPr>
              <a:t>disadvantages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DAS </a:t>
            </a:r>
            <a:r>
              <a:rPr sz="2200" spc="-5" dirty="0">
                <a:latin typeface="Arial MT"/>
                <a:cs typeface="Arial MT"/>
              </a:rPr>
              <a:t>include</a:t>
            </a:r>
            <a:endParaRPr sz="2200">
              <a:latin typeface="Arial MT"/>
              <a:cs typeface="Arial MT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200" b="1" spc="5" dirty="0">
                <a:latin typeface="Arial"/>
                <a:cs typeface="Arial"/>
              </a:rPr>
              <a:t>its</a:t>
            </a:r>
            <a:r>
              <a:rPr sz="2200" b="1" spc="-10" dirty="0">
                <a:latin typeface="Arial"/>
                <a:cs typeface="Arial"/>
              </a:rPr>
              <a:t> </a:t>
            </a:r>
            <a:r>
              <a:rPr sz="2200" b="1" spc="5" dirty="0">
                <a:latin typeface="Arial"/>
                <a:cs typeface="Arial"/>
              </a:rPr>
              <a:t>inability</a:t>
            </a:r>
            <a:r>
              <a:rPr sz="2200" b="1" spc="-30" dirty="0">
                <a:latin typeface="Arial"/>
                <a:cs typeface="Arial"/>
              </a:rPr>
              <a:t> </a:t>
            </a:r>
            <a:r>
              <a:rPr sz="2200" b="1" spc="5" dirty="0">
                <a:latin typeface="Arial"/>
                <a:cs typeface="Arial"/>
              </a:rPr>
              <a:t>to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independently</a:t>
            </a:r>
            <a:r>
              <a:rPr sz="2200" b="1" spc="1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share</a:t>
            </a:r>
            <a:r>
              <a:rPr sz="2200" b="1" spc="1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data</a:t>
            </a:r>
            <a:r>
              <a:rPr sz="2200" b="1" spc="-1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or</a:t>
            </a:r>
            <a:r>
              <a:rPr sz="2200" b="1" spc="-1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unused</a:t>
            </a:r>
            <a:r>
              <a:rPr sz="2200" b="1" spc="3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resources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spc="20" dirty="0">
                <a:latin typeface="Arial"/>
                <a:cs typeface="Arial"/>
              </a:rPr>
              <a:t>with</a:t>
            </a:r>
            <a:r>
              <a:rPr sz="2200" b="1" spc="-7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other</a:t>
            </a:r>
            <a:r>
              <a:rPr sz="2200" b="1" spc="1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servers.</a:t>
            </a:r>
            <a:endParaRPr sz="220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525"/>
              </a:spcBef>
              <a:buChar char="•"/>
              <a:tabLst>
                <a:tab pos="356870" algn="l"/>
                <a:tab pos="357505" algn="l"/>
              </a:tabLst>
            </a:pPr>
            <a:r>
              <a:rPr sz="2200" spc="-5" dirty="0">
                <a:latin typeface="Arial MT"/>
                <a:cs typeface="Arial MT"/>
              </a:rPr>
              <a:t>SAN</a:t>
            </a:r>
            <a:r>
              <a:rPr sz="2200" spc="17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and</a:t>
            </a:r>
            <a:r>
              <a:rPr sz="2200" spc="15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NAS</a:t>
            </a:r>
            <a:r>
              <a:rPr sz="2200" spc="18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are</a:t>
            </a:r>
            <a:r>
              <a:rPr sz="2200" spc="15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specifically</a:t>
            </a:r>
            <a:r>
              <a:rPr sz="2200" spc="17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designed</a:t>
            </a:r>
            <a:r>
              <a:rPr sz="2200" spc="135" dirty="0">
                <a:latin typeface="Arial MT"/>
                <a:cs typeface="Arial MT"/>
              </a:rPr>
              <a:t> </a:t>
            </a:r>
            <a:r>
              <a:rPr sz="2200" spc="5" dirty="0">
                <a:latin typeface="Arial MT"/>
                <a:cs typeface="Arial MT"/>
              </a:rPr>
              <a:t>to</a:t>
            </a:r>
            <a:r>
              <a:rPr sz="2200" spc="18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be</a:t>
            </a:r>
            <a:r>
              <a:rPr sz="2200" spc="16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shared</a:t>
            </a:r>
            <a:r>
              <a:rPr sz="2200" spc="18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resources</a:t>
            </a:r>
            <a:r>
              <a:rPr sz="2200" spc="1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by</a:t>
            </a:r>
            <a:r>
              <a:rPr sz="2200" spc="16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multiple</a:t>
            </a:r>
            <a:r>
              <a:rPr sz="2200" spc="18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computers,</a:t>
            </a:r>
            <a:endParaRPr sz="2200">
              <a:latin typeface="Arial MT"/>
              <a:cs typeface="Arial MT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latin typeface="Arial MT"/>
                <a:cs typeface="Arial MT"/>
              </a:rPr>
              <a:t>whereas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b="1" spc="-30" dirty="0">
                <a:latin typeface="Arial"/>
                <a:cs typeface="Arial"/>
              </a:rPr>
              <a:t>DAS</a:t>
            </a:r>
            <a:r>
              <a:rPr sz="2200" b="1" spc="75" dirty="0">
                <a:latin typeface="Arial"/>
                <a:cs typeface="Arial"/>
              </a:rPr>
              <a:t> </a:t>
            </a:r>
            <a:r>
              <a:rPr sz="2200" b="1" spc="5" dirty="0">
                <a:latin typeface="Arial"/>
                <a:cs typeface="Arial"/>
              </a:rPr>
              <a:t>is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designed</a:t>
            </a:r>
            <a:r>
              <a:rPr sz="2200" b="1" spc="10" dirty="0">
                <a:latin typeface="Arial"/>
                <a:cs typeface="Arial"/>
              </a:rPr>
              <a:t> </a:t>
            </a:r>
            <a:r>
              <a:rPr sz="2200" b="1" spc="5" dirty="0">
                <a:latin typeface="Arial"/>
                <a:cs typeface="Arial"/>
              </a:rPr>
              <a:t>to </a:t>
            </a:r>
            <a:r>
              <a:rPr sz="2200" b="1" dirty="0">
                <a:latin typeface="Arial"/>
                <a:cs typeface="Arial"/>
              </a:rPr>
              <a:t>be</a:t>
            </a:r>
            <a:r>
              <a:rPr sz="2200" b="1" spc="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used by</a:t>
            </a:r>
            <a:r>
              <a:rPr sz="2200" b="1" spc="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(usually)</a:t>
            </a:r>
            <a:r>
              <a:rPr sz="2200" b="1" spc="2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a</a:t>
            </a:r>
            <a:r>
              <a:rPr sz="2200" b="1" spc="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single</a:t>
            </a:r>
            <a:r>
              <a:rPr sz="2200" b="1" spc="-5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computer.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72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73246" y="144525"/>
            <a:ext cx="540702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u="none" spc="-70" dirty="0"/>
              <a:t>Direct</a:t>
            </a:r>
            <a:r>
              <a:rPr sz="3200" u="none" spc="-75" dirty="0"/>
              <a:t> </a:t>
            </a:r>
            <a:r>
              <a:rPr sz="3200" u="none" spc="-45" dirty="0"/>
              <a:t>Attached</a:t>
            </a:r>
            <a:r>
              <a:rPr sz="3200" u="none" spc="-55" dirty="0"/>
              <a:t> </a:t>
            </a:r>
            <a:r>
              <a:rPr sz="3200" u="none" dirty="0"/>
              <a:t>Storage</a:t>
            </a:r>
            <a:r>
              <a:rPr sz="3200" u="none" spc="-85" dirty="0"/>
              <a:t> </a:t>
            </a:r>
            <a:r>
              <a:rPr sz="3200" u="none" spc="20" dirty="0"/>
              <a:t>(DAS)</a:t>
            </a:r>
            <a:endParaRPr sz="3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7329" y="49225"/>
            <a:ext cx="540766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u="none" spc="-70" dirty="0"/>
              <a:t>Direct</a:t>
            </a:r>
            <a:r>
              <a:rPr sz="3200" u="none" spc="-80" dirty="0"/>
              <a:t> </a:t>
            </a:r>
            <a:r>
              <a:rPr sz="3200" u="none" spc="-45" dirty="0"/>
              <a:t>Attached</a:t>
            </a:r>
            <a:r>
              <a:rPr sz="3200" u="none" spc="-60" dirty="0"/>
              <a:t> </a:t>
            </a:r>
            <a:r>
              <a:rPr sz="3200" u="none" dirty="0"/>
              <a:t>Storage</a:t>
            </a:r>
            <a:r>
              <a:rPr sz="3200" u="none" spc="-85" dirty="0"/>
              <a:t> </a:t>
            </a:r>
            <a:r>
              <a:rPr sz="3200" u="none" spc="25" dirty="0"/>
              <a:t>(DAS)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906396"/>
            <a:ext cx="8711184" cy="425882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5330" y="5469737"/>
            <a:ext cx="8516620" cy="10331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dirty="0">
                <a:solidFill>
                  <a:srgbClr val="040404"/>
                </a:solidFill>
                <a:latin typeface="Times New Roman"/>
                <a:cs typeface="Times New Roman"/>
              </a:rPr>
              <a:t>NFS</a:t>
            </a:r>
            <a:r>
              <a:rPr sz="2200" b="1" spc="-30" dirty="0">
                <a:solidFill>
                  <a:srgbClr val="040404"/>
                </a:solidFill>
                <a:latin typeface="Times New Roman"/>
                <a:cs typeface="Times New Roman"/>
              </a:rPr>
              <a:t> </a:t>
            </a:r>
            <a:r>
              <a:rPr sz="2200" b="1" spc="5" dirty="0">
                <a:solidFill>
                  <a:srgbClr val="040404"/>
                </a:solidFill>
                <a:latin typeface="Times New Roman"/>
                <a:cs typeface="Times New Roman"/>
              </a:rPr>
              <a:t>used</a:t>
            </a:r>
            <a:r>
              <a:rPr sz="2200" b="1" spc="-30" dirty="0">
                <a:solidFill>
                  <a:srgbClr val="040404"/>
                </a:solidFill>
                <a:latin typeface="Times New Roman"/>
                <a:cs typeface="Times New Roman"/>
              </a:rPr>
              <a:t> </a:t>
            </a:r>
            <a:r>
              <a:rPr sz="2200" b="1" spc="10" dirty="0">
                <a:solidFill>
                  <a:srgbClr val="040404"/>
                </a:solidFill>
                <a:latin typeface="Times New Roman"/>
                <a:cs typeface="Times New Roman"/>
              </a:rPr>
              <a:t>for</a:t>
            </a:r>
            <a:r>
              <a:rPr sz="2200" b="1" spc="-65" dirty="0">
                <a:solidFill>
                  <a:srgbClr val="040404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040404"/>
                </a:solidFill>
                <a:latin typeface="Times New Roman"/>
                <a:cs typeface="Times New Roman"/>
              </a:rPr>
              <a:t>Unix/</a:t>
            </a:r>
            <a:r>
              <a:rPr sz="2200" b="1" spc="15" dirty="0">
                <a:solidFill>
                  <a:srgbClr val="040404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40404"/>
                </a:solidFill>
                <a:latin typeface="Times New Roman"/>
                <a:cs typeface="Times New Roman"/>
              </a:rPr>
              <a:t>Linux</a:t>
            </a:r>
            <a:r>
              <a:rPr sz="2200" b="1" spc="-20" dirty="0">
                <a:solidFill>
                  <a:srgbClr val="040404"/>
                </a:solidFill>
                <a:latin typeface="Times New Roman"/>
                <a:cs typeface="Times New Roman"/>
              </a:rPr>
              <a:t> </a:t>
            </a:r>
            <a:r>
              <a:rPr sz="2200" b="1" spc="5" dirty="0">
                <a:solidFill>
                  <a:srgbClr val="040404"/>
                </a:solidFill>
                <a:latin typeface="Times New Roman"/>
                <a:cs typeface="Times New Roman"/>
              </a:rPr>
              <a:t>systems</a:t>
            </a:r>
            <a:r>
              <a:rPr sz="2200" b="1" spc="-60" dirty="0">
                <a:solidFill>
                  <a:srgbClr val="040404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40404"/>
                </a:solidFill>
                <a:latin typeface="Times New Roman"/>
                <a:cs typeface="Times New Roman"/>
              </a:rPr>
              <a:t>and</a:t>
            </a:r>
            <a:r>
              <a:rPr sz="2200" b="1" spc="-5" dirty="0">
                <a:solidFill>
                  <a:srgbClr val="040404"/>
                </a:solidFill>
                <a:latin typeface="Times New Roman"/>
                <a:cs typeface="Times New Roman"/>
              </a:rPr>
              <a:t> </a:t>
            </a:r>
            <a:r>
              <a:rPr sz="2200" b="1" spc="5" dirty="0">
                <a:solidFill>
                  <a:srgbClr val="040404"/>
                </a:solidFill>
                <a:latin typeface="Times New Roman"/>
                <a:cs typeface="Times New Roman"/>
              </a:rPr>
              <a:t>CIFS</a:t>
            </a:r>
            <a:r>
              <a:rPr sz="2200" b="1" spc="-25" dirty="0">
                <a:solidFill>
                  <a:srgbClr val="040404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040404"/>
                </a:solidFill>
                <a:latin typeface="Times New Roman"/>
                <a:cs typeface="Times New Roman"/>
              </a:rPr>
              <a:t>used</a:t>
            </a:r>
            <a:r>
              <a:rPr sz="2200" b="1" spc="-25" dirty="0">
                <a:solidFill>
                  <a:srgbClr val="040404"/>
                </a:solidFill>
                <a:latin typeface="Times New Roman"/>
                <a:cs typeface="Times New Roman"/>
              </a:rPr>
              <a:t> </a:t>
            </a:r>
            <a:r>
              <a:rPr sz="2200" b="1" spc="10" dirty="0">
                <a:solidFill>
                  <a:srgbClr val="040404"/>
                </a:solidFill>
                <a:latin typeface="Times New Roman"/>
                <a:cs typeface="Times New Roman"/>
              </a:rPr>
              <a:t>for</a:t>
            </a:r>
            <a:r>
              <a:rPr sz="2200" b="1" spc="-90" dirty="0">
                <a:solidFill>
                  <a:srgbClr val="040404"/>
                </a:solidFill>
                <a:latin typeface="Times New Roman"/>
                <a:cs typeface="Times New Roman"/>
              </a:rPr>
              <a:t> </a:t>
            </a:r>
            <a:r>
              <a:rPr sz="2200" b="1" spc="10" dirty="0">
                <a:solidFill>
                  <a:srgbClr val="040404"/>
                </a:solidFill>
                <a:latin typeface="Times New Roman"/>
                <a:cs typeface="Times New Roman"/>
              </a:rPr>
              <a:t>windows</a:t>
            </a:r>
            <a:r>
              <a:rPr sz="2200" b="1" spc="-90" dirty="0">
                <a:solidFill>
                  <a:srgbClr val="040404"/>
                </a:solidFill>
                <a:latin typeface="Times New Roman"/>
                <a:cs typeface="Times New Roman"/>
              </a:rPr>
              <a:t> </a:t>
            </a:r>
            <a:r>
              <a:rPr sz="2200" b="1" spc="5" dirty="0">
                <a:solidFill>
                  <a:srgbClr val="040404"/>
                </a:solidFill>
                <a:latin typeface="Times New Roman"/>
                <a:cs typeface="Times New Roman"/>
              </a:rPr>
              <a:t>systems</a:t>
            </a:r>
            <a:r>
              <a:rPr sz="2200" spc="5" dirty="0">
                <a:solidFill>
                  <a:srgbClr val="040404"/>
                </a:solidFill>
                <a:latin typeface="Times New Roman"/>
                <a:cs typeface="Times New Roman"/>
              </a:rPr>
              <a:t>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212121"/>
                </a:solidFill>
                <a:latin typeface="Times New Roman"/>
                <a:cs typeface="Times New Roman"/>
              </a:rPr>
              <a:t>NFS</a:t>
            </a:r>
            <a:r>
              <a:rPr sz="2200" dirty="0">
                <a:solidFill>
                  <a:srgbClr val="212121"/>
                </a:solidFill>
                <a:latin typeface="Times New Roman"/>
                <a:cs typeface="Times New Roman"/>
              </a:rPr>
              <a:t>,</a:t>
            </a:r>
            <a:r>
              <a:rPr sz="2200" spc="-35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212121"/>
                </a:solidFill>
                <a:latin typeface="Times New Roman"/>
                <a:cs typeface="Times New Roman"/>
              </a:rPr>
              <a:t>or Network</a:t>
            </a:r>
            <a:r>
              <a:rPr sz="2200" spc="-3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200" spc="5" dirty="0">
                <a:solidFill>
                  <a:srgbClr val="212121"/>
                </a:solidFill>
                <a:latin typeface="Times New Roman"/>
                <a:cs typeface="Times New Roman"/>
              </a:rPr>
              <a:t>File</a:t>
            </a:r>
            <a:r>
              <a:rPr sz="2200" spc="-5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12121"/>
                </a:solidFill>
                <a:latin typeface="Times New Roman"/>
                <a:cs typeface="Times New Roman"/>
              </a:rPr>
              <a:t>System.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5" dirty="0">
                <a:solidFill>
                  <a:srgbClr val="212121"/>
                </a:solidFill>
                <a:latin typeface="Times New Roman"/>
                <a:cs typeface="Times New Roman"/>
              </a:rPr>
              <a:t>"</a:t>
            </a:r>
            <a:r>
              <a:rPr sz="2200" b="1" spc="5" dirty="0">
                <a:solidFill>
                  <a:srgbClr val="212121"/>
                </a:solidFill>
                <a:latin typeface="Times New Roman"/>
                <a:cs typeface="Times New Roman"/>
              </a:rPr>
              <a:t>Common</a:t>
            </a:r>
            <a:r>
              <a:rPr sz="2200" b="1" spc="-5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212121"/>
                </a:solidFill>
                <a:latin typeface="Times New Roman"/>
                <a:cs typeface="Times New Roman"/>
              </a:rPr>
              <a:t>Internet</a:t>
            </a:r>
            <a:r>
              <a:rPr sz="2200" b="1" spc="-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200" b="1" spc="5" dirty="0">
                <a:solidFill>
                  <a:srgbClr val="212121"/>
                </a:solidFill>
                <a:latin typeface="Times New Roman"/>
                <a:cs typeface="Times New Roman"/>
              </a:rPr>
              <a:t>File</a:t>
            </a:r>
            <a:r>
              <a:rPr sz="2200" b="1" spc="-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200" b="1" spc="5" dirty="0">
                <a:solidFill>
                  <a:srgbClr val="212121"/>
                </a:solidFill>
                <a:latin typeface="Times New Roman"/>
                <a:cs typeface="Times New Roman"/>
              </a:rPr>
              <a:t>System</a:t>
            </a:r>
            <a:r>
              <a:rPr sz="2200" spc="5" dirty="0">
                <a:solidFill>
                  <a:srgbClr val="212121"/>
                </a:solidFill>
                <a:latin typeface="Times New Roman"/>
                <a:cs typeface="Times New Roman"/>
              </a:rPr>
              <a:t>."</a:t>
            </a:r>
            <a:r>
              <a:rPr sz="2200" spc="-40" dirty="0">
                <a:solidFill>
                  <a:srgbClr val="212121"/>
                </a:solidFill>
                <a:latin typeface="Times New Roman"/>
                <a:cs typeface="Times New Roman"/>
              </a:rPr>
              <a:t> </a:t>
            </a:r>
            <a:r>
              <a:rPr sz="2200" b="1" dirty="0">
                <a:solidFill>
                  <a:srgbClr val="212121"/>
                </a:solidFill>
                <a:latin typeface="Times New Roman"/>
                <a:cs typeface="Times New Roman"/>
              </a:rPr>
              <a:t>CIFS</a:t>
            </a:r>
            <a:r>
              <a:rPr sz="2200" dirty="0">
                <a:solidFill>
                  <a:srgbClr val="212121"/>
                </a:solidFill>
                <a:latin typeface="Times New Roman"/>
                <a:cs typeface="Times New Roman"/>
              </a:rPr>
              <a:t>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73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330" y="1091006"/>
            <a:ext cx="10818495" cy="3671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 algn="just">
              <a:lnSpc>
                <a:spcPct val="100000"/>
              </a:lnSpc>
              <a:spcBef>
                <a:spcPts val="95"/>
              </a:spcBef>
              <a:buChar char="•"/>
              <a:tabLst>
                <a:tab pos="357505" algn="l"/>
              </a:tabLst>
            </a:pPr>
            <a:r>
              <a:rPr sz="2600" spc="-5" dirty="0">
                <a:latin typeface="Arial MT"/>
                <a:cs typeface="Arial MT"/>
              </a:rPr>
              <a:t>Best </a:t>
            </a:r>
            <a:r>
              <a:rPr sz="2600" spc="-10" dirty="0">
                <a:latin typeface="Arial MT"/>
                <a:cs typeface="Arial MT"/>
              </a:rPr>
              <a:t>Use </a:t>
            </a:r>
            <a:r>
              <a:rPr sz="2600" dirty="0">
                <a:latin typeface="Arial MT"/>
                <a:cs typeface="Arial MT"/>
              </a:rPr>
              <a:t>Case Scenario: </a:t>
            </a:r>
            <a:r>
              <a:rPr sz="2600" spc="-5" dirty="0">
                <a:latin typeface="Arial MT"/>
                <a:cs typeface="Arial MT"/>
              </a:rPr>
              <a:t>DAS is </a:t>
            </a:r>
            <a:r>
              <a:rPr sz="2600" dirty="0">
                <a:latin typeface="Arial MT"/>
                <a:cs typeface="Arial MT"/>
              </a:rPr>
              <a:t>ideal </a:t>
            </a:r>
            <a:r>
              <a:rPr sz="2600" spc="-5" dirty="0">
                <a:latin typeface="Arial MT"/>
                <a:cs typeface="Arial MT"/>
              </a:rPr>
              <a:t>for </a:t>
            </a:r>
            <a:r>
              <a:rPr sz="2600" b="1" spc="-5" dirty="0">
                <a:latin typeface="Arial"/>
                <a:cs typeface="Arial"/>
              </a:rPr>
              <a:t>small </a:t>
            </a:r>
            <a:r>
              <a:rPr sz="2600" b="1" dirty="0">
                <a:latin typeface="Arial"/>
                <a:cs typeface="Arial"/>
              </a:rPr>
              <a:t>businesses </a:t>
            </a:r>
            <a:r>
              <a:rPr sz="2600" b="1" spc="-5" dirty="0">
                <a:latin typeface="Arial"/>
                <a:cs typeface="Arial"/>
              </a:rPr>
              <a:t>that </a:t>
            </a:r>
            <a:r>
              <a:rPr sz="2600" b="1" spc="10" dirty="0">
                <a:latin typeface="Arial"/>
                <a:cs typeface="Arial"/>
              </a:rPr>
              <a:t>only </a:t>
            </a:r>
            <a:r>
              <a:rPr sz="2600" b="1" spc="15" dirty="0">
                <a:latin typeface="Arial"/>
                <a:cs typeface="Arial"/>
              </a:rPr>
              <a:t> </a:t>
            </a:r>
            <a:r>
              <a:rPr sz="2600" b="1" spc="-5" dirty="0">
                <a:latin typeface="Arial"/>
                <a:cs typeface="Arial"/>
              </a:rPr>
              <a:t>need to</a:t>
            </a:r>
            <a:r>
              <a:rPr sz="2600" b="1" dirty="0">
                <a:latin typeface="Arial"/>
                <a:cs typeface="Arial"/>
              </a:rPr>
              <a:t> share </a:t>
            </a:r>
            <a:r>
              <a:rPr sz="2600" b="1" spc="5" dirty="0">
                <a:latin typeface="Arial"/>
                <a:cs typeface="Arial"/>
              </a:rPr>
              <a:t>data </a:t>
            </a:r>
            <a:r>
              <a:rPr sz="2600" b="1" spc="-30" dirty="0">
                <a:latin typeface="Arial"/>
                <a:cs typeface="Arial"/>
              </a:rPr>
              <a:t>locally,</a:t>
            </a:r>
            <a:r>
              <a:rPr sz="2600" b="1" spc="-25" dirty="0">
                <a:latin typeface="Arial"/>
                <a:cs typeface="Arial"/>
              </a:rPr>
              <a:t> </a:t>
            </a:r>
            <a:r>
              <a:rPr sz="2600" spc="-5" dirty="0">
                <a:latin typeface="Arial MT"/>
                <a:cs typeface="Arial MT"/>
              </a:rPr>
              <a:t>have</a:t>
            </a:r>
            <a:r>
              <a:rPr sz="260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a </a:t>
            </a:r>
            <a:r>
              <a:rPr sz="2600" dirty="0">
                <a:latin typeface="Arial MT"/>
                <a:cs typeface="Arial MT"/>
              </a:rPr>
              <a:t>defined,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non-growth</a:t>
            </a:r>
            <a:r>
              <a:rPr sz="2600" spc="71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budget</a:t>
            </a:r>
            <a:r>
              <a:rPr sz="2600" spc="710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to </a:t>
            </a:r>
            <a:r>
              <a:rPr sz="2600" spc="-5" dirty="0">
                <a:latin typeface="Arial MT"/>
                <a:cs typeface="Arial MT"/>
              </a:rPr>
              <a:t> work</a:t>
            </a:r>
            <a:r>
              <a:rPr sz="2600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with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and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have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little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to</a:t>
            </a:r>
            <a:r>
              <a:rPr sz="2600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no</a:t>
            </a:r>
            <a:r>
              <a:rPr sz="2600" spc="-5" dirty="0">
                <a:latin typeface="Arial MT"/>
                <a:cs typeface="Arial MT"/>
              </a:rPr>
              <a:t> IT</a:t>
            </a:r>
            <a:r>
              <a:rPr sz="2600" dirty="0">
                <a:latin typeface="Arial MT"/>
                <a:cs typeface="Arial MT"/>
              </a:rPr>
              <a:t> support</a:t>
            </a:r>
            <a:r>
              <a:rPr sz="2600" spc="5" dirty="0">
                <a:latin typeface="Arial MT"/>
                <a:cs typeface="Arial MT"/>
              </a:rPr>
              <a:t> to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maintain</a:t>
            </a:r>
            <a:r>
              <a:rPr sz="2600" spc="72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a</a:t>
            </a:r>
            <a:r>
              <a:rPr sz="2600" spc="7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complex 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system.</a:t>
            </a:r>
            <a:endParaRPr sz="2600">
              <a:latin typeface="Arial MT"/>
              <a:cs typeface="Arial MT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630"/>
              </a:spcBef>
              <a:buChar char="•"/>
              <a:tabLst>
                <a:tab pos="357505" algn="l"/>
              </a:tabLst>
            </a:pPr>
            <a:r>
              <a:rPr sz="2600" spc="-10" dirty="0">
                <a:latin typeface="Arial MT"/>
                <a:cs typeface="Arial MT"/>
              </a:rPr>
              <a:t>Worst </a:t>
            </a:r>
            <a:r>
              <a:rPr sz="2600" spc="-5" dirty="0">
                <a:latin typeface="Arial MT"/>
                <a:cs typeface="Arial MT"/>
              </a:rPr>
              <a:t>Use Case </a:t>
            </a:r>
            <a:r>
              <a:rPr sz="2600" dirty="0">
                <a:latin typeface="Arial MT"/>
                <a:cs typeface="Arial MT"/>
              </a:rPr>
              <a:t>Scenario: </a:t>
            </a:r>
            <a:r>
              <a:rPr sz="2600" b="1" spc="-10" dirty="0">
                <a:latin typeface="Arial"/>
                <a:cs typeface="Arial"/>
              </a:rPr>
              <a:t>DAS is </a:t>
            </a:r>
            <a:r>
              <a:rPr sz="2600" b="1" spc="-5" dirty="0">
                <a:latin typeface="Arial"/>
                <a:cs typeface="Arial"/>
              </a:rPr>
              <a:t>not a good choice for </a:t>
            </a:r>
            <a:r>
              <a:rPr sz="2600" b="1" dirty="0">
                <a:latin typeface="Arial"/>
                <a:cs typeface="Arial"/>
              </a:rPr>
              <a:t>businesses </a:t>
            </a:r>
            <a:r>
              <a:rPr sz="2600" b="1" spc="-710" dirty="0">
                <a:latin typeface="Arial"/>
                <a:cs typeface="Arial"/>
              </a:rPr>
              <a:t> </a:t>
            </a:r>
            <a:r>
              <a:rPr sz="2600" b="1" spc="-5" dirty="0">
                <a:latin typeface="Arial"/>
                <a:cs typeface="Arial"/>
              </a:rPr>
              <a:t>that</a:t>
            </a:r>
            <a:r>
              <a:rPr sz="2600" b="1" dirty="0">
                <a:latin typeface="Arial"/>
                <a:cs typeface="Arial"/>
              </a:rPr>
              <a:t> </a:t>
            </a:r>
            <a:r>
              <a:rPr sz="2600" b="1" spc="-5" dirty="0">
                <a:latin typeface="Arial"/>
                <a:cs typeface="Arial"/>
              </a:rPr>
              <a:t>are</a:t>
            </a:r>
            <a:r>
              <a:rPr sz="2600" b="1" dirty="0">
                <a:latin typeface="Arial"/>
                <a:cs typeface="Arial"/>
              </a:rPr>
              <a:t> growing </a:t>
            </a:r>
            <a:r>
              <a:rPr sz="2600" b="1" spc="-30" dirty="0">
                <a:latin typeface="Arial"/>
                <a:cs typeface="Arial"/>
              </a:rPr>
              <a:t>quickly,</a:t>
            </a:r>
            <a:r>
              <a:rPr sz="2600" b="1" spc="-2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need </a:t>
            </a:r>
            <a:r>
              <a:rPr sz="2600" b="1" spc="-5" dirty="0">
                <a:latin typeface="Arial"/>
                <a:cs typeface="Arial"/>
              </a:rPr>
              <a:t>to</a:t>
            </a:r>
            <a:r>
              <a:rPr sz="2600" b="1" dirty="0">
                <a:latin typeface="Arial"/>
                <a:cs typeface="Arial"/>
              </a:rPr>
              <a:t> scale </a:t>
            </a:r>
            <a:r>
              <a:rPr sz="2600" b="1" spc="-25" dirty="0">
                <a:latin typeface="Arial"/>
                <a:cs typeface="Arial"/>
              </a:rPr>
              <a:t>quickly,</a:t>
            </a:r>
            <a:r>
              <a:rPr sz="2600" b="1" spc="-2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need </a:t>
            </a:r>
            <a:r>
              <a:rPr sz="2600" b="1" spc="5" dirty="0">
                <a:latin typeface="Arial"/>
                <a:cs typeface="Arial"/>
              </a:rPr>
              <a:t>to </a:t>
            </a:r>
            <a:r>
              <a:rPr sz="2600" b="1" dirty="0">
                <a:latin typeface="Arial"/>
                <a:cs typeface="Arial"/>
              </a:rPr>
              <a:t>share </a:t>
            </a:r>
            <a:r>
              <a:rPr sz="2600" b="1" spc="5" dirty="0">
                <a:latin typeface="Arial"/>
                <a:cs typeface="Arial"/>
              </a:rPr>
              <a:t> </a:t>
            </a:r>
            <a:r>
              <a:rPr sz="2600" b="1" spc="-5" dirty="0">
                <a:latin typeface="Arial"/>
                <a:cs typeface="Arial"/>
              </a:rPr>
              <a:t>across </a:t>
            </a:r>
            <a:r>
              <a:rPr sz="2600" b="1" dirty="0">
                <a:latin typeface="Arial"/>
                <a:cs typeface="Arial"/>
              </a:rPr>
              <a:t>distance </a:t>
            </a:r>
            <a:r>
              <a:rPr sz="2600" b="1" spc="5" dirty="0">
                <a:latin typeface="Arial"/>
                <a:cs typeface="Arial"/>
              </a:rPr>
              <a:t>and </a:t>
            </a:r>
            <a:r>
              <a:rPr sz="2600" b="1" spc="-5" dirty="0">
                <a:latin typeface="Arial"/>
                <a:cs typeface="Arial"/>
              </a:rPr>
              <a:t>collaborate </a:t>
            </a:r>
            <a:r>
              <a:rPr sz="2600" spc="-10" dirty="0">
                <a:latin typeface="Arial MT"/>
                <a:cs typeface="Arial MT"/>
              </a:rPr>
              <a:t>or </a:t>
            </a:r>
            <a:r>
              <a:rPr sz="2600" dirty="0">
                <a:latin typeface="Arial MT"/>
                <a:cs typeface="Arial MT"/>
              </a:rPr>
              <a:t>support </a:t>
            </a:r>
            <a:r>
              <a:rPr sz="2600" spc="-5" dirty="0">
                <a:latin typeface="Arial MT"/>
                <a:cs typeface="Arial MT"/>
              </a:rPr>
              <a:t>a </a:t>
            </a:r>
            <a:r>
              <a:rPr sz="2600" dirty="0">
                <a:latin typeface="Arial MT"/>
                <a:cs typeface="Arial MT"/>
              </a:rPr>
              <a:t>lot </a:t>
            </a:r>
            <a:r>
              <a:rPr sz="2600" spc="-10" dirty="0">
                <a:latin typeface="Arial MT"/>
                <a:cs typeface="Arial MT"/>
              </a:rPr>
              <a:t>of </a:t>
            </a:r>
            <a:r>
              <a:rPr sz="2600" spc="-5" dirty="0">
                <a:latin typeface="Arial MT"/>
                <a:cs typeface="Arial MT"/>
              </a:rPr>
              <a:t>system users </a:t>
            </a:r>
            <a:r>
              <a:rPr sz="2600" dirty="0">
                <a:latin typeface="Arial MT"/>
                <a:cs typeface="Arial MT"/>
              </a:rPr>
              <a:t>and 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activity at </a:t>
            </a:r>
            <a:r>
              <a:rPr sz="2600" spc="5" dirty="0">
                <a:latin typeface="Arial MT"/>
                <a:cs typeface="Arial MT"/>
              </a:rPr>
              <a:t>once. </a:t>
            </a:r>
            <a:r>
              <a:rPr sz="2600" b="1" spc="-10" dirty="0">
                <a:latin typeface="Arial"/>
                <a:cs typeface="Arial"/>
              </a:rPr>
              <a:t>For </a:t>
            </a:r>
            <a:r>
              <a:rPr sz="2600" b="1" spc="-5" dirty="0">
                <a:latin typeface="Arial"/>
                <a:cs typeface="Arial"/>
              </a:rPr>
              <a:t>cloud storage </a:t>
            </a:r>
            <a:r>
              <a:rPr sz="2600" b="1" spc="-10" dirty="0">
                <a:latin typeface="Arial"/>
                <a:cs typeface="Arial"/>
              </a:rPr>
              <a:t>DAS </a:t>
            </a:r>
            <a:r>
              <a:rPr sz="2600" b="1" spc="-5" dirty="0">
                <a:latin typeface="Arial"/>
                <a:cs typeface="Arial"/>
              </a:rPr>
              <a:t>is </a:t>
            </a:r>
            <a:r>
              <a:rPr sz="2600" b="1" spc="-10" dirty="0">
                <a:latin typeface="Arial"/>
                <a:cs typeface="Arial"/>
              </a:rPr>
              <a:t>not </a:t>
            </a:r>
            <a:r>
              <a:rPr sz="2600" b="1" spc="-5" dirty="0">
                <a:latin typeface="Arial"/>
                <a:cs typeface="Arial"/>
              </a:rPr>
              <a:t>a </a:t>
            </a:r>
            <a:r>
              <a:rPr sz="2600" b="1" dirty="0">
                <a:latin typeface="Arial"/>
                <a:cs typeface="Arial"/>
              </a:rPr>
              <a:t>good choice</a:t>
            </a:r>
            <a:r>
              <a:rPr sz="2600" dirty="0">
                <a:latin typeface="Arial MT"/>
                <a:cs typeface="Arial MT"/>
              </a:rPr>
              <a:t>. </a:t>
            </a:r>
            <a:r>
              <a:rPr sz="2600" b="1" spc="10" dirty="0">
                <a:latin typeface="Arial"/>
                <a:cs typeface="Arial"/>
              </a:rPr>
              <a:t>Only </a:t>
            </a:r>
            <a:r>
              <a:rPr sz="2600" b="1" spc="15" dirty="0">
                <a:latin typeface="Arial"/>
                <a:cs typeface="Arial"/>
              </a:rPr>
              <a:t> </a:t>
            </a:r>
            <a:r>
              <a:rPr sz="2600" b="1" spc="-10" dirty="0">
                <a:latin typeface="Arial"/>
                <a:cs typeface="Arial"/>
              </a:rPr>
              <a:t>good</a:t>
            </a:r>
            <a:r>
              <a:rPr sz="2600" b="1" spc="15" dirty="0">
                <a:latin typeface="Arial"/>
                <a:cs typeface="Arial"/>
              </a:rPr>
              <a:t> </a:t>
            </a:r>
            <a:r>
              <a:rPr sz="2600" b="1" spc="-5" dirty="0">
                <a:latin typeface="Arial"/>
                <a:cs typeface="Arial"/>
              </a:rPr>
              <a:t>for local</a:t>
            </a:r>
            <a:r>
              <a:rPr sz="2600" b="1" spc="35" dirty="0">
                <a:latin typeface="Arial"/>
                <a:cs typeface="Arial"/>
              </a:rPr>
              <a:t> </a:t>
            </a:r>
            <a:r>
              <a:rPr sz="2600" b="1" spc="-5" dirty="0">
                <a:latin typeface="Arial"/>
                <a:cs typeface="Arial"/>
              </a:rPr>
              <a:t>storage,</a:t>
            </a:r>
            <a:r>
              <a:rPr sz="2600" b="1" spc="40" dirty="0">
                <a:latin typeface="Arial"/>
                <a:cs typeface="Arial"/>
              </a:rPr>
              <a:t> </a:t>
            </a:r>
            <a:r>
              <a:rPr sz="2600" b="1" spc="-5" dirty="0">
                <a:latin typeface="Arial"/>
                <a:cs typeface="Arial"/>
              </a:rPr>
              <a:t>local</a:t>
            </a:r>
            <a:r>
              <a:rPr sz="2600" b="1" spc="40" dirty="0">
                <a:latin typeface="Arial"/>
                <a:cs typeface="Arial"/>
              </a:rPr>
              <a:t> </a:t>
            </a:r>
            <a:r>
              <a:rPr sz="2600" b="1" spc="-10" dirty="0">
                <a:latin typeface="Arial"/>
                <a:cs typeface="Arial"/>
              </a:rPr>
              <a:t>company</a:t>
            </a:r>
            <a:r>
              <a:rPr sz="2600" b="1" spc="45" dirty="0">
                <a:latin typeface="Arial"/>
                <a:cs typeface="Arial"/>
              </a:rPr>
              <a:t> </a:t>
            </a:r>
            <a:r>
              <a:rPr sz="2600" b="1" spc="-5" dirty="0">
                <a:latin typeface="Arial"/>
                <a:cs typeface="Arial"/>
              </a:rPr>
              <a:t>etc.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74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31745" y="90881"/>
            <a:ext cx="80930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u="none" spc="-90" dirty="0"/>
              <a:t>Direct</a:t>
            </a:r>
            <a:r>
              <a:rPr sz="4800" u="none" spc="-165" dirty="0"/>
              <a:t> </a:t>
            </a:r>
            <a:r>
              <a:rPr sz="4800" u="none" spc="-60" dirty="0"/>
              <a:t>Attached</a:t>
            </a:r>
            <a:r>
              <a:rPr sz="4800" u="none" spc="-145" dirty="0"/>
              <a:t> </a:t>
            </a:r>
            <a:r>
              <a:rPr sz="4800" u="none" dirty="0"/>
              <a:t>Storage</a:t>
            </a:r>
            <a:r>
              <a:rPr sz="4800" u="none" spc="-170" dirty="0"/>
              <a:t> </a:t>
            </a:r>
            <a:r>
              <a:rPr sz="4800" u="none" spc="40" dirty="0"/>
              <a:t>(DAS)</a:t>
            </a:r>
            <a:endParaRPr sz="48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130" y="651179"/>
            <a:ext cx="11430635" cy="53924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6870" indent="-344805" algn="just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7505" algn="l"/>
              </a:tabLst>
            </a:pPr>
            <a:r>
              <a:rPr sz="2000" b="1" spc="-5" dirty="0">
                <a:latin typeface="Arial"/>
                <a:cs typeface="Arial"/>
              </a:rPr>
              <a:t>Remember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that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spc="-30" dirty="0">
                <a:latin typeface="Arial"/>
                <a:cs typeface="Arial"/>
              </a:rPr>
              <a:t>DAS</a:t>
            </a:r>
            <a:r>
              <a:rPr sz="2000" b="1" spc="10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functions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as </a:t>
            </a:r>
            <a:r>
              <a:rPr sz="2000" b="1" spc="-5" dirty="0">
                <a:latin typeface="Arial"/>
                <a:cs typeface="Arial"/>
              </a:rPr>
              <a:t>if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it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were “within”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the computer</a:t>
            </a:r>
            <a:r>
              <a:rPr sz="2000" b="1" spc="2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it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is</a:t>
            </a:r>
            <a:r>
              <a:rPr sz="2000" b="1" spc="-5" dirty="0">
                <a:latin typeface="Arial"/>
                <a:cs typeface="Arial"/>
              </a:rPr>
              <a:t> connected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to.</a:t>
            </a:r>
            <a:endParaRPr sz="2000">
              <a:latin typeface="Arial"/>
              <a:cs typeface="Arial"/>
            </a:endParaRPr>
          </a:p>
          <a:p>
            <a:pPr marL="356870" marR="9525" indent="-344805" algn="just">
              <a:lnSpc>
                <a:spcPct val="100000"/>
              </a:lnSpc>
              <a:spcBef>
                <a:spcPts val="480"/>
              </a:spcBef>
              <a:buChar char="•"/>
              <a:tabLst>
                <a:tab pos="357505" algn="l"/>
              </a:tabLst>
            </a:pPr>
            <a:r>
              <a:rPr sz="2000" spc="-10" dirty="0">
                <a:latin typeface="Arial MT"/>
                <a:cs typeface="Arial MT"/>
              </a:rPr>
              <a:t>A </a:t>
            </a:r>
            <a:r>
              <a:rPr sz="2000" spc="5" dirty="0">
                <a:latin typeface="Arial MT"/>
                <a:cs typeface="Arial MT"/>
              </a:rPr>
              <a:t>NAS </a:t>
            </a:r>
            <a:r>
              <a:rPr sz="2000" spc="-5" dirty="0">
                <a:latin typeface="Arial MT"/>
                <a:cs typeface="Arial MT"/>
              </a:rPr>
              <a:t>remains </a:t>
            </a:r>
            <a:r>
              <a:rPr sz="2000" spc="-10" dirty="0">
                <a:latin typeface="Arial MT"/>
                <a:cs typeface="Arial MT"/>
              </a:rPr>
              <a:t>and </a:t>
            </a:r>
            <a:r>
              <a:rPr sz="2000" spc="-5" dirty="0">
                <a:latin typeface="Arial MT"/>
                <a:cs typeface="Arial MT"/>
              </a:rPr>
              <a:t>functions </a:t>
            </a:r>
            <a:r>
              <a:rPr sz="2000" spc="-10" dirty="0">
                <a:latin typeface="Arial MT"/>
                <a:cs typeface="Arial MT"/>
              </a:rPr>
              <a:t>as </a:t>
            </a:r>
            <a:r>
              <a:rPr sz="2000" spc="-5" dirty="0">
                <a:latin typeface="Arial MT"/>
                <a:cs typeface="Arial MT"/>
              </a:rPr>
              <a:t>a separate computer </a:t>
            </a:r>
            <a:r>
              <a:rPr sz="2000" spc="-10" dirty="0">
                <a:latin typeface="Arial MT"/>
                <a:cs typeface="Arial MT"/>
              </a:rPr>
              <a:t>that </a:t>
            </a:r>
            <a:r>
              <a:rPr sz="2000" spc="-20" dirty="0">
                <a:latin typeface="Arial MT"/>
                <a:cs typeface="Arial MT"/>
              </a:rPr>
              <a:t>you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will </a:t>
            </a:r>
            <a:r>
              <a:rPr sz="2000" spc="-5" dirty="0">
                <a:latin typeface="Arial MT"/>
                <a:cs typeface="Arial MT"/>
              </a:rPr>
              <a:t>have </a:t>
            </a:r>
            <a:r>
              <a:rPr sz="2000" spc="-10" dirty="0">
                <a:latin typeface="Arial MT"/>
                <a:cs typeface="Arial MT"/>
              </a:rPr>
              <a:t>to </a:t>
            </a:r>
            <a:r>
              <a:rPr sz="2000" spc="-5" dirty="0">
                <a:latin typeface="Arial MT"/>
                <a:cs typeface="Arial MT"/>
              </a:rPr>
              <a:t>connect </a:t>
            </a:r>
            <a:r>
              <a:rPr sz="2000" spc="-10" dirty="0">
                <a:latin typeface="Arial MT"/>
                <a:cs typeface="Arial MT"/>
              </a:rPr>
              <a:t>to with 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credentials</a:t>
            </a:r>
            <a:r>
              <a:rPr sz="2000" spc="6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(user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and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password).</a:t>
            </a:r>
            <a:endParaRPr sz="2000">
              <a:latin typeface="Arial MT"/>
              <a:cs typeface="Arial MT"/>
            </a:endParaRPr>
          </a:p>
          <a:p>
            <a:pPr marL="356870" marR="9525" indent="-344805" algn="just">
              <a:lnSpc>
                <a:spcPct val="100000"/>
              </a:lnSpc>
              <a:spcBef>
                <a:spcPts val="480"/>
              </a:spcBef>
              <a:buChar char="•"/>
              <a:tabLst>
                <a:tab pos="357505" algn="l"/>
              </a:tabLst>
            </a:pPr>
            <a:r>
              <a:rPr sz="2000" spc="-5" dirty="0">
                <a:latin typeface="Arial MT"/>
                <a:cs typeface="Arial MT"/>
              </a:rPr>
              <a:t>Once connected </a:t>
            </a:r>
            <a:r>
              <a:rPr sz="2000" spc="5" dirty="0">
                <a:latin typeface="Arial MT"/>
                <a:cs typeface="Arial MT"/>
              </a:rPr>
              <a:t>to </a:t>
            </a:r>
            <a:r>
              <a:rPr sz="2000" spc="-5" dirty="0">
                <a:latin typeface="Arial MT"/>
                <a:cs typeface="Arial MT"/>
              </a:rPr>
              <a:t>a </a:t>
            </a:r>
            <a:r>
              <a:rPr sz="2000" dirty="0">
                <a:latin typeface="Arial MT"/>
                <a:cs typeface="Arial MT"/>
              </a:rPr>
              <a:t>NAS, </a:t>
            </a:r>
            <a:r>
              <a:rPr sz="2000" b="1" spc="-15" dirty="0">
                <a:latin typeface="Arial"/>
                <a:cs typeface="Arial"/>
              </a:rPr>
              <a:t>you </a:t>
            </a:r>
            <a:r>
              <a:rPr sz="2000" b="1" dirty="0">
                <a:latin typeface="Arial"/>
                <a:cs typeface="Arial"/>
              </a:rPr>
              <a:t>will </a:t>
            </a:r>
            <a:r>
              <a:rPr sz="2000" b="1" spc="-10" dirty="0">
                <a:latin typeface="Arial"/>
                <a:cs typeface="Arial"/>
              </a:rPr>
              <a:t>see </a:t>
            </a:r>
            <a:r>
              <a:rPr sz="2000" b="1" spc="-5" dirty="0">
                <a:latin typeface="Arial"/>
                <a:cs typeface="Arial"/>
              </a:rPr>
              <a:t>folders</a:t>
            </a:r>
            <a:r>
              <a:rPr sz="2000" spc="-5" dirty="0">
                <a:latin typeface="Arial MT"/>
                <a:cs typeface="Arial MT"/>
              </a:rPr>
              <a:t>, </a:t>
            </a:r>
            <a:r>
              <a:rPr sz="2000" spc="-10" dirty="0">
                <a:latin typeface="Arial MT"/>
                <a:cs typeface="Arial MT"/>
              </a:rPr>
              <a:t>or </a:t>
            </a:r>
            <a:r>
              <a:rPr sz="2000" spc="-5" dirty="0">
                <a:latin typeface="Arial MT"/>
                <a:cs typeface="Arial MT"/>
              </a:rPr>
              <a:t>more appropriately </a:t>
            </a:r>
            <a:r>
              <a:rPr sz="2000" dirty="0">
                <a:latin typeface="Arial MT"/>
                <a:cs typeface="Arial MT"/>
              </a:rPr>
              <a:t>named </a:t>
            </a:r>
            <a:r>
              <a:rPr sz="2000" spc="-10" dirty="0">
                <a:latin typeface="Arial MT"/>
                <a:cs typeface="Arial MT"/>
              </a:rPr>
              <a:t>“</a:t>
            </a:r>
            <a:r>
              <a:rPr sz="2000" b="1" spc="-10" dirty="0">
                <a:latin typeface="Arial"/>
                <a:cs typeface="Arial"/>
              </a:rPr>
              <a:t>Shares”. </a:t>
            </a:r>
            <a:r>
              <a:rPr sz="2000" b="1" spc="-5" dirty="0">
                <a:latin typeface="Arial"/>
                <a:cs typeface="Arial"/>
              </a:rPr>
              <a:t>Shares 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are </a:t>
            </a:r>
            <a:r>
              <a:rPr sz="2000" b="1" spc="-5" dirty="0">
                <a:latin typeface="Arial"/>
                <a:cs typeface="Arial"/>
              </a:rPr>
              <a:t>just special folders that </a:t>
            </a:r>
            <a:r>
              <a:rPr sz="2000" b="1" spc="-10" dirty="0">
                <a:latin typeface="Arial"/>
                <a:cs typeface="Arial"/>
              </a:rPr>
              <a:t>are </a:t>
            </a:r>
            <a:r>
              <a:rPr sz="2000" b="1" spc="-5" dirty="0">
                <a:latin typeface="Arial"/>
                <a:cs typeface="Arial"/>
              </a:rPr>
              <a:t>accessible over </a:t>
            </a:r>
            <a:r>
              <a:rPr sz="2000" b="1" dirty="0">
                <a:latin typeface="Arial"/>
                <a:cs typeface="Arial"/>
              </a:rPr>
              <a:t>the </a:t>
            </a:r>
            <a:r>
              <a:rPr sz="2000" b="1" spc="-5" dirty="0">
                <a:latin typeface="Arial"/>
                <a:cs typeface="Arial"/>
              </a:rPr>
              <a:t>network. </a:t>
            </a:r>
            <a:r>
              <a:rPr sz="2000" b="1" spc="-25" dirty="0">
                <a:latin typeface="Arial"/>
                <a:cs typeface="Arial"/>
              </a:rPr>
              <a:t>We </a:t>
            </a:r>
            <a:r>
              <a:rPr sz="2000" b="1" spc="-5" dirty="0">
                <a:latin typeface="Arial"/>
                <a:cs typeface="Arial"/>
              </a:rPr>
              <a:t>could say </a:t>
            </a:r>
            <a:r>
              <a:rPr sz="2000" b="1" spc="10" dirty="0">
                <a:latin typeface="Arial"/>
                <a:cs typeface="Arial"/>
              </a:rPr>
              <a:t>“My </a:t>
            </a:r>
            <a:r>
              <a:rPr sz="2000" b="1" spc="-10" dirty="0">
                <a:latin typeface="Arial"/>
                <a:cs typeface="Arial"/>
              </a:rPr>
              <a:t>Share” </a:t>
            </a:r>
            <a:r>
              <a:rPr sz="2000" b="1" dirty="0">
                <a:latin typeface="Arial"/>
                <a:cs typeface="Arial"/>
              </a:rPr>
              <a:t>on 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“Super</a:t>
            </a:r>
            <a:r>
              <a:rPr sz="2000" b="1" spc="1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Desktop”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is </a:t>
            </a:r>
            <a:r>
              <a:rPr sz="2000" b="1" spc="-5" dirty="0">
                <a:latin typeface="Arial"/>
                <a:cs typeface="Arial"/>
              </a:rPr>
              <a:t>now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shared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over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the network.</a:t>
            </a:r>
            <a:endParaRPr sz="2000">
              <a:latin typeface="Arial"/>
              <a:cs typeface="Arial"/>
            </a:endParaRPr>
          </a:p>
          <a:p>
            <a:pPr marL="356870" marR="6350" indent="-344805" algn="just">
              <a:lnSpc>
                <a:spcPct val="100000"/>
              </a:lnSpc>
              <a:spcBef>
                <a:spcPts val="484"/>
              </a:spcBef>
              <a:buChar char="•"/>
              <a:tabLst>
                <a:tab pos="357505" algn="l"/>
              </a:tabLst>
            </a:pPr>
            <a:r>
              <a:rPr sz="2000" spc="10" dirty="0">
                <a:latin typeface="Arial MT"/>
                <a:cs typeface="Arial MT"/>
              </a:rPr>
              <a:t>We </a:t>
            </a:r>
            <a:r>
              <a:rPr sz="2000" spc="-10" dirty="0">
                <a:latin typeface="Arial MT"/>
                <a:cs typeface="Arial MT"/>
              </a:rPr>
              <a:t>could </a:t>
            </a:r>
            <a:r>
              <a:rPr sz="2000" b="1" spc="-5" dirty="0">
                <a:latin typeface="Arial"/>
                <a:cs typeface="Arial"/>
              </a:rPr>
              <a:t>even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create multiple </a:t>
            </a:r>
            <a:r>
              <a:rPr sz="2000" b="1" spc="-10" dirty="0">
                <a:latin typeface="Arial"/>
                <a:cs typeface="Arial"/>
              </a:rPr>
              <a:t>user </a:t>
            </a:r>
            <a:r>
              <a:rPr sz="2000" b="1" spc="-5" dirty="0">
                <a:latin typeface="Arial"/>
                <a:cs typeface="Arial"/>
              </a:rPr>
              <a:t>logins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and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provide different levels of </a:t>
            </a:r>
            <a:r>
              <a:rPr sz="2000" b="1" spc="-10" dirty="0">
                <a:latin typeface="Arial"/>
                <a:cs typeface="Arial"/>
              </a:rPr>
              <a:t>access </a:t>
            </a:r>
            <a:r>
              <a:rPr sz="2000" b="1" spc="-5" dirty="0">
                <a:latin typeface="Arial"/>
                <a:cs typeface="Arial"/>
              </a:rPr>
              <a:t>here</a:t>
            </a:r>
            <a:r>
              <a:rPr sz="2000" spc="-5" dirty="0">
                <a:latin typeface="Arial MT"/>
                <a:cs typeface="Arial MT"/>
              </a:rPr>
              <a:t>. 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b="1" spc="-5" dirty="0">
                <a:latin typeface="Arial"/>
                <a:cs typeface="Arial"/>
              </a:rPr>
              <a:t>Network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attached</a:t>
            </a:r>
            <a:r>
              <a:rPr sz="2000" b="1" dirty="0">
                <a:latin typeface="Arial"/>
                <a:cs typeface="Arial"/>
              </a:rPr>
              <a:t> storage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devices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are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particularly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good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for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sharing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information</a:t>
            </a:r>
            <a:r>
              <a:rPr sz="2000" b="1" spc="54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and 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allowing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for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collaboration.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b="1" spc="5" dirty="0">
                <a:latin typeface="Arial"/>
                <a:cs typeface="Arial"/>
              </a:rPr>
              <a:t>Many </a:t>
            </a:r>
            <a:r>
              <a:rPr sz="2000" b="1" spc="-5" dirty="0">
                <a:latin typeface="Arial"/>
                <a:cs typeface="Arial"/>
              </a:rPr>
              <a:t>businesses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b="1" spc="5" dirty="0">
                <a:latin typeface="Arial"/>
                <a:cs typeface="Arial"/>
              </a:rPr>
              <a:t>get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central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file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server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(NAS)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setup</a:t>
            </a:r>
            <a:r>
              <a:rPr sz="2000" spc="545" dirty="0">
                <a:latin typeface="Arial MT"/>
                <a:cs typeface="Arial MT"/>
              </a:rPr>
              <a:t> </a:t>
            </a:r>
            <a:r>
              <a:rPr sz="2000" spc="5" dirty="0">
                <a:latin typeface="Arial MT"/>
                <a:cs typeface="Arial MT"/>
              </a:rPr>
              <a:t>fairly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30" dirty="0">
                <a:latin typeface="Arial MT"/>
                <a:cs typeface="Arial MT"/>
              </a:rPr>
              <a:t>quickly,</a:t>
            </a:r>
            <a:r>
              <a:rPr sz="2000" spc="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</a:t>
            </a:r>
            <a:r>
              <a:rPr sz="2000" spc="-10" dirty="0">
                <a:latin typeface="Arial MT"/>
                <a:cs typeface="Arial MT"/>
              </a:rPr>
              <a:t> they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can </a:t>
            </a:r>
            <a:r>
              <a:rPr sz="2000" b="1" spc="-5" dirty="0">
                <a:latin typeface="Arial"/>
                <a:cs typeface="Arial"/>
              </a:rPr>
              <a:t>collaborate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on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files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more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easily</a:t>
            </a:r>
            <a:r>
              <a:rPr sz="2000" b="1" spc="1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across</a:t>
            </a:r>
            <a:r>
              <a:rPr sz="2000" b="1" spc="4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multiple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computers.</a:t>
            </a:r>
            <a:endParaRPr sz="2000">
              <a:latin typeface="Arial"/>
              <a:cs typeface="Arial"/>
            </a:endParaRPr>
          </a:p>
          <a:p>
            <a:pPr marL="356870" indent="-344805" algn="just">
              <a:lnSpc>
                <a:spcPct val="100000"/>
              </a:lnSpc>
              <a:spcBef>
                <a:spcPts val="484"/>
              </a:spcBef>
              <a:buFont typeface="Arial MT"/>
              <a:buChar char="•"/>
              <a:tabLst>
                <a:tab pos="357505" algn="l"/>
              </a:tabLst>
            </a:pPr>
            <a:r>
              <a:rPr sz="2000" b="1" spc="-5" dirty="0">
                <a:latin typeface="Arial"/>
                <a:cs typeface="Arial"/>
              </a:rPr>
              <a:t>A</a:t>
            </a:r>
            <a:r>
              <a:rPr sz="2000" b="1" spc="14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NAS</a:t>
            </a:r>
            <a:r>
              <a:rPr sz="2000" b="1" spc="26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device</a:t>
            </a:r>
            <a:r>
              <a:rPr sz="2000" b="1" spc="220" dirty="0">
                <a:latin typeface="Arial"/>
                <a:cs typeface="Arial"/>
              </a:rPr>
              <a:t> </a:t>
            </a:r>
            <a:r>
              <a:rPr sz="2000" b="1" spc="5" dirty="0">
                <a:latin typeface="Arial"/>
                <a:cs typeface="Arial"/>
              </a:rPr>
              <a:t>is</a:t>
            </a:r>
            <a:r>
              <a:rPr sz="2000" b="1" spc="2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</a:t>
            </a:r>
            <a:r>
              <a:rPr sz="2000" b="1" spc="24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shareable</a:t>
            </a:r>
            <a:r>
              <a:rPr sz="2000" b="1" spc="22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resource.</a:t>
            </a:r>
            <a:r>
              <a:rPr sz="2000" b="1" spc="24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Economical</a:t>
            </a:r>
            <a:r>
              <a:rPr sz="2000" b="1" spc="225" dirty="0">
                <a:latin typeface="Arial"/>
                <a:cs typeface="Arial"/>
              </a:rPr>
              <a:t> </a:t>
            </a:r>
            <a:r>
              <a:rPr sz="2000" b="1" spc="5" dirty="0">
                <a:latin typeface="Arial"/>
                <a:cs typeface="Arial"/>
              </a:rPr>
              <a:t>way</a:t>
            </a:r>
            <a:r>
              <a:rPr sz="2000" b="1" spc="19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to</a:t>
            </a:r>
            <a:r>
              <a:rPr sz="2000" b="1" spc="2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provide</a:t>
            </a:r>
            <a:r>
              <a:rPr sz="2000" b="1" spc="22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large</a:t>
            </a:r>
            <a:r>
              <a:rPr sz="2000" b="1" spc="22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storage</a:t>
            </a:r>
            <a:r>
              <a:rPr sz="2000" b="1" spc="22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to</a:t>
            </a:r>
            <a:r>
              <a:rPr sz="2000" b="1" spc="2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many</a:t>
            </a:r>
            <a:endParaRPr sz="2000">
              <a:latin typeface="Arial"/>
              <a:cs typeface="Arial"/>
            </a:endParaRPr>
          </a:p>
          <a:p>
            <a:pPr marL="356870" algn="just">
              <a:lnSpc>
                <a:spcPct val="100000"/>
              </a:lnSpc>
            </a:pPr>
            <a:r>
              <a:rPr sz="2000" b="1" spc="-10" dirty="0">
                <a:latin typeface="Arial"/>
                <a:cs typeface="Arial"/>
              </a:rPr>
              <a:t>persons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or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computers</a:t>
            </a:r>
            <a:endParaRPr sz="2000">
              <a:latin typeface="Arial"/>
              <a:cs typeface="Arial"/>
            </a:endParaRPr>
          </a:p>
          <a:p>
            <a:pPr marL="356870" indent="-344805" algn="just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57505" algn="l"/>
              </a:tabLst>
            </a:pPr>
            <a:r>
              <a:rPr sz="2000" b="1" spc="-10" dirty="0">
                <a:latin typeface="Arial"/>
                <a:cs typeface="Arial"/>
              </a:rPr>
              <a:t>Several</a:t>
            </a:r>
            <a:r>
              <a:rPr sz="2000" b="1" spc="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times </a:t>
            </a:r>
            <a:r>
              <a:rPr sz="2000" b="1" spc="-10" dirty="0">
                <a:latin typeface="Arial"/>
                <a:cs typeface="Arial"/>
              </a:rPr>
              <a:t>easier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to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setup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and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configure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versus </a:t>
            </a:r>
            <a:r>
              <a:rPr sz="2000" b="1" spc="-35" dirty="0">
                <a:latin typeface="Arial"/>
                <a:cs typeface="Arial"/>
              </a:rPr>
              <a:t>SAN</a:t>
            </a:r>
            <a:endParaRPr sz="2000">
              <a:latin typeface="Arial"/>
              <a:cs typeface="Arial"/>
            </a:endParaRPr>
          </a:p>
          <a:p>
            <a:pPr marL="356870" indent="-344805" algn="just">
              <a:lnSpc>
                <a:spcPct val="100000"/>
              </a:lnSpc>
              <a:spcBef>
                <a:spcPts val="484"/>
              </a:spcBef>
              <a:buFont typeface="Arial MT"/>
              <a:buChar char="•"/>
              <a:tabLst>
                <a:tab pos="357505" algn="l"/>
              </a:tabLst>
            </a:pPr>
            <a:r>
              <a:rPr sz="2000" b="1" spc="-15" dirty="0">
                <a:latin typeface="Arial"/>
                <a:cs typeface="Arial"/>
              </a:rPr>
              <a:t>Allows</a:t>
            </a:r>
            <a:r>
              <a:rPr sz="2000" b="1" spc="5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users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permissions,</a:t>
            </a:r>
            <a:r>
              <a:rPr sz="2000" b="1" spc="5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folder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privileges,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restricted</a:t>
            </a:r>
            <a:r>
              <a:rPr sz="2000" b="1" spc="6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access</a:t>
            </a:r>
            <a:r>
              <a:rPr sz="2000" b="1" spc="5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to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documents,</a:t>
            </a:r>
            <a:r>
              <a:rPr sz="2000" b="1" spc="3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57505" algn="l"/>
              </a:tabLst>
            </a:pPr>
            <a:r>
              <a:rPr sz="2000" b="1" spc="-5" dirty="0">
                <a:latin typeface="Arial"/>
                <a:cs typeface="Arial"/>
              </a:rPr>
              <a:t>On</a:t>
            </a:r>
            <a:r>
              <a:rPr sz="2000" b="1" spc="29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Windows</a:t>
            </a:r>
            <a:r>
              <a:rPr sz="2000" spc="-5" dirty="0">
                <a:latin typeface="Arial MT"/>
                <a:cs typeface="Arial MT"/>
              </a:rPr>
              <a:t>,</a:t>
            </a:r>
            <a:r>
              <a:rPr sz="2000" spc="31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you</a:t>
            </a:r>
            <a:r>
              <a:rPr sz="2000" spc="28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29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find</a:t>
            </a:r>
            <a:r>
              <a:rPr sz="2000" spc="29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Shares</a:t>
            </a:r>
            <a:r>
              <a:rPr sz="2000" spc="30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provided</a:t>
            </a:r>
            <a:r>
              <a:rPr sz="2000" spc="290" dirty="0">
                <a:latin typeface="Arial MT"/>
                <a:cs typeface="Arial MT"/>
              </a:rPr>
              <a:t> </a:t>
            </a:r>
            <a:r>
              <a:rPr sz="2000" spc="15" dirty="0">
                <a:latin typeface="Arial MT"/>
                <a:cs typeface="Arial MT"/>
              </a:rPr>
              <a:t>by</a:t>
            </a:r>
            <a:r>
              <a:rPr sz="2000" spc="250" dirty="0">
                <a:latin typeface="Arial MT"/>
                <a:cs typeface="Arial MT"/>
              </a:rPr>
              <a:t> </a:t>
            </a:r>
            <a:r>
              <a:rPr sz="2000" b="1" spc="5" dirty="0">
                <a:latin typeface="Arial"/>
                <a:cs typeface="Arial"/>
              </a:rPr>
              <a:t>NAS</a:t>
            </a:r>
            <a:r>
              <a:rPr sz="2000" b="1" spc="29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devices</a:t>
            </a:r>
            <a:r>
              <a:rPr sz="2000" b="1" spc="29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under</a:t>
            </a:r>
            <a:r>
              <a:rPr sz="2000" b="1" spc="28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the</a:t>
            </a:r>
            <a:r>
              <a:rPr sz="2000" b="1" spc="29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“Network”</a:t>
            </a:r>
            <a:r>
              <a:rPr sz="2000" b="1" spc="31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icon</a:t>
            </a:r>
            <a:r>
              <a:rPr sz="2000" spc="-5" dirty="0">
                <a:latin typeface="Arial MT"/>
                <a:cs typeface="Arial MT"/>
              </a:rPr>
              <a:t>.</a:t>
            </a:r>
            <a:r>
              <a:rPr sz="2000" spc="28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Mac, </a:t>
            </a:r>
            <a:r>
              <a:rPr sz="2000" spc="-25" dirty="0">
                <a:latin typeface="Arial MT"/>
                <a:cs typeface="Arial MT"/>
              </a:rPr>
              <a:t>you</a:t>
            </a:r>
            <a:r>
              <a:rPr sz="2000" spc="65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will</a:t>
            </a:r>
            <a:r>
              <a:rPr sz="2000" spc="8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see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“Shared”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listing</a:t>
            </a:r>
            <a:r>
              <a:rPr sz="2000" spc="7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on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sidebar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of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Finder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which</a:t>
            </a:r>
            <a:r>
              <a:rPr sz="2000" spc="45" dirty="0">
                <a:latin typeface="Arial MT"/>
                <a:cs typeface="Arial MT"/>
              </a:rPr>
              <a:t> </a:t>
            </a:r>
            <a:r>
              <a:rPr sz="2000" spc="-15" dirty="0">
                <a:latin typeface="Arial MT"/>
                <a:cs typeface="Arial MT"/>
              </a:rPr>
              <a:t>is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automatically</a:t>
            </a:r>
            <a:r>
              <a:rPr sz="2000" spc="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populated.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75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5739" y="228422"/>
            <a:ext cx="515937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u="none" spc="10" dirty="0"/>
              <a:t>Network</a:t>
            </a:r>
            <a:r>
              <a:rPr sz="2800" u="none" spc="-150" dirty="0"/>
              <a:t> </a:t>
            </a:r>
            <a:r>
              <a:rPr sz="2800" u="none" spc="-35" dirty="0"/>
              <a:t>Attached</a:t>
            </a:r>
            <a:r>
              <a:rPr sz="2800" u="none" spc="-135" dirty="0"/>
              <a:t> </a:t>
            </a:r>
            <a:r>
              <a:rPr sz="2800" u="none" spc="5" dirty="0"/>
              <a:t>Storage</a:t>
            </a:r>
            <a:r>
              <a:rPr sz="2800" u="none" spc="-160" dirty="0"/>
              <a:t> </a:t>
            </a:r>
            <a:r>
              <a:rPr sz="2800" u="none" spc="45" dirty="0"/>
              <a:t>(NAS)</a:t>
            </a:r>
            <a:endParaRPr sz="28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330" y="913891"/>
            <a:ext cx="5080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  <a:tab pos="2987675" algn="l"/>
                <a:tab pos="4237990" algn="l"/>
              </a:tabLst>
            </a:pPr>
            <a:r>
              <a:rPr sz="2400" dirty="0">
                <a:latin typeface="Arial MT"/>
                <a:cs typeface="Arial MT"/>
              </a:rPr>
              <a:t>Ne</a:t>
            </a:r>
            <a:r>
              <a:rPr sz="2400" spc="5" dirty="0">
                <a:latin typeface="Arial MT"/>
                <a:cs typeface="Arial MT"/>
              </a:rPr>
              <a:t>t</a:t>
            </a:r>
            <a:r>
              <a:rPr sz="2400" spc="-35" dirty="0">
                <a:latin typeface="Arial MT"/>
                <a:cs typeface="Arial MT"/>
              </a:rPr>
              <a:t>w</a:t>
            </a:r>
            <a:r>
              <a:rPr sz="2400" dirty="0">
                <a:latin typeface="Arial MT"/>
                <a:cs typeface="Arial MT"/>
              </a:rPr>
              <a:t>or</a:t>
            </a:r>
            <a:r>
              <a:rPr sz="2400" spc="20" dirty="0">
                <a:latin typeface="Arial MT"/>
                <a:cs typeface="Arial MT"/>
              </a:rPr>
              <a:t>k</a:t>
            </a:r>
            <a:r>
              <a:rPr sz="2400" spc="-10" dirty="0">
                <a:latin typeface="Arial MT"/>
                <a:cs typeface="Arial MT"/>
              </a:rPr>
              <a:t>-</a:t>
            </a:r>
            <a:r>
              <a:rPr sz="2400" dirty="0">
                <a:latin typeface="Arial MT"/>
                <a:cs typeface="Arial MT"/>
              </a:rPr>
              <a:t>at</a:t>
            </a:r>
            <a:r>
              <a:rPr sz="2400" spc="5" dirty="0">
                <a:latin typeface="Arial MT"/>
                <a:cs typeface="Arial MT"/>
              </a:rPr>
              <a:t>t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5" dirty="0">
                <a:latin typeface="Arial MT"/>
                <a:cs typeface="Arial MT"/>
              </a:rPr>
              <a:t>c</a:t>
            </a:r>
            <a:r>
              <a:rPr sz="2400" dirty="0">
                <a:latin typeface="Arial MT"/>
                <a:cs typeface="Arial MT"/>
              </a:rPr>
              <a:t>h</a:t>
            </a:r>
            <a:r>
              <a:rPr sz="2400" spc="-20" dirty="0">
                <a:latin typeface="Arial MT"/>
                <a:cs typeface="Arial MT"/>
              </a:rPr>
              <a:t>e</a:t>
            </a:r>
            <a:r>
              <a:rPr sz="2400" spc="-5" dirty="0">
                <a:latin typeface="Arial MT"/>
                <a:cs typeface="Arial MT"/>
              </a:rPr>
              <a:t>d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25" dirty="0">
                <a:latin typeface="Arial MT"/>
                <a:cs typeface="Arial MT"/>
              </a:rPr>
              <a:t>s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10" dirty="0">
                <a:latin typeface="Arial MT"/>
                <a:cs typeface="Arial MT"/>
              </a:rPr>
              <a:t>r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20" dirty="0">
                <a:latin typeface="Arial MT"/>
                <a:cs typeface="Arial MT"/>
              </a:rPr>
              <a:t>g</a:t>
            </a:r>
            <a:r>
              <a:rPr sz="2400" spc="-5" dirty="0">
                <a:latin typeface="Arial MT"/>
                <a:cs typeface="Arial MT"/>
              </a:rPr>
              <a:t>e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5" dirty="0">
                <a:latin typeface="Arial MT"/>
                <a:cs typeface="Arial MT"/>
              </a:rPr>
              <a:t>(</a:t>
            </a:r>
            <a:r>
              <a:rPr sz="2400" spc="-20" dirty="0">
                <a:latin typeface="Arial MT"/>
                <a:cs typeface="Arial MT"/>
              </a:rPr>
              <a:t>N</a:t>
            </a:r>
            <a:r>
              <a:rPr sz="2400" dirty="0">
                <a:latin typeface="Arial MT"/>
                <a:cs typeface="Arial MT"/>
              </a:rPr>
              <a:t>AS)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76</a:t>
            </a:fld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827903" y="913891"/>
            <a:ext cx="5523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900" algn="l"/>
                <a:tab pos="1920875" algn="l"/>
                <a:tab pos="3549015" algn="l"/>
                <a:tab pos="4411980" algn="l"/>
              </a:tabLst>
            </a:pPr>
            <a:r>
              <a:rPr sz="2400" spc="-10" dirty="0">
                <a:latin typeface="Arial MT"/>
                <a:cs typeface="Arial MT"/>
              </a:rPr>
              <a:t>i</a:t>
            </a:r>
            <a:r>
              <a:rPr sz="2400" spc="-5" dirty="0">
                <a:latin typeface="Arial MT"/>
                <a:cs typeface="Arial MT"/>
              </a:rPr>
              <a:t>s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b="1" dirty="0">
                <a:latin typeface="Arial"/>
                <a:cs typeface="Arial"/>
              </a:rPr>
              <a:t>fi</a:t>
            </a:r>
            <a:r>
              <a:rPr sz="2400" b="1" spc="-25" dirty="0">
                <a:latin typeface="Arial"/>
                <a:cs typeface="Arial"/>
              </a:rPr>
              <a:t>l</a:t>
            </a:r>
            <a:r>
              <a:rPr sz="2400" b="1" spc="5" dirty="0">
                <a:latin typeface="Arial"/>
                <a:cs typeface="Arial"/>
              </a:rPr>
              <a:t>e</a:t>
            </a:r>
            <a:r>
              <a:rPr sz="2400" b="1" spc="-10" dirty="0">
                <a:latin typeface="Arial"/>
                <a:cs typeface="Arial"/>
              </a:rPr>
              <a:t>-</a:t>
            </a:r>
            <a:r>
              <a:rPr sz="2400" b="1" spc="-20" dirty="0">
                <a:latin typeface="Arial"/>
                <a:cs typeface="Arial"/>
              </a:rPr>
              <a:t>l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45" dirty="0">
                <a:latin typeface="Arial"/>
                <a:cs typeface="Arial"/>
              </a:rPr>
              <a:t>v</a:t>
            </a:r>
            <a:r>
              <a:rPr sz="2400" b="1" dirty="0">
                <a:latin typeface="Arial"/>
                <a:cs typeface="Arial"/>
              </a:rPr>
              <a:t>el	c</a:t>
            </a:r>
            <a:r>
              <a:rPr sz="2400" b="1" spc="-5" dirty="0">
                <a:latin typeface="Arial"/>
                <a:cs typeface="Arial"/>
              </a:rPr>
              <a:t>ompu</a:t>
            </a:r>
            <a:r>
              <a:rPr sz="2400" b="1" spc="-15" dirty="0">
                <a:latin typeface="Arial"/>
                <a:cs typeface="Arial"/>
              </a:rPr>
              <a:t>t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5" dirty="0">
                <a:latin typeface="Arial"/>
                <a:cs typeface="Arial"/>
              </a:rPr>
              <a:t>r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spc="-5" dirty="0">
                <a:latin typeface="Arial"/>
                <a:cs typeface="Arial"/>
              </a:rPr>
              <a:t>d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5" dirty="0">
                <a:latin typeface="Arial"/>
                <a:cs typeface="Arial"/>
              </a:rPr>
              <a:t>ta</a:t>
            </a:r>
            <a:r>
              <a:rPr sz="2400" b="1" dirty="0">
                <a:latin typeface="Arial"/>
                <a:cs typeface="Arial"/>
              </a:rPr>
              <a:t>	st</a:t>
            </a:r>
            <a:r>
              <a:rPr sz="2400" b="1" spc="-10" dirty="0">
                <a:latin typeface="Arial"/>
                <a:cs typeface="Arial"/>
              </a:rPr>
              <a:t>o</a:t>
            </a:r>
            <a:r>
              <a:rPr sz="2400" b="1" spc="-5" dirty="0">
                <a:latin typeface="Arial"/>
                <a:cs typeface="Arial"/>
              </a:rPr>
              <a:t>r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30" dirty="0">
                <a:latin typeface="Arial"/>
                <a:cs typeface="Arial"/>
              </a:rPr>
              <a:t>g</a:t>
            </a:r>
            <a:r>
              <a:rPr sz="2400" b="1" spc="-5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>
              <a:lnSpc>
                <a:spcPct val="100000"/>
              </a:lnSpc>
              <a:spcBef>
                <a:spcPts val="100"/>
              </a:spcBef>
              <a:tabLst>
                <a:tab pos="2152650" algn="l"/>
                <a:tab pos="2707640" algn="l"/>
                <a:tab pos="3146425" algn="l"/>
                <a:tab pos="4801870" algn="l"/>
                <a:tab pos="6240780" algn="l"/>
                <a:tab pos="7893684" algn="l"/>
                <a:tab pos="8789670" algn="l"/>
                <a:tab pos="10079355" algn="l"/>
                <a:tab pos="10634345" algn="l"/>
              </a:tabLst>
            </a:pPr>
            <a:r>
              <a:rPr dirty="0"/>
              <a:t>co</a:t>
            </a:r>
            <a:r>
              <a:rPr spc="-10" dirty="0"/>
              <a:t>n</a:t>
            </a:r>
            <a:r>
              <a:rPr dirty="0"/>
              <a:t>ne</a:t>
            </a:r>
            <a:r>
              <a:rPr spc="5" dirty="0"/>
              <a:t>c</a:t>
            </a:r>
            <a:r>
              <a:rPr spc="-10" dirty="0"/>
              <a:t>t</a:t>
            </a:r>
            <a:r>
              <a:rPr dirty="0"/>
              <a:t>ed	</a:t>
            </a:r>
            <a:r>
              <a:rPr spc="-10" dirty="0"/>
              <a:t>t</a:t>
            </a:r>
            <a:r>
              <a:rPr dirty="0"/>
              <a:t>o	a	</a:t>
            </a:r>
            <a:r>
              <a:rPr spc="-20" dirty="0"/>
              <a:t>c</a:t>
            </a:r>
            <a:r>
              <a:rPr dirty="0"/>
              <a:t>om</a:t>
            </a:r>
            <a:r>
              <a:rPr spc="-10" dirty="0"/>
              <a:t>p</a:t>
            </a:r>
            <a:r>
              <a:rPr dirty="0"/>
              <a:t>u</a:t>
            </a:r>
            <a:r>
              <a:rPr spc="-15" dirty="0"/>
              <a:t>t</a:t>
            </a:r>
            <a:r>
              <a:rPr dirty="0"/>
              <a:t>er	ne</a:t>
            </a:r>
            <a:r>
              <a:rPr spc="-30" dirty="0"/>
              <a:t>t</a:t>
            </a:r>
            <a:r>
              <a:rPr spc="45" dirty="0"/>
              <a:t>w</a:t>
            </a:r>
            <a:r>
              <a:rPr dirty="0"/>
              <a:t>o</a:t>
            </a:r>
            <a:r>
              <a:rPr spc="-30" dirty="0"/>
              <a:t>r</a:t>
            </a:r>
            <a:r>
              <a:rPr dirty="0"/>
              <a:t>k	</a:t>
            </a:r>
            <a:r>
              <a:rPr spc="-30" dirty="0"/>
              <a:t>p</a:t>
            </a:r>
            <a:r>
              <a:rPr dirty="0"/>
              <a:t>r</a:t>
            </a:r>
            <a:r>
              <a:rPr spc="15" dirty="0"/>
              <a:t>o</a:t>
            </a:r>
            <a:r>
              <a:rPr spc="-45" dirty="0"/>
              <a:t>v</a:t>
            </a:r>
            <a:r>
              <a:rPr dirty="0"/>
              <a:t>iding	data	</a:t>
            </a:r>
            <a:r>
              <a:rPr spc="5" dirty="0"/>
              <a:t>acc</a:t>
            </a:r>
            <a:r>
              <a:rPr spc="-15" dirty="0"/>
              <a:t>e</a:t>
            </a:r>
            <a:r>
              <a:rPr spc="5" dirty="0"/>
              <a:t>s</a:t>
            </a:r>
            <a:r>
              <a:rPr dirty="0"/>
              <a:t>s	</a:t>
            </a:r>
            <a:r>
              <a:rPr spc="-10" dirty="0"/>
              <a:t>t</a:t>
            </a:r>
            <a:r>
              <a:rPr dirty="0"/>
              <a:t>o	a</a:t>
            </a: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dirty="0"/>
              <a:t>heterogeneous</a:t>
            </a:r>
            <a:r>
              <a:rPr spc="-40" dirty="0"/>
              <a:t> </a:t>
            </a:r>
            <a:r>
              <a:rPr dirty="0"/>
              <a:t>group</a:t>
            </a:r>
            <a:r>
              <a:rPr spc="-15" dirty="0"/>
              <a:t> </a:t>
            </a:r>
            <a:r>
              <a:rPr spc="-5" dirty="0"/>
              <a:t>of</a:t>
            </a:r>
            <a:r>
              <a:rPr spc="-20" dirty="0"/>
              <a:t> </a:t>
            </a:r>
            <a:r>
              <a:rPr dirty="0"/>
              <a:t>clients.</a:t>
            </a:r>
          </a:p>
          <a:p>
            <a:pPr marL="356870" indent="-344805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</a:tabLst>
            </a:pPr>
            <a:r>
              <a:rPr b="0" dirty="0">
                <a:latin typeface="Arial MT"/>
                <a:cs typeface="Arial MT"/>
              </a:rPr>
              <a:t>NAS</a:t>
            </a:r>
            <a:r>
              <a:rPr b="0" spc="204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not</a:t>
            </a:r>
            <a:r>
              <a:rPr b="0" spc="204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only</a:t>
            </a:r>
            <a:r>
              <a:rPr b="0" spc="18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operates</a:t>
            </a:r>
            <a:r>
              <a:rPr b="0" spc="21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as</a:t>
            </a:r>
            <a:r>
              <a:rPr b="0" spc="204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a</a:t>
            </a:r>
            <a:r>
              <a:rPr b="0" spc="18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file</a:t>
            </a:r>
            <a:r>
              <a:rPr b="0" spc="215" dirty="0">
                <a:latin typeface="Arial MT"/>
                <a:cs typeface="Arial MT"/>
              </a:rPr>
              <a:t> </a:t>
            </a:r>
            <a:r>
              <a:rPr b="0" spc="-30" dirty="0">
                <a:latin typeface="Arial MT"/>
                <a:cs typeface="Arial MT"/>
              </a:rPr>
              <a:t>server,</a:t>
            </a:r>
            <a:r>
              <a:rPr b="0" spc="210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but</a:t>
            </a:r>
            <a:r>
              <a:rPr b="0" spc="210" dirty="0">
                <a:latin typeface="Arial MT"/>
                <a:cs typeface="Arial MT"/>
              </a:rPr>
              <a:t> </a:t>
            </a:r>
            <a:r>
              <a:rPr b="0" spc="5" dirty="0">
                <a:latin typeface="Arial MT"/>
                <a:cs typeface="Arial MT"/>
              </a:rPr>
              <a:t>is</a:t>
            </a:r>
            <a:r>
              <a:rPr b="0" spc="20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specialized</a:t>
            </a:r>
            <a:r>
              <a:rPr b="0" spc="220" dirty="0">
                <a:latin typeface="Arial MT"/>
                <a:cs typeface="Arial MT"/>
              </a:rPr>
              <a:t> </a:t>
            </a:r>
            <a:r>
              <a:rPr b="0" spc="5" dirty="0">
                <a:latin typeface="Arial MT"/>
                <a:cs typeface="Arial MT"/>
              </a:rPr>
              <a:t>for</a:t>
            </a:r>
            <a:r>
              <a:rPr b="0" spc="19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this</a:t>
            </a:r>
            <a:r>
              <a:rPr b="0" spc="20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task</a:t>
            </a:r>
            <a:r>
              <a:rPr b="0" spc="204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either</a:t>
            </a:r>
          </a:p>
          <a:p>
            <a:pPr marL="356870">
              <a:lnSpc>
                <a:spcPct val="100000"/>
              </a:lnSpc>
            </a:pPr>
            <a:r>
              <a:rPr b="0" dirty="0">
                <a:latin typeface="Arial MT"/>
                <a:cs typeface="Arial MT"/>
              </a:rPr>
              <a:t>by</a:t>
            </a:r>
            <a:r>
              <a:rPr b="0" spc="-20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its</a:t>
            </a:r>
            <a:r>
              <a:rPr b="0" spc="1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hardware,</a:t>
            </a:r>
            <a:r>
              <a:rPr b="0" spc="2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software,</a:t>
            </a:r>
            <a:r>
              <a:rPr b="0" spc="-30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or</a:t>
            </a:r>
            <a:r>
              <a:rPr b="0" spc="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configuration</a:t>
            </a:r>
            <a:r>
              <a:rPr b="0" spc="-1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of</a:t>
            </a:r>
            <a:r>
              <a:rPr b="0" spc="-1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those</a:t>
            </a:r>
            <a:r>
              <a:rPr b="0" spc="-30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elements.</a:t>
            </a:r>
          </a:p>
          <a:p>
            <a:pPr marL="356870" marR="8255" indent="-344805" algn="just">
              <a:lnSpc>
                <a:spcPct val="100000"/>
              </a:lnSpc>
              <a:spcBef>
                <a:spcPts val="580"/>
              </a:spcBef>
              <a:buChar char="•"/>
              <a:tabLst>
                <a:tab pos="357505" algn="l"/>
              </a:tabLst>
            </a:pPr>
            <a:r>
              <a:rPr b="0" dirty="0">
                <a:latin typeface="Arial MT"/>
                <a:cs typeface="Arial MT"/>
              </a:rPr>
              <a:t>Computer appliance –</a:t>
            </a:r>
            <a:r>
              <a:rPr b="0" spc="665" dirty="0">
                <a:latin typeface="Arial MT"/>
                <a:cs typeface="Arial MT"/>
              </a:rPr>
              <a:t> </a:t>
            </a:r>
            <a:r>
              <a:rPr spc="-5" dirty="0"/>
              <a:t>a specialized computer built from the ground </a:t>
            </a:r>
            <a:r>
              <a:rPr spc="-30" dirty="0"/>
              <a:t>up </a:t>
            </a:r>
            <a:r>
              <a:rPr spc="-25" dirty="0"/>
              <a:t> </a:t>
            </a:r>
            <a:r>
              <a:rPr spc="-5" dirty="0"/>
              <a:t>for</a:t>
            </a:r>
            <a:r>
              <a:rPr dirty="0"/>
              <a:t> </a:t>
            </a:r>
            <a:r>
              <a:rPr spc="-5" dirty="0"/>
              <a:t>storing </a:t>
            </a:r>
            <a:r>
              <a:rPr dirty="0"/>
              <a:t>and </a:t>
            </a:r>
            <a:r>
              <a:rPr spc="-10" dirty="0"/>
              <a:t>serving </a:t>
            </a:r>
            <a:r>
              <a:rPr dirty="0"/>
              <a:t>files – rather </a:t>
            </a:r>
            <a:r>
              <a:rPr spc="-10" dirty="0"/>
              <a:t>than </a:t>
            </a:r>
            <a:r>
              <a:rPr dirty="0"/>
              <a:t>simply a general </a:t>
            </a:r>
            <a:r>
              <a:rPr spc="-5" dirty="0"/>
              <a:t>purpose </a:t>
            </a:r>
            <a:r>
              <a:rPr dirty="0"/>
              <a:t> </a:t>
            </a:r>
            <a:r>
              <a:rPr spc="-5" dirty="0"/>
              <a:t>computer</a:t>
            </a:r>
            <a:r>
              <a:rPr spc="-15" dirty="0"/>
              <a:t> </a:t>
            </a:r>
            <a:r>
              <a:rPr b="0" dirty="0">
                <a:latin typeface="Arial MT"/>
                <a:cs typeface="Arial MT"/>
              </a:rPr>
              <a:t>being</a:t>
            </a:r>
            <a:r>
              <a:rPr b="0" spc="-10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used</a:t>
            </a:r>
            <a:r>
              <a:rPr b="0" spc="-5" dirty="0">
                <a:latin typeface="Arial MT"/>
                <a:cs typeface="Arial MT"/>
              </a:rPr>
              <a:t> </a:t>
            </a:r>
            <a:r>
              <a:rPr b="0" spc="10" dirty="0">
                <a:latin typeface="Arial MT"/>
                <a:cs typeface="Arial MT"/>
              </a:rPr>
              <a:t>for</a:t>
            </a:r>
            <a:r>
              <a:rPr b="0" spc="-50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the</a:t>
            </a:r>
            <a:r>
              <a:rPr b="0" spc="-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role.</a:t>
            </a:r>
          </a:p>
          <a:p>
            <a:pPr marL="356870" marR="5080" indent="-344805" algn="just">
              <a:lnSpc>
                <a:spcPct val="100000"/>
              </a:lnSpc>
              <a:spcBef>
                <a:spcPts val="580"/>
              </a:spcBef>
              <a:buChar char="•"/>
              <a:tabLst>
                <a:tab pos="357505" algn="l"/>
              </a:tabLst>
            </a:pPr>
            <a:r>
              <a:rPr b="0" spc="-5" dirty="0">
                <a:latin typeface="Arial MT"/>
                <a:cs typeface="Arial MT"/>
              </a:rPr>
              <a:t>Provides </a:t>
            </a:r>
            <a:r>
              <a:rPr b="0" dirty="0">
                <a:latin typeface="Arial MT"/>
                <a:cs typeface="Arial MT"/>
              </a:rPr>
              <a:t>access to </a:t>
            </a:r>
            <a:r>
              <a:rPr b="0" spc="-5" dirty="0">
                <a:latin typeface="Arial MT"/>
                <a:cs typeface="Arial MT"/>
              </a:rPr>
              <a:t>files </a:t>
            </a:r>
            <a:r>
              <a:rPr b="0" dirty="0">
                <a:latin typeface="Arial MT"/>
                <a:cs typeface="Arial MT"/>
              </a:rPr>
              <a:t>using </a:t>
            </a:r>
            <a:r>
              <a:rPr b="0" spc="-10" dirty="0">
                <a:latin typeface="Arial MT"/>
                <a:cs typeface="Arial MT"/>
              </a:rPr>
              <a:t>network </a:t>
            </a:r>
            <a:r>
              <a:rPr b="0" dirty="0">
                <a:latin typeface="Arial MT"/>
                <a:cs typeface="Arial MT"/>
              </a:rPr>
              <a:t>file sharing protocols </a:t>
            </a:r>
            <a:r>
              <a:rPr b="0" spc="-15" dirty="0">
                <a:latin typeface="Arial MT"/>
                <a:cs typeface="Arial MT"/>
              </a:rPr>
              <a:t>such </a:t>
            </a:r>
            <a:r>
              <a:rPr b="0" dirty="0">
                <a:latin typeface="Arial MT"/>
                <a:cs typeface="Arial MT"/>
              </a:rPr>
              <a:t>as </a:t>
            </a:r>
            <a:r>
              <a:rPr b="0" spc="-5" dirty="0">
                <a:latin typeface="Arial MT"/>
                <a:cs typeface="Arial MT"/>
              </a:rPr>
              <a:t>NFS, </a:t>
            </a:r>
            <a:r>
              <a:rPr b="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SMB/CIFS</a:t>
            </a:r>
            <a:r>
              <a:rPr b="0" dirty="0">
                <a:latin typeface="Arial MT"/>
                <a:cs typeface="Arial MT"/>
              </a:rPr>
              <a:t> </a:t>
            </a:r>
            <a:r>
              <a:rPr b="0" spc="-10" dirty="0">
                <a:latin typeface="Arial MT"/>
                <a:cs typeface="Arial MT"/>
              </a:rPr>
              <a:t>(Server</a:t>
            </a:r>
            <a:r>
              <a:rPr b="0" spc="-5" dirty="0">
                <a:latin typeface="Arial MT"/>
                <a:cs typeface="Arial MT"/>
              </a:rPr>
              <a:t> Message</a:t>
            </a:r>
            <a:r>
              <a:rPr b="0" dirty="0">
                <a:latin typeface="Arial MT"/>
                <a:cs typeface="Arial MT"/>
              </a:rPr>
              <a:t> Block/Common</a:t>
            </a:r>
            <a:r>
              <a:rPr b="0" spc="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Internet</a:t>
            </a:r>
            <a:r>
              <a:rPr b="0" spc="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File</a:t>
            </a:r>
            <a:r>
              <a:rPr b="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System),</a:t>
            </a:r>
            <a:r>
              <a:rPr b="0" dirty="0">
                <a:latin typeface="Arial MT"/>
                <a:cs typeface="Arial MT"/>
              </a:rPr>
              <a:t> or </a:t>
            </a:r>
            <a:r>
              <a:rPr b="0" spc="5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AFP(Apple</a:t>
            </a:r>
            <a:r>
              <a:rPr b="0" spc="-35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Filing</a:t>
            </a:r>
            <a:r>
              <a:rPr b="0" spc="40" dirty="0">
                <a:latin typeface="Arial MT"/>
                <a:cs typeface="Arial MT"/>
              </a:rPr>
              <a:t> </a:t>
            </a:r>
            <a:r>
              <a:rPr b="0" dirty="0">
                <a:latin typeface="Arial MT"/>
                <a:cs typeface="Arial MT"/>
              </a:rPr>
              <a:t>Protocol).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91308" y="175971"/>
            <a:ext cx="663955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none" dirty="0"/>
              <a:t>Network</a:t>
            </a:r>
            <a:r>
              <a:rPr sz="3600" u="none" spc="-114" dirty="0"/>
              <a:t> </a:t>
            </a:r>
            <a:r>
              <a:rPr sz="3600" u="none" spc="-45" dirty="0"/>
              <a:t>Attached</a:t>
            </a:r>
            <a:r>
              <a:rPr sz="3600" u="none" spc="-80" dirty="0"/>
              <a:t> </a:t>
            </a:r>
            <a:r>
              <a:rPr sz="3600" u="none" dirty="0"/>
              <a:t>Storage</a:t>
            </a:r>
            <a:r>
              <a:rPr sz="3600" u="none" spc="-90" dirty="0"/>
              <a:t> </a:t>
            </a:r>
            <a:r>
              <a:rPr sz="3600" u="none" spc="55" dirty="0"/>
              <a:t>(NAS)</a:t>
            </a:r>
            <a:endParaRPr sz="36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3698" y="107645"/>
            <a:ext cx="6268720" cy="545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00" u="none" spc="5" dirty="0"/>
              <a:t>Network</a:t>
            </a:r>
            <a:r>
              <a:rPr sz="3400" u="none" spc="-145" dirty="0"/>
              <a:t> </a:t>
            </a:r>
            <a:r>
              <a:rPr sz="3400" u="none" spc="-40" dirty="0"/>
              <a:t>Attached</a:t>
            </a:r>
            <a:r>
              <a:rPr sz="3400" u="none" spc="-135" dirty="0"/>
              <a:t> </a:t>
            </a:r>
            <a:r>
              <a:rPr sz="3400" u="none" dirty="0"/>
              <a:t>Storage</a:t>
            </a:r>
            <a:r>
              <a:rPr sz="3400" u="none" spc="-105" dirty="0"/>
              <a:t> </a:t>
            </a:r>
            <a:r>
              <a:rPr sz="3400" u="none" spc="55" dirty="0"/>
              <a:t>(NAS)</a:t>
            </a:r>
            <a:endParaRPr sz="3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762738"/>
            <a:ext cx="8506968" cy="365686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5330" y="4448682"/>
            <a:ext cx="10972800" cy="194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715" indent="-34480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7505" algn="l"/>
              </a:tabLst>
            </a:pPr>
            <a:r>
              <a:rPr sz="1800" dirty="0">
                <a:latin typeface="Arial MT"/>
                <a:cs typeface="Arial MT"/>
              </a:rPr>
              <a:t>Small </a:t>
            </a:r>
            <a:r>
              <a:rPr sz="1800" spc="-5" dirty="0">
                <a:latin typeface="Arial MT"/>
                <a:cs typeface="Arial MT"/>
              </a:rPr>
              <a:t>Computer System Interface </a:t>
            </a:r>
            <a:r>
              <a:rPr sz="1800" dirty="0">
                <a:latin typeface="Arial MT"/>
                <a:cs typeface="Arial MT"/>
              </a:rPr>
              <a:t>(SCSI) is </a:t>
            </a:r>
            <a:r>
              <a:rPr sz="1800" spc="-5" dirty="0">
                <a:latin typeface="Arial MT"/>
                <a:cs typeface="Arial MT"/>
              </a:rPr>
              <a:t>a set </a:t>
            </a:r>
            <a:r>
              <a:rPr sz="1800" dirty="0">
                <a:latin typeface="Arial MT"/>
                <a:cs typeface="Arial MT"/>
              </a:rPr>
              <a:t>of </a:t>
            </a:r>
            <a:r>
              <a:rPr sz="1800" spc="-5" dirty="0">
                <a:latin typeface="Arial MT"/>
                <a:cs typeface="Arial MT"/>
              </a:rPr>
              <a:t>standards </a:t>
            </a:r>
            <a:r>
              <a:rPr sz="1800" dirty="0">
                <a:latin typeface="Arial MT"/>
                <a:cs typeface="Arial MT"/>
              </a:rPr>
              <a:t>for </a:t>
            </a:r>
            <a:r>
              <a:rPr sz="1800" spc="-5" dirty="0">
                <a:latin typeface="Arial MT"/>
                <a:cs typeface="Arial MT"/>
              </a:rPr>
              <a:t>physically connecting </a:t>
            </a:r>
            <a:r>
              <a:rPr sz="1800" spc="-10" dirty="0">
                <a:latin typeface="Arial MT"/>
                <a:cs typeface="Arial MT"/>
              </a:rPr>
              <a:t>and </a:t>
            </a:r>
            <a:r>
              <a:rPr sz="1800" spc="-5" dirty="0">
                <a:latin typeface="Arial MT"/>
                <a:cs typeface="Arial MT"/>
              </a:rPr>
              <a:t>transferring </a:t>
            </a:r>
            <a:r>
              <a:rPr sz="1800" dirty="0">
                <a:latin typeface="Arial MT"/>
                <a:cs typeface="Arial MT"/>
              </a:rPr>
              <a:t> data</a:t>
            </a:r>
            <a:r>
              <a:rPr sz="1800" spc="-5" dirty="0">
                <a:latin typeface="Arial MT"/>
                <a:cs typeface="Arial MT"/>
              </a:rPr>
              <a:t> between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computers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peripheral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devices.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•"/>
            </a:pPr>
            <a:endParaRPr sz="1850">
              <a:latin typeface="Arial MT"/>
              <a:cs typeface="Arial MT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357505" algn="l"/>
              </a:tabLst>
            </a:pPr>
            <a:r>
              <a:rPr sz="1800" spc="-5" dirty="0">
                <a:solidFill>
                  <a:srgbClr val="212121"/>
                </a:solidFill>
                <a:latin typeface="Arial MT"/>
                <a:cs typeface="Arial MT"/>
              </a:rPr>
              <a:t>Common Internet File System." </a:t>
            </a:r>
            <a:r>
              <a:rPr sz="1800" b="1" dirty="0">
                <a:solidFill>
                  <a:srgbClr val="212121"/>
                </a:solidFill>
                <a:latin typeface="Arial"/>
                <a:cs typeface="Arial"/>
              </a:rPr>
              <a:t>CIFS </a:t>
            </a:r>
            <a:r>
              <a:rPr sz="1800" dirty="0">
                <a:solidFill>
                  <a:srgbClr val="212121"/>
                </a:solidFill>
                <a:latin typeface="Arial MT"/>
                <a:cs typeface="Arial MT"/>
              </a:rPr>
              <a:t>is a </a:t>
            </a:r>
            <a:r>
              <a:rPr sz="1800" b="1" spc="-5" dirty="0">
                <a:solidFill>
                  <a:srgbClr val="212121"/>
                </a:solidFill>
                <a:latin typeface="Arial"/>
                <a:cs typeface="Arial"/>
              </a:rPr>
              <a:t>standard file </a:t>
            </a:r>
            <a:r>
              <a:rPr sz="1800" b="1" spc="-10" dirty="0">
                <a:solidFill>
                  <a:srgbClr val="212121"/>
                </a:solidFill>
                <a:latin typeface="Arial"/>
                <a:cs typeface="Arial"/>
              </a:rPr>
              <a:t>system </a:t>
            </a:r>
            <a:r>
              <a:rPr sz="1800" b="1" spc="-5" dirty="0">
                <a:solidFill>
                  <a:srgbClr val="212121"/>
                </a:solidFill>
                <a:latin typeface="Arial"/>
                <a:cs typeface="Arial"/>
              </a:rPr>
              <a:t>designed </a:t>
            </a:r>
            <a:r>
              <a:rPr sz="1800" b="1" dirty="0">
                <a:solidFill>
                  <a:srgbClr val="212121"/>
                </a:solidFill>
                <a:latin typeface="Arial"/>
                <a:cs typeface="Arial"/>
              </a:rPr>
              <a:t>for </a:t>
            </a:r>
            <a:r>
              <a:rPr sz="1800" b="1" spc="-5" dirty="0">
                <a:solidFill>
                  <a:srgbClr val="212121"/>
                </a:solidFill>
                <a:latin typeface="Arial"/>
                <a:cs typeface="Arial"/>
              </a:rPr>
              <a:t>sharing files over </a:t>
            </a:r>
            <a:r>
              <a:rPr sz="1800" b="1" dirty="0">
                <a:solidFill>
                  <a:srgbClr val="212121"/>
                </a:solidFill>
                <a:latin typeface="Arial"/>
                <a:cs typeface="Arial"/>
              </a:rPr>
              <a:t>the </a:t>
            </a:r>
            <a:r>
              <a:rPr sz="1800" b="1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12121"/>
                </a:solidFill>
                <a:latin typeface="Arial"/>
                <a:cs typeface="Arial"/>
              </a:rPr>
              <a:t>Internet</a:t>
            </a:r>
            <a:r>
              <a:rPr sz="1800" dirty="0">
                <a:solidFill>
                  <a:srgbClr val="212121"/>
                </a:solidFill>
                <a:latin typeface="Arial MT"/>
                <a:cs typeface="Arial MT"/>
              </a:rPr>
              <a:t>. It is </a:t>
            </a:r>
            <a:r>
              <a:rPr sz="1800" b="1" dirty="0">
                <a:solidFill>
                  <a:srgbClr val="212121"/>
                </a:solidFill>
                <a:latin typeface="Arial"/>
                <a:cs typeface="Arial"/>
              </a:rPr>
              <a:t>part of </a:t>
            </a:r>
            <a:r>
              <a:rPr sz="1800" b="1" spc="-10" dirty="0">
                <a:solidFill>
                  <a:srgbClr val="212121"/>
                </a:solidFill>
                <a:latin typeface="Arial"/>
                <a:cs typeface="Arial"/>
              </a:rPr>
              <a:t>the SMB </a:t>
            </a:r>
            <a:r>
              <a:rPr sz="1800" b="1" dirty="0">
                <a:solidFill>
                  <a:srgbClr val="212121"/>
                </a:solidFill>
                <a:latin typeface="Arial"/>
                <a:cs typeface="Arial"/>
              </a:rPr>
              <a:t>protocol</a:t>
            </a:r>
            <a:r>
              <a:rPr sz="1800" dirty="0">
                <a:solidFill>
                  <a:srgbClr val="212121"/>
                </a:solidFill>
                <a:latin typeface="Arial MT"/>
                <a:cs typeface="Arial MT"/>
              </a:rPr>
              <a:t>, </a:t>
            </a:r>
            <a:r>
              <a:rPr sz="1800" spc="-5" dirty="0">
                <a:solidFill>
                  <a:srgbClr val="212121"/>
                </a:solidFill>
                <a:latin typeface="Arial MT"/>
                <a:cs typeface="Arial MT"/>
              </a:rPr>
              <a:t>which </a:t>
            </a:r>
            <a:r>
              <a:rPr sz="1800" spc="-10" dirty="0">
                <a:solidFill>
                  <a:srgbClr val="212121"/>
                </a:solidFill>
                <a:latin typeface="Arial MT"/>
                <a:cs typeface="Arial MT"/>
              </a:rPr>
              <a:t>allows </a:t>
            </a:r>
            <a:r>
              <a:rPr sz="1800" spc="-5" dirty="0">
                <a:solidFill>
                  <a:srgbClr val="212121"/>
                </a:solidFill>
                <a:latin typeface="Arial MT"/>
                <a:cs typeface="Arial MT"/>
              </a:rPr>
              <a:t>multiple types </a:t>
            </a:r>
            <a:r>
              <a:rPr sz="1800" spc="-10" dirty="0">
                <a:solidFill>
                  <a:srgbClr val="212121"/>
                </a:solidFill>
                <a:latin typeface="Arial MT"/>
                <a:cs typeface="Arial MT"/>
              </a:rPr>
              <a:t>of </a:t>
            </a:r>
            <a:r>
              <a:rPr sz="1800" b="1" spc="-5" dirty="0">
                <a:solidFill>
                  <a:srgbClr val="212121"/>
                </a:solidFill>
                <a:latin typeface="Arial"/>
                <a:cs typeface="Arial"/>
              </a:rPr>
              <a:t>computers </a:t>
            </a:r>
            <a:r>
              <a:rPr sz="1800" spc="-15" dirty="0">
                <a:solidFill>
                  <a:srgbClr val="212121"/>
                </a:solidFill>
                <a:latin typeface="Arial MT"/>
                <a:cs typeface="Arial MT"/>
              </a:rPr>
              <a:t>to </a:t>
            </a:r>
            <a:r>
              <a:rPr sz="1800" spc="-5" dirty="0">
                <a:solidFill>
                  <a:srgbClr val="212121"/>
                </a:solidFill>
                <a:latin typeface="Arial MT"/>
                <a:cs typeface="Arial MT"/>
              </a:rPr>
              <a:t>share data </a:t>
            </a:r>
            <a:r>
              <a:rPr sz="1800" spc="-10" dirty="0">
                <a:solidFill>
                  <a:srgbClr val="212121"/>
                </a:solidFill>
                <a:latin typeface="Arial MT"/>
                <a:cs typeface="Arial MT"/>
              </a:rPr>
              <a:t>and </a:t>
            </a:r>
            <a:r>
              <a:rPr sz="1800" spc="-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12121"/>
                </a:solidFill>
                <a:latin typeface="Arial MT"/>
                <a:cs typeface="Arial MT"/>
              </a:rPr>
              <a:t>peripherals</a:t>
            </a:r>
            <a:r>
              <a:rPr sz="1800" spc="-4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Arial MT"/>
                <a:cs typeface="Arial MT"/>
              </a:rPr>
              <a:t>over</a:t>
            </a:r>
            <a:r>
              <a:rPr sz="1800" spc="-1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sz="1800" spc="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Arial MT"/>
                <a:cs typeface="Arial MT"/>
              </a:rPr>
              <a:t>network.</a:t>
            </a:r>
            <a:endParaRPr sz="1800">
              <a:latin typeface="Arial MT"/>
              <a:cs typeface="Arial MT"/>
            </a:endParaRPr>
          </a:p>
          <a:p>
            <a:pPr marL="356870" indent="-344805">
              <a:lnSpc>
                <a:spcPts val="2115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1800" b="1" spc="-5" dirty="0">
                <a:solidFill>
                  <a:srgbClr val="212121"/>
                </a:solidFill>
                <a:latin typeface="Arial"/>
                <a:cs typeface="Arial"/>
              </a:rPr>
              <a:t>Server</a:t>
            </a:r>
            <a:r>
              <a:rPr sz="1800" b="1" spc="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12121"/>
                </a:solidFill>
                <a:latin typeface="Arial"/>
                <a:cs typeface="Arial"/>
              </a:rPr>
              <a:t>Message</a:t>
            </a:r>
            <a:r>
              <a:rPr sz="1800" b="1" spc="-2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12121"/>
                </a:solidFill>
                <a:latin typeface="Arial"/>
                <a:cs typeface="Arial"/>
              </a:rPr>
              <a:t>Block."</a:t>
            </a:r>
            <a:r>
              <a:rPr sz="1800" b="1" spc="-3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12121"/>
                </a:solidFill>
                <a:latin typeface="Arial"/>
                <a:cs typeface="Arial"/>
              </a:rPr>
              <a:t>SMB</a:t>
            </a:r>
            <a:r>
              <a:rPr sz="1800" b="1" spc="-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12121"/>
                </a:solidFill>
                <a:latin typeface="Arial"/>
                <a:cs typeface="Arial"/>
              </a:rPr>
              <a:t>is</a:t>
            </a:r>
            <a:r>
              <a:rPr sz="1800" b="1" spc="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12121"/>
                </a:solidFill>
                <a:latin typeface="Arial"/>
                <a:cs typeface="Arial"/>
              </a:rPr>
              <a:t>a </a:t>
            </a:r>
            <a:r>
              <a:rPr sz="1800" b="1" spc="5" dirty="0">
                <a:solidFill>
                  <a:srgbClr val="212121"/>
                </a:solidFill>
                <a:latin typeface="Arial"/>
                <a:cs typeface="Arial"/>
              </a:rPr>
              <a:t>network</a:t>
            </a:r>
            <a:r>
              <a:rPr sz="1800" b="1" spc="-3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12121"/>
                </a:solidFill>
                <a:latin typeface="Arial"/>
                <a:cs typeface="Arial"/>
              </a:rPr>
              <a:t>protocol</a:t>
            </a:r>
            <a:r>
              <a:rPr sz="1800" b="1" spc="-3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12121"/>
                </a:solidFill>
                <a:latin typeface="Arial"/>
                <a:cs typeface="Arial"/>
              </a:rPr>
              <a:t>used</a:t>
            </a:r>
            <a:r>
              <a:rPr sz="1800" b="1" spc="-5" dirty="0">
                <a:solidFill>
                  <a:srgbClr val="212121"/>
                </a:solidFill>
                <a:latin typeface="Arial"/>
                <a:cs typeface="Arial"/>
              </a:rPr>
              <a:t> by</a:t>
            </a:r>
            <a:r>
              <a:rPr sz="1800" b="1" spc="2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12121"/>
                </a:solidFill>
                <a:latin typeface="Arial"/>
                <a:cs typeface="Arial"/>
              </a:rPr>
              <a:t>Windows-based</a:t>
            </a:r>
            <a:r>
              <a:rPr sz="1800" b="1" spc="-5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12121"/>
                </a:solidFill>
                <a:latin typeface="Arial"/>
                <a:cs typeface="Arial"/>
              </a:rPr>
              <a:t>computers.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77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1015110"/>
            <a:ext cx="10972800" cy="309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7505" algn="l"/>
              </a:tabLst>
            </a:pPr>
            <a:r>
              <a:rPr sz="2400" dirty="0">
                <a:latin typeface="Arial MT"/>
                <a:cs typeface="Arial MT"/>
              </a:rPr>
              <a:t>Best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Use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Case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Scenario:</a:t>
            </a:r>
            <a:r>
              <a:rPr sz="2400" dirty="0">
                <a:latin typeface="Arial MT"/>
                <a:cs typeface="Arial MT"/>
              </a:rPr>
              <a:t> NAS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is perfect</a:t>
            </a:r>
            <a:r>
              <a:rPr sz="2400" dirty="0">
                <a:latin typeface="Arial MT"/>
                <a:cs typeface="Arial MT"/>
              </a:rPr>
              <a:t> for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SMBs</a:t>
            </a:r>
            <a:r>
              <a:rPr sz="2400" spc="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6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organizations </a:t>
            </a:r>
            <a:r>
              <a:rPr sz="2400" spc="-5" dirty="0">
                <a:latin typeface="Arial MT"/>
                <a:cs typeface="Arial MT"/>
              </a:rPr>
              <a:t>that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need </a:t>
            </a:r>
            <a:r>
              <a:rPr sz="2400" spc="-5" dirty="0">
                <a:latin typeface="Arial MT"/>
                <a:cs typeface="Arial MT"/>
              </a:rPr>
              <a:t>a minimal-maintenance, reliable and </a:t>
            </a:r>
            <a:r>
              <a:rPr sz="2400" b="1" spc="-10" dirty="0">
                <a:latin typeface="Arial"/>
                <a:cs typeface="Arial"/>
              </a:rPr>
              <a:t>flexible </a:t>
            </a:r>
            <a:r>
              <a:rPr sz="2400" b="1" spc="-5" dirty="0">
                <a:latin typeface="Arial"/>
                <a:cs typeface="Arial"/>
              </a:rPr>
              <a:t>storage </a:t>
            </a:r>
            <a:r>
              <a:rPr sz="2400" b="1" spc="-10" dirty="0">
                <a:latin typeface="Arial"/>
                <a:cs typeface="Arial"/>
              </a:rPr>
              <a:t>system </a:t>
            </a:r>
            <a:r>
              <a:rPr sz="2400" b="1" spc="-5" dirty="0">
                <a:latin typeface="Arial"/>
                <a:cs typeface="Arial"/>
              </a:rPr>
              <a:t>that </a:t>
            </a:r>
            <a:r>
              <a:rPr sz="2400" b="1" dirty="0">
                <a:latin typeface="Arial"/>
                <a:cs typeface="Arial"/>
              </a:rPr>
              <a:t>can 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quickly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scale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up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as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needed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to</a:t>
            </a:r>
            <a:r>
              <a:rPr sz="2400" b="1" dirty="0">
                <a:latin typeface="Arial"/>
                <a:cs typeface="Arial"/>
              </a:rPr>
              <a:t> accommodate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new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users </a:t>
            </a:r>
            <a:r>
              <a:rPr sz="2400" b="1" spc="-5" dirty="0">
                <a:latin typeface="Arial"/>
                <a:cs typeface="Arial"/>
              </a:rPr>
              <a:t>or</a:t>
            </a:r>
            <a:r>
              <a:rPr sz="2400" b="1" spc="5" dirty="0">
                <a:latin typeface="Arial"/>
                <a:cs typeface="Arial"/>
              </a:rPr>
              <a:t> growing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data.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3500">
              <a:latin typeface="Arial"/>
              <a:cs typeface="Arial"/>
            </a:endParaRPr>
          </a:p>
          <a:p>
            <a:pPr marL="356870" marR="5080" indent="-344805" algn="just">
              <a:lnSpc>
                <a:spcPct val="100000"/>
              </a:lnSpc>
              <a:buChar char="•"/>
              <a:tabLst>
                <a:tab pos="357505" algn="l"/>
              </a:tabLst>
            </a:pPr>
            <a:r>
              <a:rPr sz="2400" spc="-10" dirty="0">
                <a:latin typeface="Arial MT"/>
                <a:cs typeface="Arial MT"/>
              </a:rPr>
              <a:t>Worst </a:t>
            </a:r>
            <a:r>
              <a:rPr sz="2400" dirty="0">
                <a:latin typeface="Arial MT"/>
                <a:cs typeface="Arial MT"/>
              </a:rPr>
              <a:t>Use </a:t>
            </a:r>
            <a:r>
              <a:rPr sz="2400" spc="-10" dirty="0">
                <a:latin typeface="Arial MT"/>
                <a:cs typeface="Arial MT"/>
              </a:rPr>
              <a:t>Case </a:t>
            </a:r>
            <a:r>
              <a:rPr sz="2400" spc="-5" dirty="0">
                <a:latin typeface="Arial MT"/>
                <a:cs typeface="Arial MT"/>
              </a:rPr>
              <a:t>Scenario: Server-class devices </a:t>
            </a:r>
            <a:r>
              <a:rPr sz="2400" spc="5" dirty="0">
                <a:latin typeface="Arial MT"/>
                <a:cs typeface="Arial MT"/>
              </a:rPr>
              <a:t>at </a:t>
            </a:r>
            <a:r>
              <a:rPr sz="2400" spc="-5" dirty="0">
                <a:latin typeface="Arial MT"/>
                <a:cs typeface="Arial MT"/>
              </a:rPr>
              <a:t>enterprise </a:t>
            </a:r>
            <a:r>
              <a:rPr sz="2400" b="1" spc="-5" dirty="0">
                <a:latin typeface="Arial"/>
                <a:cs typeface="Arial"/>
              </a:rPr>
              <a:t>organizations 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that</a:t>
            </a:r>
            <a:r>
              <a:rPr sz="2400" b="1" dirty="0">
                <a:latin typeface="Arial"/>
                <a:cs typeface="Arial"/>
              </a:rPr>
              <a:t> need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to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transfer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block-level</a:t>
            </a:r>
            <a:r>
              <a:rPr sz="2400" b="1" dirty="0">
                <a:latin typeface="Arial"/>
                <a:cs typeface="Arial"/>
              </a:rPr>
              <a:t> data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supported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5" dirty="0">
                <a:latin typeface="Arial"/>
                <a:cs typeface="Arial"/>
              </a:rPr>
              <a:t>by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Fibre</a:t>
            </a:r>
            <a:r>
              <a:rPr sz="2400" b="1" spc="-5" dirty="0">
                <a:latin typeface="Arial"/>
                <a:cs typeface="Arial"/>
              </a:rPr>
              <a:t> Channel </a:t>
            </a:r>
            <a:r>
              <a:rPr sz="2400" b="1" spc="-65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connection </a:t>
            </a:r>
            <a:r>
              <a:rPr sz="2400" b="1" spc="5" dirty="0">
                <a:latin typeface="Arial"/>
                <a:cs typeface="Arial"/>
              </a:rPr>
              <a:t>may </a:t>
            </a:r>
            <a:r>
              <a:rPr sz="2400" b="1" dirty="0">
                <a:latin typeface="Arial"/>
                <a:cs typeface="Arial"/>
              </a:rPr>
              <a:t>find </a:t>
            </a:r>
            <a:r>
              <a:rPr sz="2400" b="1" spc="-5" dirty="0">
                <a:latin typeface="Arial"/>
                <a:cs typeface="Arial"/>
              </a:rPr>
              <a:t>that </a:t>
            </a:r>
            <a:r>
              <a:rPr sz="2400" b="1" spc="-15" dirty="0">
                <a:latin typeface="Arial"/>
                <a:cs typeface="Arial"/>
              </a:rPr>
              <a:t>NAS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can’t </a:t>
            </a:r>
            <a:r>
              <a:rPr sz="2400" b="1" spc="-10" dirty="0">
                <a:latin typeface="Arial"/>
                <a:cs typeface="Arial"/>
              </a:rPr>
              <a:t>deliver </a:t>
            </a:r>
            <a:r>
              <a:rPr sz="2400" b="1" spc="-5" dirty="0">
                <a:latin typeface="Arial"/>
                <a:cs typeface="Arial"/>
              </a:rPr>
              <a:t>everything </a:t>
            </a:r>
            <a:r>
              <a:rPr sz="2400" b="1" spc="-20" dirty="0">
                <a:latin typeface="Arial"/>
                <a:cs typeface="Arial"/>
              </a:rPr>
              <a:t>that’s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needed. 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spc="-5" dirty="0">
                <a:latin typeface="Arial MT"/>
                <a:cs typeface="Arial MT"/>
              </a:rPr>
              <a:t>Maximum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data </a:t>
            </a:r>
            <a:r>
              <a:rPr sz="2400" spc="5" dirty="0">
                <a:latin typeface="Arial MT"/>
                <a:cs typeface="Arial MT"/>
              </a:rPr>
              <a:t>transfer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issues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could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problem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with</a:t>
            </a:r>
            <a:r>
              <a:rPr sz="2400" spc="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NAS.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78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5039944"/>
            <a:ext cx="109696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95655" algn="l"/>
                <a:tab pos="1170940" algn="l"/>
                <a:tab pos="1884680" algn="l"/>
                <a:tab pos="2463800" algn="l"/>
                <a:tab pos="3293110" algn="l"/>
                <a:tab pos="3805554" algn="l"/>
                <a:tab pos="4689475" algn="l"/>
                <a:tab pos="7066915" algn="l"/>
                <a:tab pos="8237855" algn="l"/>
                <a:tab pos="8899525" algn="l"/>
                <a:tab pos="9411970" algn="l"/>
                <a:tab pos="10244455" algn="l"/>
              </a:tabLst>
            </a:pP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NAS	</a:t>
            </a:r>
            <a:r>
              <a:rPr sz="2400" spc="-10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s	also	n</a:t>
            </a:r>
            <a:r>
              <a:rPr sz="2400" spc="-20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t	</a:t>
            </a:r>
            <a:r>
              <a:rPr sz="2400" spc="-15" dirty="0">
                <a:solidFill>
                  <a:srgbClr val="FF0000"/>
                </a:solidFill>
                <a:latin typeface="Arial MT"/>
                <a:cs typeface="Arial MT"/>
              </a:rPr>
              <a:t>g</a:t>
            </a:r>
            <a:r>
              <a:rPr sz="2400" spc="5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400" spc="-15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d	</a:t>
            </a:r>
            <a:r>
              <a:rPr sz="2400" spc="25" dirty="0">
                <a:solidFill>
                  <a:srgbClr val="FF0000"/>
                </a:solidFill>
                <a:latin typeface="Arial MT"/>
                <a:cs typeface="Arial MT"/>
              </a:rPr>
              <a:t>f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or	clo</a:t>
            </a:r>
            <a:r>
              <a:rPr sz="2400" spc="5" dirty="0">
                <a:solidFill>
                  <a:srgbClr val="FF0000"/>
                </a:solidFill>
                <a:latin typeface="Arial MT"/>
                <a:cs typeface="Arial MT"/>
              </a:rPr>
              <a:t>u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d	c</a:t>
            </a:r>
            <a:r>
              <a:rPr sz="2400" spc="-15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400" spc="10" dirty="0">
                <a:solidFill>
                  <a:srgbClr val="FF0000"/>
                </a:solidFill>
                <a:latin typeface="Arial MT"/>
                <a:cs typeface="Arial MT"/>
              </a:rPr>
              <a:t>m</a:t>
            </a:r>
            <a:r>
              <a:rPr sz="2400" spc="5" dirty="0">
                <a:solidFill>
                  <a:srgbClr val="FF0000"/>
                </a:solidFill>
                <a:latin typeface="Arial MT"/>
                <a:cs typeface="Arial MT"/>
              </a:rPr>
              <a:t>pu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ti</a:t>
            </a:r>
            <a:r>
              <a:rPr sz="2400" spc="-15" dirty="0">
                <a:solidFill>
                  <a:srgbClr val="FF0000"/>
                </a:solidFill>
                <a:latin typeface="Arial MT"/>
                <a:cs typeface="Arial MT"/>
              </a:rPr>
              <a:t>ng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/cl</a:t>
            </a:r>
            <a:r>
              <a:rPr sz="2400" spc="5" dirty="0">
                <a:solidFill>
                  <a:srgbClr val="FF0000"/>
                </a:solidFill>
                <a:latin typeface="Arial MT"/>
                <a:cs typeface="Arial MT"/>
              </a:rPr>
              <a:t>ou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d	st</a:t>
            </a:r>
            <a:r>
              <a:rPr sz="2400" spc="5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ra</a:t>
            </a:r>
            <a:r>
              <a:rPr sz="2400" spc="-10" dirty="0">
                <a:solidFill>
                  <a:srgbClr val="FF0000"/>
                </a:solidFill>
                <a:latin typeface="Arial MT"/>
                <a:cs typeface="Arial MT"/>
              </a:rPr>
              <a:t>g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e	</a:t>
            </a:r>
            <a:r>
              <a:rPr sz="2400" spc="10" dirty="0">
                <a:solidFill>
                  <a:srgbClr val="FF0000"/>
                </a:solidFill>
                <a:latin typeface="Arial MT"/>
                <a:cs typeface="Arial MT"/>
              </a:rPr>
              <a:t>an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d	f</a:t>
            </a:r>
            <a:r>
              <a:rPr sz="2400" spc="5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r	lar</a:t>
            </a:r>
            <a:r>
              <a:rPr sz="2400" spc="-20" dirty="0">
                <a:solidFill>
                  <a:srgbClr val="FF0000"/>
                </a:solidFill>
                <a:latin typeface="Arial MT"/>
                <a:cs typeface="Arial MT"/>
              </a:rPr>
              <a:t>g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e	scale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FF0000"/>
                </a:solidFill>
                <a:latin typeface="Arial MT"/>
                <a:cs typeface="Arial MT"/>
              </a:rPr>
              <a:t>organizations.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39745" y="104901"/>
            <a:ext cx="736917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u="none" spc="5" dirty="0"/>
              <a:t>Network</a:t>
            </a:r>
            <a:r>
              <a:rPr sz="4000" u="none" spc="-190" dirty="0"/>
              <a:t> </a:t>
            </a:r>
            <a:r>
              <a:rPr sz="4000" u="none" spc="-40" dirty="0"/>
              <a:t>Attached</a:t>
            </a:r>
            <a:r>
              <a:rPr sz="4000" u="none" spc="-200" dirty="0"/>
              <a:t> </a:t>
            </a:r>
            <a:r>
              <a:rPr sz="4000" u="none" spc="10" dirty="0"/>
              <a:t>Storage</a:t>
            </a:r>
            <a:r>
              <a:rPr sz="4000" u="none" spc="-190" dirty="0"/>
              <a:t> </a:t>
            </a:r>
            <a:r>
              <a:rPr sz="4000" u="none" spc="70" dirty="0"/>
              <a:t>(NAS)</a:t>
            </a:r>
            <a:endParaRPr sz="40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7916" y="375869"/>
            <a:ext cx="685482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u="none" dirty="0"/>
              <a:t>Storage</a:t>
            </a:r>
            <a:r>
              <a:rPr sz="4300" u="none" spc="-110" dirty="0"/>
              <a:t> </a:t>
            </a:r>
            <a:r>
              <a:rPr sz="4300" u="none" spc="-50" dirty="0"/>
              <a:t>Area</a:t>
            </a:r>
            <a:r>
              <a:rPr sz="4300" u="none" spc="-110" dirty="0"/>
              <a:t> </a:t>
            </a:r>
            <a:r>
              <a:rPr sz="4300" u="none" spc="-5" dirty="0"/>
              <a:t>Network</a:t>
            </a:r>
            <a:r>
              <a:rPr sz="4300" u="none" spc="-120" dirty="0"/>
              <a:t> </a:t>
            </a:r>
            <a:r>
              <a:rPr sz="4300" u="none" spc="65" dirty="0"/>
              <a:t>(SAN)</a:t>
            </a:r>
            <a:endParaRPr sz="43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79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3930" y="1472565"/>
            <a:ext cx="9965690" cy="3319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0"/>
              </a:spcBef>
              <a:buChar char="•"/>
              <a:tabLst>
                <a:tab pos="356870" algn="l"/>
                <a:tab pos="357505" algn="l"/>
              </a:tabLst>
            </a:pPr>
            <a:r>
              <a:rPr sz="2400" spc="5" dirty="0">
                <a:latin typeface="Arial MT"/>
                <a:cs typeface="Arial MT"/>
              </a:rPr>
              <a:t>Remember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what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DAS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is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good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at? Speed.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Speed.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SPEED.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35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2400" spc="5" dirty="0">
                <a:latin typeface="Arial MT"/>
                <a:cs typeface="Arial MT"/>
              </a:rPr>
              <a:t>Remember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what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NAS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good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at? </a:t>
            </a:r>
            <a:r>
              <a:rPr sz="2400" spc="-5" dirty="0">
                <a:latin typeface="Arial MT"/>
                <a:cs typeface="Arial MT"/>
              </a:rPr>
              <a:t>Sharing. </a:t>
            </a:r>
            <a:r>
              <a:rPr sz="2400" spc="-10" dirty="0">
                <a:latin typeface="Arial MT"/>
                <a:cs typeface="Arial MT"/>
              </a:rPr>
              <a:t>High</a:t>
            </a:r>
            <a:r>
              <a:rPr sz="2400" spc="4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Utilization.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Flexibility.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3450">
              <a:latin typeface="Arial MT"/>
              <a:cs typeface="Arial MT"/>
            </a:endParaRPr>
          </a:p>
          <a:p>
            <a:pPr marL="356870" indent="-344805">
              <a:lnSpc>
                <a:spcPts val="2855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400" b="1" dirty="0">
                <a:latin typeface="Arial"/>
                <a:cs typeface="Arial"/>
              </a:rPr>
              <a:t>Combining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the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best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of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30" dirty="0">
                <a:latin typeface="Arial"/>
                <a:cs typeface="Arial"/>
              </a:rPr>
              <a:t>DAS</a:t>
            </a:r>
            <a:r>
              <a:rPr sz="2400" b="1" spc="8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and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NAS.</a:t>
            </a:r>
            <a:r>
              <a:rPr sz="2400" b="1" spc="7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So,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use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dirty="0">
                <a:latin typeface="Trebuchet MS"/>
                <a:cs typeface="Trebuchet MS"/>
              </a:rPr>
              <a:t>Storage</a:t>
            </a:r>
            <a:r>
              <a:rPr sz="2400" spc="-80" dirty="0">
                <a:latin typeface="Trebuchet MS"/>
                <a:cs typeface="Trebuchet MS"/>
              </a:rPr>
              <a:t> </a:t>
            </a:r>
            <a:r>
              <a:rPr sz="2400" spc="-20" dirty="0">
                <a:latin typeface="Trebuchet MS"/>
                <a:cs typeface="Trebuchet MS"/>
              </a:rPr>
              <a:t>Area</a:t>
            </a:r>
            <a:r>
              <a:rPr sz="2400" spc="-7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Network</a:t>
            </a:r>
            <a:endParaRPr sz="2400">
              <a:latin typeface="Trebuchet MS"/>
              <a:cs typeface="Trebuchet MS"/>
            </a:endParaRPr>
          </a:p>
          <a:p>
            <a:pPr marL="356870">
              <a:lnSpc>
                <a:spcPts val="2855"/>
              </a:lnSpc>
            </a:pPr>
            <a:r>
              <a:rPr sz="2400" spc="35" dirty="0">
                <a:latin typeface="Trebuchet MS"/>
                <a:cs typeface="Trebuchet MS"/>
              </a:rPr>
              <a:t>(SAN)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00">
              <a:latin typeface="Trebuchet MS"/>
              <a:cs typeface="Trebuchet MS"/>
            </a:endParaRPr>
          </a:p>
          <a:p>
            <a:pPr marL="356870" indent="-344805">
              <a:lnSpc>
                <a:spcPct val="100000"/>
              </a:lnSpc>
              <a:buChar char="•"/>
              <a:tabLst>
                <a:tab pos="356870" algn="l"/>
                <a:tab pos="357505" algn="l"/>
              </a:tabLst>
            </a:pPr>
            <a:r>
              <a:rPr sz="2400" dirty="0">
                <a:latin typeface="Arial MT"/>
                <a:cs typeface="Arial MT"/>
              </a:rPr>
              <a:t>SAN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allows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virtual </a:t>
            </a:r>
            <a:r>
              <a:rPr sz="2400" dirty="0">
                <a:latin typeface="Arial MT"/>
                <a:cs typeface="Arial MT"/>
              </a:rPr>
              <a:t>environments,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cloud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computing,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etc.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599" y="76200"/>
            <a:ext cx="10820400" cy="647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8</a:t>
            </a:fld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130" y="1040383"/>
            <a:ext cx="11050905" cy="49358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39420" indent="-426720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439420" algn="l"/>
              </a:tabLst>
            </a:pPr>
            <a:r>
              <a:rPr sz="2300" spc="-5" dirty="0">
                <a:latin typeface="Arial MT"/>
                <a:cs typeface="Arial MT"/>
              </a:rPr>
              <a:t>Used</a:t>
            </a:r>
            <a:r>
              <a:rPr sz="2300" spc="455" dirty="0">
                <a:latin typeface="Arial MT"/>
                <a:cs typeface="Arial MT"/>
              </a:rPr>
              <a:t> </a:t>
            </a:r>
            <a:r>
              <a:rPr sz="2300" spc="-5" dirty="0">
                <a:latin typeface="Arial MT"/>
                <a:cs typeface="Arial MT"/>
              </a:rPr>
              <a:t>in</a:t>
            </a:r>
            <a:r>
              <a:rPr sz="2300" spc="455" dirty="0">
                <a:latin typeface="Arial MT"/>
                <a:cs typeface="Arial MT"/>
              </a:rPr>
              <a:t> </a:t>
            </a:r>
            <a:r>
              <a:rPr sz="2300" spc="-5" dirty="0">
                <a:latin typeface="Arial MT"/>
                <a:cs typeface="Arial MT"/>
              </a:rPr>
              <a:t>cloud</a:t>
            </a:r>
            <a:r>
              <a:rPr sz="2300" spc="459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computing</a:t>
            </a:r>
            <a:r>
              <a:rPr sz="2300" spc="455" dirty="0">
                <a:latin typeface="Arial MT"/>
                <a:cs typeface="Arial MT"/>
              </a:rPr>
              <a:t> </a:t>
            </a:r>
            <a:r>
              <a:rPr sz="2300" spc="-5" dirty="0">
                <a:latin typeface="Arial MT"/>
                <a:cs typeface="Arial MT"/>
              </a:rPr>
              <a:t>and</a:t>
            </a:r>
            <a:r>
              <a:rPr sz="2300" spc="455" dirty="0">
                <a:latin typeface="Arial MT"/>
                <a:cs typeface="Arial MT"/>
              </a:rPr>
              <a:t> </a:t>
            </a:r>
            <a:r>
              <a:rPr sz="2300" b="1" spc="-5" dirty="0">
                <a:latin typeface="Arial"/>
                <a:cs typeface="Arial"/>
              </a:rPr>
              <a:t>based</a:t>
            </a:r>
            <a:r>
              <a:rPr sz="2300" b="1" spc="455" dirty="0">
                <a:latin typeface="Arial"/>
                <a:cs typeface="Arial"/>
              </a:rPr>
              <a:t> </a:t>
            </a:r>
            <a:r>
              <a:rPr sz="2300" b="1" spc="-10" dirty="0">
                <a:latin typeface="Arial"/>
                <a:cs typeface="Arial"/>
              </a:rPr>
              <a:t>on</a:t>
            </a:r>
            <a:r>
              <a:rPr sz="2300" b="1" spc="470" dirty="0">
                <a:latin typeface="Arial"/>
                <a:cs typeface="Arial"/>
              </a:rPr>
              <a:t> </a:t>
            </a:r>
            <a:r>
              <a:rPr sz="2300" b="1" spc="-15" dirty="0">
                <a:latin typeface="Arial"/>
                <a:cs typeface="Arial"/>
              </a:rPr>
              <a:t>very</a:t>
            </a:r>
            <a:r>
              <a:rPr sz="2300" b="1" spc="440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high</a:t>
            </a:r>
            <a:r>
              <a:rPr sz="2300" b="1" spc="475" dirty="0">
                <a:latin typeface="Arial"/>
                <a:cs typeface="Arial"/>
              </a:rPr>
              <a:t> </a:t>
            </a:r>
            <a:r>
              <a:rPr sz="2300" b="1" spc="-10" dirty="0">
                <a:latin typeface="Arial"/>
                <a:cs typeface="Arial"/>
              </a:rPr>
              <a:t>speed</a:t>
            </a:r>
            <a:r>
              <a:rPr sz="2300" b="1" spc="450" dirty="0">
                <a:latin typeface="Arial"/>
                <a:cs typeface="Arial"/>
              </a:rPr>
              <a:t> </a:t>
            </a:r>
            <a:r>
              <a:rPr sz="2300" b="1" spc="-10" dirty="0">
                <a:latin typeface="Arial"/>
                <a:cs typeface="Arial"/>
              </a:rPr>
              <a:t>networks</a:t>
            </a:r>
            <a:r>
              <a:rPr sz="2300" b="1" spc="470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through</a:t>
            </a:r>
            <a:endParaRPr sz="2300">
              <a:latin typeface="Arial"/>
              <a:cs typeface="Arial"/>
            </a:endParaRPr>
          </a:p>
          <a:p>
            <a:pPr marL="356870" algn="just">
              <a:lnSpc>
                <a:spcPct val="100000"/>
              </a:lnSpc>
            </a:pPr>
            <a:r>
              <a:rPr sz="2300" b="1" dirty="0">
                <a:latin typeface="Arial"/>
                <a:cs typeface="Arial"/>
              </a:rPr>
              <a:t>fiber</a:t>
            </a:r>
            <a:r>
              <a:rPr sz="2300" b="1" spc="-50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cables.</a:t>
            </a:r>
            <a:endParaRPr sz="2300">
              <a:latin typeface="Arial"/>
              <a:cs typeface="Arial"/>
            </a:endParaRPr>
          </a:p>
          <a:p>
            <a:pPr marL="356870" indent="-344805" algn="just">
              <a:lnSpc>
                <a:spcPct val="100000"/>
              </a:lnSpc>
              <a:spcBef>
                <a:spcPts val="550"/>
              </a:spcBef>
              <a:buChar char="•"/>
              <a:tabLst>
                <a:tab pos="357505" algn="l"/>
              </a:tabLst>
            </a:pPr>
            <a:r>
              <a:rPr sz="2300" dirty="0">
                <a:latin typeface="Arial MT"/>
                <a:cs typeface="Arial MT"/>
              </a:rPr>
              <a:t>It</a:t>
            </a:r>
            <a:r>
              <a:rPr sz="2300" spc="135" dirty="0">
                <a:latin typeface="Arial MT"/>
                <a:cs typeface="Arial MT"/>
              </a:rPr>
              <a:t> </a:t>
            </a:r>
            <a:r>
              <a:rPr sz="2300" spc="-5" dirty="0">
                <a:latin typeface="Arial MT"/>
                <a:cs typeface="Arial MT"/>
              </a:rPr>
              <a:t>is</a:t>
            </a:r>
            <a:r>
              <a:rPr sz="2300" spc="135" dirty="0">
                <a:latin typeface="Arial MT"/>
                <a:cs typeface="Arial MT"/>
              </a:rPr>
              <a:t> </a:t>
            </a:r>
            <a:r>
              <a:rPr sz="2300" dirty="0">
                <a:latin typeface="Arial MT"/>
                <a:cs typeface="Arial MT"/>
              </a:rPr>
              <a:t>a</a:t>
            </a:r>
            <a:r>
              <a:rPr sz="2300" spc="120" dirty="0">
                <a:latin typeface="Arial MT"/>
                <a:cs typeface="Arial MT"/>
              </a:rPr>
              <a:t> </a:t>
            </a:r>
            <a:r>
              <a:rPr sz="2300" spc="-5" dirty="0">
                <a:latin typeface="Arial MT"/>
                <a:cs typeface="Arial MT"/>
              </a:rPr>
              <a:t>collection</a:t>
            </a:r>
            <a:r>
              <a:rPr sz="2300" spc="120" dirty="0">
                <a:latin typeface="Arial MT"/>
                <a:cs typeface="Arial MT"/>
              </a:rPr>
              <a:t> </a:t>
            </a:r>
            <a:r>
              <a:rPr sz="2300" spc="-5" dirty="0">
                <a:latin typeface="Arial MT"/>
                <a:cs typeface="Arial MT"/>
              </a:rPr>
              <a:t>of</a:t>
            </a:r>
            <a:r>
              <a:rPr sz="2300" spc="155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computers</a:t>
            </a:r>
            <a:r>
              <a:rPr sz="2300" spc="130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and</a:t>
            </a:r>
            <a:r>
              <a:rPr sz="2300" spc="120" dirty="0">
                <a:latin typeface="Arial MT"/>
                <a:cs typeface="Arial MT"/>
              </a:rPr>
              <a:t> </a:t>
            </a:r>
            <a:r>
              <a:rPr sz="2300" spc="-5" dirty="0">
                <a:latin typeface="Arial MT"/>
                <a:cs typeface="Arial MT"/>
              </a:rPr>
              <a:t>storage</a:t>
            </a:r>
            <a:r>
              <a:rPr sz="2300" spc="125" dirty="0">
                <a:latin typeface="Arial MT"/>
                <a:cs typeface="Arial MT"/>
              </a:rPr>
              <a:t> </a:t>
            </a:r>
            <a:r>
              <a:rPr sz="2300" spc="-5" dirty="0">
                <a:latin typeface="Arial MT"/>
                <a:cs typeface="Arial MT"/>
              </a:rPr>
              <a:t>devices,</a:t>
            </a:r>
            <a:r>
              <a:rPr sz="2300" spc="140" dirty="0">
                <a:latin typeface="Arial MT"/>
                <a:cs typeface="Arial MT"/>
              </a:rPr>
              <a:t> </a:t>
            </a:r>
            <a:r>
              <a:rPr sz="2300" spc="-5" dirty="0">
                <a:latin typeface="Arial MT"/>
                <a:cs typeface="Arial MT"/>
              </a:rPr>
              <a:t>connected</a:t>
            </a:r>
            <a:r>
              <a:rPr sz="2300" spc="110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over</a:t>
            </a:r>
            <a:r>
              <a:rPr sz="2300" spc="130" dirty="0">
                <a:latin typeface="Arial MT"/>
                <a:cs typeface="Arial MT"/>
              </a:rPr>
              <a:t> </a:t>
            </a:r>
            <a:r>
              <a:rPr sz="2300" dirty="0">
                <a:latin typeface="Arial MT"/>
                <a:cs typeface="Arial MT"/>
              </a:rPr>
              <a:t>a</a:t>
            </a:r>
            <a:r>
              <a:rPr sz="2300" spc="120" dirty="0">
                <a:latin typeface="Arial MT"/>
                <a:cs typeface="Arial MT"/>
              </a:rPr>
              <a:t> </a:t>
            </a:r>
            <a:r>
              <a:rPr sz="2300" b="1" spc="-5" dirty="0">
                <a:latin typeface="Arial"/>
                <a:cs typeface="Arial"/>
              </a:rPr>
              <a:t>high-speed</a:t>
            </a:r>
            <a:endParaRPr sz="2300">
              <a:latin typeface="Arial"/>
              <a:cs typeface="Arial"/>
            </a:endParaRPr>
          </a:p>
          <a:p>
            <a:pPr marL="356870" algn="just">
              <a:lnSpc>
                <a:spcPct val="100000"/>
              </a:lnSpc>
              <a:spcBef>
                <a:spcPts val="5"/>
              </a:spcBef>
            </a:pPr>
            <a:r>
              <a:rPr sz="2300" b="1" dirty="0">
                <a:latin typeface="Arial"/>
                <a:cs typeface="Arial"/>
              </a:rPr>
              <a:t>optical</a:t>
            </a:r>
            <a:r>
              <a:rPr sz="2300" b="1" spc="-5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network</a:t>
            </a:r>
            <a:r>
              <a:rPr sz="2300" b="1" spc="-40" dirty="0">
                <a:latin typeface="Arial"/>
                <a:cs typeface="Arial"/>
              </a:rPr>
              <a:t> </a:t>
            </a:r>
            <a:r>
              <a:rPr sz="2300" spc="-5" dirty="0">
                <a:latin typeface="Arial MT"/>
                <a:cs typeface="Arial MT"/>
              </a:rPr>
              <a:t>and</a:t>
            </a:r>
            <a:r>
              <a:rPr sz="2300" dirty="0">
                <a:latin typeface="Arial MT"/>
                <a:cs typeface="Arial MT"/>
              </a:rPr>
              <a:t> </a:t>
            </a:r>
            <a:r>
              <a:rPr sz="2300" spc="-5" dirty="0">
                <a:latin typeface="Arial MT"/>
                <a:cs typeface="Arial MT"/>
              </a:rPr>
              <a:t>dedicated</a:t>
            </a:r>
            <a:r>
              <a:rPr sz="2300" spc="5" dirty="0">
                <a:latin typeface="Arial MT"/>
                <a:cs typeface="Arial MT"/>
              </a:rPr>
              <a:t> </a:t>
            </a:r>
            <a:r>
              <a:rPr sz="2300" dirty="0">
                <a:latin typeface="Arial MT"/>
                <a:cs typeface="Arial MT"/>
              </a:rPr>
              <a:t>to</a:t>
            </a:r>
            <a:r>
              <a:rPr sz="2300" spc="-25" dirty="0">
                <a:latin typeface="Arial MT"/>
                <a:cs typeface="Arial MT"/>
              </a:rPr>
              <a:t> </a:t>
            </a:r>
            <a:r>
              <a:rPr sz="2300" spc="-5" dirty="0">
                <a:latin typeface="Arial MT"/>
                <a:cs typeface="Arial MT"/>
              </a:rPr>
              <a:t>the</a:t>
            </a:r>
            <a:r>
              <a:rPr sz="2300" spc="-25" dirty="0">
                <a:latin typeface="Arial MT"/>
                <a:cs typeface="Arial MT"/>
              </a:rPr>
              <a:t> </a:t>
            </a:r>
            <a:r>
              <a:rPr sz="2300" dirty="0">
                <a:latin typeface="Arial MT"/>
                <a:cs typeface="Arial MT"/>
              </a:rPr>
              <a:t>task</a:t>
            </a:r>
            <a:r>
              <a:rPr sz="2300" spc="-20" dirty="0">
                <a:latin typeface="Arial MT"/>
                <a:cs typeface="Arial MT"/>
              </a:rPr>
              <a:t> </a:t>
            </a:r>
            <a:r>
              <a:rPr sz="2300" spc="-5" dirty="0">
                <a:latin typeface="Arial MT"/>
                <a:cs typeface="Arial MT"/>
              </a:rPr>
              <a:t>of</a:t>
            </a:r>
            <a:r>
              <a:rPr sz="2300" spc="15" dirty="0">
                <a:latin typeface="Arial MT"/>
                <a:cs typeface="Arial MT"/>
              </a:rPr>
              <a:t> </a:t>
            </a:r>
            <a:r>
              <a:rPr sz="2300" spc="-5" dirty="0">
                <a:latin typeface="Arial MT"/>
                <a:cs typeface="Arial MT"/>
              </a:rPr>
              <a:t>storing</a:t>
            </a:r>
            <a:r>
              <a:rPr sz="2300" spc="-20" dirty="0">
                <a:latin typeface="Arial MT"/>
                <a:cs typeface="Arial MT"/>
              </a:rPr>
              <a:t> </a:t>
            </a:r>
            <a:r>
              <a:rPr sz="2300" spc="-5" dirty="0">
                <a:latin typeface="Arial MT"/>
                <a:cs typeface="Arial MT"/>
              </a:rPr>
              <a:t>and</a:t>
            </a:r>
            <a:r>
              <a:rPr sz="2300" dirty="0">
                <a:latin typeface="Arial MT"/>
                <a:cs typeface="Arial MT"/>
              </a:rPr>
              <a:t> protecting</a:t>
            </a:r>
            <a:r>
              <a:rPr sz="2300" spc="-50" dirty="0">
                <a:latin typeface="Arial MT"/>
                <a:cs typeface="Arial MT"/>
              </a:rPr>
              <a:t> </a:t>
            </a:r>
            <a:r>
              <a:rPr sz="2300" spc="-5" dirty="0">
                <a:latin typeface="Arial MT"/>
                <a:cs typeface="Arial MT"/>
              </a:rPr>
              <a:t>data.</a:t>
            </a:r>
            <a:endParaRPr sz="2300">
              <a:latin typeface="Arial MT"/>
              <a:cs typeface="Arial MT"/>
            </a:endParaRPr>
          </a:p>
          <a:p>
            <a:pPr marL="356870" marR="5080" indent="-344805" algn="just">
              <a:lnSpc>
                <a:spcPct val="100000"/>
              </a:lnSpc>
              <a:spcBef>
                <a:spcPts val="550"/>
              </a:spcBef>
              <a:buFont typeface="Arial MT"/>
              <a:buChar char="•"/>
              <a:tabLst>
                <a:tab pos="357505" algn="l"/>
              </a:tabLst>
            </a:pPr>
            <a:r>
              <a:rPr sz="2300" b="1" spc="-5" dirty="0">
                <a:latin typeface="Arial"/>
                <a:cs typeface="Arial"/>
              </a:rPr>
              <a:t>High-speed</a:t>
            </a:r>
            <a:r>
              <a:rPr sz="2300" b="1" dirty="0">
                <a:latin typeface="Arial"/>
                <a:cs typeface="Arial"/>
              </a:rPr>
              <a:t> </a:t>
            </a:r>
            <a:r>
              <a:rPr sz="2300" b="1" spc="-10" dirty="0">
                <a:latin typeface="Arial"/>
                <a:cs typeface="Arial"/>
              </a:rPr>
              <a:t>network </a:t>
            </a:r>
            <a:r>
              <a:rPr sz="2300" b="1" spc="-5" dirty="0">
                <a:latin typeface="Arial"/>
                <a:cs typeface="Arial"/>
              </a:rPr>
              <a:t>usually </a:t>
            </a:r>
            <a:r>
              <a:rPr sz="2300" b="1" dirty="0">
                <a:latin typeface="Arial"/>
                <a:cs typeface="Arial"/>
              </a:rPr>
              <a:t>consists </a:t>
            </a:r>
            <a:r>
              <a:rPr sz="2300" b="1" spc="5" dirty="0">
                <a:latin typeface="Arial"/>
                <a:cs typeface="Arial"/>
              </a:rPr>
              <a:t>of </a:t>
            </a:r>
            <a:r>
              <a:rPr sz="2300" b="1" spc="-5" dirty="0">
                <a:latin typeface="Arial"/>
                <a:cs typeface="Arial"/>
              </a:rPr>
              <a:t>optical</a:t>
            </a:r>
            <a:r>
              <a:rPr sz="2300" b="1" spc="62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fiber cables </a:t>
            </a:r>
            <a:r>
              <a:rPr sz="2300" b="1" spc="-15" dirty="0">
                <a:latin typeface="Arial"/>
                <a:cs typeface="Arial"/>
              </a:rPr>
              <a:t>and</a:t>
            </a:r>
            <a:r>
              <a:rPr sz="2300" b="1" spc="610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switches </a:t>
            </a:r>
            <a:r>
              <a:rPr sz="2300" b="1" dirty="0">
                <a:latin typeface="Arial"/>
                <a:cs typeface="Arial"/>
              </a:rPr>
              <a:t> </a:t>
            </a:r>
            <a:r>
              <a:rPr sz="2300" spc="-5" dirty="0">
                <a:latin typeface="Arial MT"/>
                <a:cs typeface="Arial MT"/>
              </a:rPr>
              <a:t>that use </a:t>
            </a:r>
            <a:r>
              <a:rPr sz="2300" b="1" spc="-10" dirty="0">
                <a:latin typeface="Arial"/>
                <a:cs typeface="Arial"/>
              </a:rPr>
              <a:t>light waves </a:t>
            </a:r>
            <a:r>
              <a:rPr sz="2300" b="1" dirty="0">
                <a:latin typeface="Arial"/>
                <a:cs typeface="Arial"/>
              </a:rPr>
              <a:t>to </a:t>
            </a:r>
            <a:r>
              <a:rPr sz="2300" b="1" spc="-5" dirty="0">
                <a:latin typeface="Arial"/>
                <a:cs typeface="Arial"/>
              </a:rPr>
              <a:t>transmit </a:t>
            </a:r>
            <a:r>
              <a:rPr sz="2300" b="1" dirty="0">
                <a:latin typeface="Arial"/>
                <a:cs typeface="Arial"/>
              </a:rPr>
              <a:t>data </a:t>
            </a:r>
            <a:r>
              <a:rPr sz="2300" spc="-20" dirty="0">
                <a:latin typeface="Arial MT"/>
                <a:cs typeface="Arial MT"/>
              </a:rPr>
              <a:t>with </a:t>
            </a:r>
            <a:r>
              <a:rPr sz="2300" dirty="0">
                <a:latin typeface="Arial MT"/>
                <a:cs typeface="Arial MT"/>
              </a:rPr>
              <a:t>a </a:t>
            </a:r>
            <a:r>
              <a:rPr sz="2300" spc="-5" dirty="0">
                <a:latin typeface="Arial MT"/>
                <a:cs typeface="Arial MT"/>
              </a:rPr>
              <a:t>connection protocol known as Fiber </a:t>
            </a:r>
            <a:r>
              <a:rPr sz="2300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Channel.</a:t>
            </a:r>
            <a:endParaRPr sz="2300">
              <a:latin typeface="Arial MT"/>
              <a:cs typeface="Arial MT"/>
            </a:endParaRPr>
          </a:p>
          <a:p>
            <a:pPr marL="356870" indent="-344805" algn="just">
              <a:lnSpc>
                <a:spcPct val="100000"/>
              </a:lnSpc>
              <a:spcBef>
                <a:spcPts val="560"/>
              </a:spcBef>
              <a:buFont typeface="Arial MT"/>
              <a:buChar char="•"/>
              <a:tabLst>
                <a:tab pos="357505" algn="l"/>
              </a:tabLst>
            </a:pPr>
            <a:r>
              <a:rPr sz="2300" b="1" spc="-10" dirty="0">
                <a:latin typeface="Arial"/>
                <a:cs typeface="Arial"/>
              </a:rPr>
              <a:t>The</a:t>
            </a:r>
            <a:r>
              <a:rPr sz="2300" b="1" spc="2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act</a:t>
            </a:r>
            <a:r>
              <a:rPr sz="2300" b="1" spc="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of</a:t>
            </a:r>
            <a:r>
              <a:rPr sz="2300" b="1" spc="5" dirty="0">
                <a:latin typeface="Arial"/>
                <a:cs typeface="Arial"/>
              </a:rPr>
              <a:t> </a:t>
            </a:r>
            <a:r>
              <a:rPr sz="2300" b="1" spc="-10" dirty="0">
                <a:latin typeface="Arial"/>
                <a:cs typeface="Arial"/>
              </a:rPr>
              <a:t>using</a:t>
            </a:r>
            <a:r>
              <a:rPr sz="2300" b="1" spc="1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a</a:t>
            </a:r>
            <a:r>
              <a:rPr sz="2300" b="1" spc="-2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network</a:t>
            </a:r>
            <a:r>
              <a:rPr sz="2300" b="1" spc="1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to</a:t>
            </a:r>
            <a:r>
              <a:rPr sz="2300" b="1" spc="20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create</a:t>
            </a:r>
            <a:r>
              <a:rPr sz="2300" b="1" spc="2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a </a:t>
            </a:r>
            <a:r>
              <a:rPr sz="2300" b="1" spc="-10" dirty="0">
                <a:latin typeface="Arial"/>
                <a:cs typeface="Arial"/>
              </a:rPr>
              <a:t>shared</a:t>
            </a:r>
            <a:r>
              <a:rPr sz="2300" b="1" spc="20" dirty="0">
                <a:latin typeface="Arial"/>
                <a:cs typeface="Arial"/>
              </a:rPr>
              <a:t> </a:t>
            </a:r>
            <a:r>
              <a:rPr sz="2300" b="1" spc="-10" dirty="0">
                <a:latin typeface="Arial"/>
                <a:cs typeface="Arial"/>
              </a:rPr>
              <a:t>pool</a:t>
            </a:r>
            <a:r>
              <a:rPr sz="2300" b="1" dirty="0">
                <a:latin typeface="Arial"/>
                <a:cs typeface="Arial"/>
              </a:rPr>
              <a:t> of</a:t>
            </a:r>
            <a:r>
              <a:rPr sz="2300" b="1" spc="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storage</a:t>
            </a:r>
            <a:r>
              <a:rPr sz="2300" b="1" spc="-10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devices</a:t>
            </a:r>
            <a:r>
              <a:rPr sz="2300" b="1" spc="15" dirty="0">
                <a:latin typeface="Arial"/>
                <a:cs typeface="Arial"/>
              </a:rPr>
              <a:t> </a:t>
            </a:r>
            <a:r>
              <a:rPr sz="2300" b="1" spc="5" dirty="0">
                <a:latin typeface="Arial"/>
                <a:cs typeface="Arial"/>
              </a:rPr>
              <a:t>is</a:t>
            </a:r>
            <a:r>
              <a:rPr sz="2300" b="1" spc="-2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what</a:t>
            </a:r>
            <a:endParaRPr sz="2300">
              <a:latin typeface="Arial"/>
              <a:cs typeface="Arial"/>
            </a:endParaRPr>
          </a:p>
          <a:p>
            <a:pPr marL="356870" algn="just">
              <a:lnSpc>
                <a:spcPct val="100000"/>
              </a:lnSpc>
            </a:pPr>
            <a:r>
              <a:rPr sz="2300" b="1" spc="-10" dirty="0">
                <a:latin typeface="Arial"/>
                <a:cs typeface="Arial"/>
              </a:rPr>
              <a:t>makes</a:t>
            </a:r>
            <a:r>
              <a:rPr sz="2300" b="1" spc="-2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a</a:t>
            </a:r>
            <a:r>
              <a:rPr sz="2300" b="1" spc="-20" dirty="0">
                <a:latin typeface="Arial"/>
                <a:cs typeface="Arial"/>
              </a:rPr>
              <a:t> SAN</a:t>
            </a:r>
            <a:r>
              <a:rPr sz="2300" b="1" spc="3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different.</a:t>
            </a:r>
            <a:endParaRPr sz="2300">
              <a:latin typeface="Arial"/>
              <a:cs typeface="Arial"/>
            </a:endParaRPr>
          </a:p>
          <a:p>
            <a:pPr marL="356870" indent="-344805" algn="just">
              <a:lnSpc>
                <a:spcPct val="100000"/>
              </a:lnSpc>
              <a:spcBef>
                <a:spcPts val="555"/>
              </a:spcBef>
              <a:buFont typeface="Arial MT"/>
              <a:buChar char="•"/>
              <a:tabLst>
                <a:tab pos="357505" algn="l"/>
              </a:tabLst>
            </a:pPr>
            <a:r>
              <a:rPr sz="2300" b="1" dirty="0">
                <a:latin typeface="Arial"/>
                <a:cs typeface="Arial"/>
              </a:rPr>
              <a:t>It</a:t>
            </a:r>
            <a:r>
              <a:rPr sz="2300" b="1" spc="32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provides</a:t>
            </a:r>
            <a:r>
              <a:rPr sz="2300" b="1" spc="33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a</a:t>
            </a:r>
            <a:r>
              <a:rPr sz="2300" b="1" spc="340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fast</a:t>
            </a:r>
            <a:r>
              <a:rPr sz="2300" b="1" spc="345" dirty="0">
                <a:latin typeface="Arial"/>
                <a:cs typeface="Arial"/>
              </a:rPr>
              <a:t> </a:t>
            </a:r>
            <a:r>
              <a:rPr sz="2300" b="1" spc="-10" dirty="0">
                <a:latin typeface="Arial"/>
                <a:cs typeface="Arial"/>
              </a:rPr>
              <a:t>connection</a:t>
            </a:r>
            <a:r>
              <a:rPr sz="2300" b="1" spc="34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medium</a:t>
            </a:r>
            <a:r>
              <a:rPr sz="2300" b="1" spc="345" dirty="0">
                <a:latin typeface="Arial"/>
                <a:cs typeface="Arial"/>
              </a:rPr>
              <a:t> </a:t>
            </a:r>
            <a:r>
              <a:rPr sz="2300" b="1" spc="-10" dirty="0">
                <a:latin typeface="Arial"/>
                <a:cs typeface="Arial"/>
              </a:rPr>
              <a:t>for</a:t>
            </a:r>
            <a:r>
              <a:rPr sz="2300" b="1" spc="340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data</a:t>
            </a:r>
            <a:r>
              <a:rPr sz="2300" b="1" spc="340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backup</a:t>
            </a:r>
            <a:r>
              <a:rPr sz="2300" b="1" spc="350" dirty="0">
                <a:latin typeface="Arial"/>
                <a:cs typeface="Arial"/>
              </a:rPr>
              <a:t> </a:t>
            </a:r>
            <a:r>
              <a:rPr sz="2300" b="1" spc="-10" dirty="0">
                <a:latin typeface="Arial"/>
                <a:cs typeface="Arial"/>
              </a:rPr>
              <a:t>and</a:t>
            </a:r>
            <a:r>
              <a:rPr sz="2300" b="1" spc="36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restoration</a:t>
            </a:r>
            <a:r>
              <a:rPr sz="2300" b="1" spc="305" dirty="0">
                <a:latin typeface="Arial"/>
                <a:cs typeface="Arial"/>
              </a:rPr>
              <a:t> </a:t>
            </a:r>
            <a:r>
              <a:rPr sz="2300" b="1" spc="-10" dirty="0">
                <a:latin typeface="Arial"/>
                <a:cs typeface="Arial"/>
              </a:rPr>
              <a:t>and</a:t>
            </a:r>
            <a:endParaRPr sz="2300">
              <a:latin typeface="Arial"/>
              <a:cs typeface="Arial"/>
            </a:endParaRPr>
          </a:p>
          <a:p>
            <a:pPr marL="356870" algn="just">
              <a:lnSpc>
                <a:spcPct val="100000"/>
              </a:lnSpc>
            </a:pPr>
            <a:r>
              <a:rPr sz="2300" b="1" dirty="0">
                <a:latin typeface="Arial"/>
                <a:cs typeface="Arial"/>
              </a:rPr>
              <a:t>data</a:t>
            </a:r>
            <a:r>
              <a:rPr sz="2300" b="1" spc="-30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archiving</a:t>
            </a:r>
            <a:r>
              <a:rPr sz="2300" b="1" spc="-3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and</a:t>
            </a:r>
            <a:r>
              <a:rPr sz="2300" b="1" spc="-15" dirty="0">
                <a:latin typeface="Arial"/>
                <a:cs typeface="Arial"/>
              </a:rPr>
              <a:t> </a:t>
            </a:r>
            <a:r>
              <a:rPr sz="2300" b="1" spc="-10" dirty="0">
                <a:latin typeface="Arial"/>
                <a:cs typeface="Arial"/>
              </a:rPr>
              <a:t>retrieval.</a:t>
            </a:r>
            <a:endParaRPr sz="2300">
              <a:latin typeface="Arial"/>
              <a:cs typeface="Arial"/>
            </a:endParaRPr>
          </a:p>
          <a:p>
            <a:pPr marL="344170" marR="8890" indent="-344170" algn="r">
              <a:lnSpc>
                <a:spcPct val="100000"/>
              </a:lnSpc>
              <a:spcBef>
                <a:spcPts val="550"/>
              </a:spcBef>
              <a:buFont typeface="Arial MT"/>
              <a:buChar char="•"/>
              <a:tabLst>
                <a:tab pos="344170" algn="l"/>
                <a:tab pos="344805" algn="l"/>
                <a:tab pos="1673225" algn="l"/>
                <a:tab pos="2255520" algn="l"/>
                <a:tab pos="3014980" algn="l"/>
                <a:tab pos="4328795" algn="l"/>
                <a:tab pos="5591175" algn="l"/>
                <a:tab pos="6777355" algn="l"/>
                <a:tab pos="7200900" algn="l"/>
                <a:tab pos="8460105" algn="l"/>
                <a:tab pos="9660890" algn="l"/>
                <a:tab pos="10085070" algn="l"/>
              </a:tabLst>
            </a:pPr>
            <a:r>
              <a:rPr sz="2300" b="1" spc="-5" dirty="0">
                <a:latin typeface="Arial"/>
                <a:cs typeface="Arial"/>
              </a:rPr>
              <a:t>Through	</a:t>
            </a:r>
            <a:r>
              <a:rPr sz="2300" b="1" spc="-10" dirty="0">
                <a:latin typeface="Arial"/>
                <a:cs typeface="Arial"/>
              </a:rPr>
              <a:t>the	SAN	</a:t>
            </a:r>
            <a:r>
              <a:rPr sz="2300" b="1" spc="-5" dirty="0">
                <a:latin typeface="Arial"/>
                <a:cs typeface="Arial"/>
              </a:rPr>
              <a:t>different	</a:t>
            </a:r>
            <a:r>
              <a:rPr sz="2300" b="1" spc="-10" dirty="0">
                <a:latin typeface="Arial"/>
                <a:cs typeface="Arial"/>
              </a:rPr>
              <a:t>servers,	</a:t>
            </a:r>
            <a:r>
              <a:rPr sz="2300" b="1" spc="-5" dirty="0">
                <a:latin typeface="Arial"/>
                <a:cs typeface="Arial"/>
              </a:rPr>
              <a:t>servers	</a:t>
            </a:r>
            <a:r>
              <a:rPr sz="2300" b="1" dirty="0">
                <a:latin typeface="Arial"/>
                <a:cs typeface="Arial"/>
              </a:rPr>
              <a:t>to	</a:t>
            </a:r>
            <a:r>
              <a:rPr sz="2300" b="1" spc="-10" dirty="0">
                <a:latin typeface="Arial"/>
                <a:cs typeface="Arial"/>
              </a:rPr>
              <a:t>servers,	</a:t>
            </a:r>
            <a:r>
              <a:rPr sz="2300" b="1" spc="-5" dirty="0">
                <a:latin typeface="Arial"/>
                <a:cs typeface="Arial"/>
              </a:rPr>
              <a:t>storage	</a:t>
            </a:r>
            <a:r>
              <a:rPr sz="2300" b="1" dirty="0">
                <a:latin typeface="Arial"/>
                <a:cs typeface="Arial"/>
              </a:rPr>
              <a:t>to	</a:t>
            </a:r>
            <a:r>
              <a:rPr sz="2300" b="1" spc="-30" dirty="0">
                <a:latin typeface="Arial"/>
                <a:cs typeface="Arial"/>
              </a:rPr>
              <a:t>server,</a:t>
            </a:r>
            <a:endParaRPr sz="2300">
              <a:latin typeface="Arial"/>
              <a:cs typeface="Arial"/>
            </a:endParaRPr>
          </a:p>
          <a:p>
            <a:pPr marR="40005" algn="r">
              <a:lnSpc>
                <a:spcPct val="100000"/>
              </a:lnSpc>
              <a:spcBef>
                <a:spcPts val="5"/>
              </a:spcBef>
              <a:tabLst>
                <a:tab pos="9279890" algn="l"/>
              </a:tabLst>
            </a:pPr>
            <a:r>
              <a:rPr sz="2300" b="1" spc="-5" dirty="0">
                <a:latin typeface="Arial"/>
                <a:cs typeface="Arial"/>
              </a:rPr>
              <a:t>storage</a:t>
            </a:r>
            <a:r>
              <a:rPr sz="2300" b="1" spc="-1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to storage</a:t>
            </a:r>
            <a:r>
              <a:rPr sz="2300" b="1" spc="-4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can</a:t>
            </a:r>
            <a:r>
              <a:rPr sz="2300" b="1" spc="20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communicate</a:t>
            </a:r>
            <a:r>
              <a:rPr sz="2300" b="1" spc="-20" dirty="0">
                <a:latin typeface="Arial"/>
                <a:cs typeface="Arial"/>
              </a:rPr>
              <a:t> </a:t>
            </a:r>
            <a:r>
              <a:rPr sz="2300" b="1" spc="-10" dirty="0">
                <a:latin typeface="Arial"/>
                <a:cs typeface="Arial"/>
              </a:rPr>
              <a:t>each</a:t>
            </a:r>
            <a:r>
              <a:rPr sz="2300" b="1" dirty="0">
                <a:latin typeface="Arial"/>
                <a:cs typeface="Arial"/>
              </a:rPr>
              <a:t> other</a:t>
            </a:r>
            <a:r>
              <a:rPr sz="2300" b="1" spc="-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using</a:t>
            </a:r>
            <a:r>
              <a:rPr sz="2300" b="1" spc="-40" dirty="0">
                <a:latin typeface="Arial"/>
                <a:cs typeface="Arial"/>
              </a:rPr>
              <a:t> </a:t>
            </a:r>
            <a:r>
              <a:rPr sz="2300" b="1" spc="5" dirty="0">
                <a:latin typeface="Arial"/>
                <a:cs typeface="Arial"/>
              </a:rPr>
              <a:t>high</a:t>
            </a:r>
            <a:r>
              <a:rPr sz="2300" b="1" spc="-4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speed	</a:t>
            </a:r>
            <a:r>
              <a:rPr sz="2300" b="1" dirty="0">
                <a:latin typeface="Arial"/>
                <a:cs typeface="Arial"/>
              </a:rPr>
              <a:t>networks.</a:t>
            </a:r>
            <a:endParaRPr sz="23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80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52929" y="55245"/>
            <a:ext cx="76479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u="none" spc="5" dirty="0"/>
              <a:t>Storage</a:t>
            </a:r>
            <a:r>
              <a:rPr sz="4800" u="none" spc="-155" dirty="0"/>
              <a:t> </a:t>
            </a:r>
            <a:r>
              <a:rPr sz="4800" u="none" spc="-50" dirty="0"/>
              <a:t>Area</a:t>
            </a:r>
            <a:r>
              <a:rPr sz="4800" u="none" spc="-155" dirty="0"/>
              <a:t> </a:t>
            </a:r>
            <a:r>
              <a:rPr sz="4800" u="none" dirty="0"/>
              <a:t>Network</a:t>
            </a:r>
            <a:r>
              <a:rPr sz="4800" u="none" spc="-165" dirty="0"/>
              <a:t> </a:t>
            </a:r>
            <a:r>
              <a:rPr sz="4800" u="none" spc="75" dirty="0"/>
              <a:t>(SAN)</a:t>
            </a:r>
            <a:endParaRPr sz="48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1078814"/>
            <a:ext cx="10819130" cy="488569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356870" marR="9525" indent="-344805" algn="just">
              <a:lnSpc>
                <a:spcPts val="2590"/>
              </a:lnSpc>
              <a:spcBef>
                <a:spcPts val="740"/>
              </a:spcBef>
              <a:buFont typeface="Arial MT"/>
              <a:buChar char="•"/>
              <a:tabLst>
                <a:tab pos="357505" algn="l"/>
              </a:tabLst>
            </a:pPr>
            <a:r>
              <a:rPr sz="2700" spc="-45" dirty="0">
                <a:latin typeface="Trebuchet MS"/>
                <a:cs typeface="Trebuchet MS"/>
              </a:rPr>
              <a:t>Historically </a:t>
            </a:r>
            <a:r>
              <a:rPr sz="2700" spc="-40" dirty="0">
                <a:latin typeface="Trebuchet MS"/>
                <a:cs typeface="Trebuchet MS"/>
              </a:rPr>
              <a:t>data </a:t>
            </a:r>
            <a:r>
              <a:rPr sz="2700" spc="-60" dirty="0">
                <a:latin typeface="Trebuchet MS"/>
                <a:cs typeface="Trebuchet MS"/>
              </a:rPr>
              <a:t>centers </a:t>
            </a:r>
            <a:r>
              <a:rPr sz="2700" spc="-90" dirty="0">
                <a:latin typeface="Trebuchet MS"/>
                <a:cs typeface="Trebuchet MS"/>
              </a:rPr>
              <a:t>first </a:t>
            </a:r>
            <a:r>
              <a:rPr sz="2700" spc="-75" dirty="0">
                <a:latin typeface="Trebuchet MS"/>
                <a:cs typeface="Trebuchet MS"/>
              </a:rPr>
              <a:t>created </a:t>
            </a:r>
            <a:r>
              <a:rPr sz="2700" spc="35" dirty="0">
                <a:latin typeface="Trebuchet MS"/>
                <a:cs typeface="Trebuchet MS"/>
              </a:rPr>
              <a:t>"islands" </a:t>
            </a:r>
            <a:r>
              <a:rPr sz="2700" spc="-35" dirty="0">
                <a:latin typeface="Trebuchet MS"/>
                <a:cs typeface="Trebuchet MS"/>
              </a:rPr>
              <a:t>of </a:t>
            </a:r>
            <a:r>
              <a:rPr sz="2700" spc="70" dirty="0">
                <a:latin typeface="Trebuchet MS"/>
                <a:cs typeface="Trebuchet MS"/>
              </a:rPr>
              <a:t>SCSI </a:t>
            </a:r>
            <a:r>
              <a:rPr sz="2700" spc="5" dirty="0">
                <a:latin typeface="Trebuchet MS"/>
                <a:cs typeface="Trebuchet MS"/>
              </a:rPr>
              <a:t>disk </a:t>
            </a:r>
            <a:r>
              <a:rPr sz="2700" spc="-55" dirty="0">
                <a:latin typeface="Trebuchet MS"/>
                <a:cs typeface="Trebuchet MS"/>
              </a:rPr>
              <a:t>arrays </a:t>
            </a:r>
            <a:r>
              <a:rPr sz="2700" spc="-5" dirty="0">
                <a:latin typeface="Trebuchet MS"/>
                <a:cs typeface="Trebuchet MS"/>
              </a:rPr>
              <a:t>as </a:t>
            </a:r>
            <a:r>
              <a:rPr sz="2700" dirty="0">
                <a:latin typeface="Trebuchet MS"/>
                <a:cs typeface="Trebuchet MS"/>
              </a:rPr>
              <a:t> </a:t>
            </a:r>
            <a:r>
              <a:rPr sz="2700" spc="-60" dirty="0">
                <a:latin typeface="Trebuchet MS"/>
                <a:cs typeface="Trebuchet MS"/>
              </a:rPr>
              <a:t>direct-attached</a:t>
            </a:r>
            <a:r>
              <a:rPr sz="2700" spc="-135" dirty="0">
                <a:latin typeface="Trebuchet MS"/>
                <a:cs typeface="Trebuchet MS"/>
              </a:rPr>
              <a:t> </a:t>
            </a:r>
            <a:r>
              <a:rPr sz="2700" dirty="0">
                <a:latin typeface="Trebuchet MS"/>
                <a:cs typeface="Trebuchet MS"/>
              </a:rPr>
              <a:t>storage</a:t>
            </a:r>
            <a:r>
              <a:rPr sz="2700" spc="-90" dirty="0">
                <a:latin typeface="Trebuchet MS"/>
                <a:cs typeface="Trebuchet MS"/>
              </a:rPr>
              <a:t> </a:t>
            </a:r>
            <a:r>
              <a:rPr sz="2700" spc="-50" dirty="0">
                <a:latin typeface="Trebuchet MS"/>
                <a:cs typeface="Trebuchet MS"/>
              </a:rPr>
              <a:t>(DAS),</a:t>
            </a:r>
            <a:r>
              <a:rPr sz="2700" spc="-100" dirty="0">
                <a:latin typeface="Trebuchet MS"/>
                <a:cs typeface="Trebuchet MS"/>
              </a:rPr>
              <a:t> </a:t>
            </a:r>
            <a:r>
              <a:rPr sz="2700" spc="-35" dirty="0">
                <a:latin typeface="Trebuchet MS"/>
                <a:cs typeface="Trebuchet MS"/>
              </a:rPr>
              <a:t>each</a:t>
            </a:r>
            <a:r>
              <a:rPr sz="2700" spc="-75" dirty="0">
                <a:latin typeface="Trebuchet MS"/>
                <a:cs typeface="Trebuchet MS"/>
              </a:rPr>
              <a:t> </a:t>
            </a:r>
            <a:r>
              <a:rPr sz="2700" spc="-25" dirty="0">
                <a:latin typeface="Trebuchet MS"/>
                <a:cs typeface="Trebuchet MS"/>
              </a:rPr>
              <a:t>dedicated</a:t>
            </a:r>
            <a:r>
              <a:rPr sz="2700" spc="-130" dirty="0">
                <a:latin typeface="Trebuchet MS"/>
                <a:cs typeface="Trebuchet MS"/>
              </a:rPr>
              <a:t> </a:t>
            </a:r>
            <a:r>
              <a:rPr sz="2700" spc="-25" dirty="0">
                <a:latin typeface="Trebuchet MS"/>
                <a:cs typeface="Trebuchet MS"/>
              </a:rPr>
              <a:t>to</a:t>
            </a:r>
            <a:r>
              <a:rPr sz="2700" spc="-70" dirty="0">
                <a:latin typeface="Trebuchet MS"/>
                <a:cs typeface="Trebuchet MS"/>
              </a:rPr>
              <a:t> </a:t>
            </a:r>
            <a:r>
              <a:rPr sz="2700" dirty="0">
                <a:latin typeface="Trebuchet MS"/>
                <a:cs typeface="Trebuchet MS"/>
              </a:rPr>
              <a:t>an</a:t>
            </a:r>
            <a:r>
              <a:rPr sz="2700" spc="-95" dirty="0">
                <a:latin typeface="Trebuchet MS"/>
                <a:cs typeface="Trebuchet MS"/>
              </a:rPr>
              <a:t> </a:t>
            </a:r>
            <a:r>
              <a:rPr sz="2700" spc="-60" dirty="0">
                <a:latin typeface="Trebuchet MS"/>
                <a:cs typeface="Trebuchet MS"/>
              </a:rPr>
              <a:t>application.</a:t>
            </a:r>
            <a:endParaRPr sz="2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3350">
              <a:latin typeface="Trebuchet MS"/>
              <a:cs typeface="Trebuchet MS"/>
            </a:endParaRPr>
          </a:p>
          <a:p>
            <a:pPr marL="356870" marR="6985" indent="-344805" algn="just">
              <a:lnSpc>
                <a:spcPts val="2590"/>
              </a:lnSpc>
              <a:spcBef>
                <a:spcPts val="5"/>
              </a:spcBef>
              <a:buFont typeface="Arial MT"/>
              <a:buChar char="•"/>
              <a:tabLst>
                <a:tab pos="357505" algn="l"/>
              </a:tabLst>
            </a:pPr>
            <a:r>
              <a:rPr sz="2700" spc="195" dirty="0">
                <a:latin typeface="Trebuchet MS"/>
                <a:cs typeface="Trebuchet MS"/>
              </a:rPr>
              <a:t>SAN </a:t>
            </a:r>
            <a:r>
              <a:rPr sz="2700" spc="-5" dirty="0">
                <a:latin typeface="Trebuchet MS"/>
                <a:cs typeface="Trebuchet MS"/>
              </a:rPr>
              <a:t>consolidates </a:t>
            </a:r>
            <a:r>
              <a:rPr sz="2700" spc="15" dirty="0">
                <a:latin typeface="Trebuchet MS"/>
                <a:cs typeface="Trebuchet MS"/>
              </a:rPr>
              <a:t>such </a:t>
            </a:r>
            <a:r>
              <a:rPr sz="2700" dirty="0">
                <a:latin typeface="Trebuchet MS"/>
                <a:cs typeface="Trebuchet MS"/>
              </a:rPr>
              <a:t>storage </a:t>
            </a:r>
            <a:r>
              <a:rPr sz="2700" spc="-5" dirty="0">
                <a:latin typeface="Trebuchet MS"/>
                <a:cs typeface="Trebuchet MS"/>
              </a:rPr>
              <a:t>islands </a:t>
            </a:r>
            <a:r>
              <a:rPr sz="2700" spc="-15" dirty="0">
                <a:latin typeface="Trebuchet MS"/>
                <a:cs typeface="Trebuchet MS"/>
              </a:rPr>
              <a:t>together </a:t>
            </a:r>
            <a:r>
              <a:rPr sz="2700" spc="55" dirty="0">
                <a:latin typeface="Trebuchet MS"/>
                <a:cs typeface="Trebuchet MS"/>
              </a:rPr>
              <a:t>using </a:t>
            </a:r>
            <a:r>
              <a:rPr sz="2700" spc="-40" dirty="0">
                <a:latin typeface="Trebuchet MS"/>
                <a:cs typeface="Trebuchet MS"/>
              </a:rPr>
              <a:t>a </a:t>
            </a:r>
            <a:r>
              <a:rPr sz="2700" spc="35" dirty="0">
                <a:latin typeface="Trebuchet MS"/>
                <a:cs typeface="Trebuchet MS"/>
              </a:rPr>
              <a:t>high-speed </a:t>
            </a:r>
            <a:r>
              <a:rPr sz="2700" spc="40" dirty="0">
                <a:latin typeface="Trebuchet MS"/>
                <a:cs typeface="Trebuchet MS"/>
              </a:rPr>
              <a:t> </a:t>
            </a:r>
            <a:r>
              <a:rPr sz="2700" spc="-30" dirty="0">
                <a:latin typeface="Trebuchet MS"/>
                <a:cs typeface="Trebuchet MS"/>
              </a:rPr>
              <a:t>network</a:t>
            </a:r>
            <a:r>
              <a:rPr sz="2700" spc="-130" dirty="0">
                <a:latin typeface="Trebuchet MS"/>
                <a:cs typeface="Trebuchet MS"/>
              </a:rPr>
              <a:t> </a:t>
            </a:r>
            <a:r>
              <a:rPr sz="2700" spc="-405" dirty="0"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har char="•"/>
            </a:pPr>
            <a:endParaRPr sz="3350">
              <a:latin typeface="Trebuchet MS"/>
              <a:cs typeface="Trebuchet MS"/>
            </a:endParaRPr>
          </a:p>
          <a:p>
            <a:pPr marL="356870" marR="5080" indent="-344805" algn="just">
              <a:lnSpc>
                <a:spcPct val="80000"/>
              </a:lnSpc>
              <a:buClr>
                <a:srgbClr val="C00000"/>
              </a:buClr>
              <a:buFont typeface="Arial MT"/>
              <a:buChar char="•"/>
              <a:tabLst>
                <a:tab pos="357505" algn="l"/>
              </a:tabLst>
            </a:pPr>
            <a:r>
              <a:rPr sz="2700" b="1" spc="195" dirty="0">
                <a:latin typeface="Trebuchet MS"/>
                <a:cs typeface="Trebuchet MS"/>
              </a:rPr>
              <a:t>A</a:t>
            </a:r>
            <a:r>
              <a:rPr sz="2700" b="1" spc="200" dirty="0">
                <a:latin typeface="Trebuchet MS"/>
                <a:cs typeface="Trebuchet MS"/>
              </a:rPr>
              <a:t> </a:t>
            </a:r>
            <a:r>
              <a:rPr sz="2700" b="1" spc="15" dirty="0">
                <a:latin typeface="Trebuchet MS"/>
                <a:cs typeface="Trebuchet MS"/>
              </a:rPr>
              <a:t>typical</a:t>
            </a:r>
            <a:r>
              <a:rPr sz="2700" b="1" spc="20" dirty="0">
                <a:latin typeface="Trebuchet MS"/>
                <a:cs typeface="Trebuchet MS"/>
              </a:rPr>
              <a:t> </a:t>
            </a:r>
            <a:r>
              <a:rPr sz="2700" b="1" spc="215" dirty="0">
                <a:latin typeface="Trebuchet MS"/>
                <a:cs typeface="Trebuchet MS"/>
              </a:rPr>
              <a:t>SAN</a:t>
            </a:r>
            <a:r>
              <a:rPr sz="2700" b="1" spc="220" dirty="0">
                <a:latin typeface="Trebuchet MS"/>
                <a:cs typeface="Trebuchet MS"/>
              </a:rPr>
              <a:t> </a:t>
            </a:r>
            <a:r>
              <a:rPr sz="2700" b="1" spc="20" dirty="0">
                <a:latin typeface="Trebuchet MS"/>
                <a:cs typeface="Trebuchet MS"/>
              </a:rPr>
              <a:t>consists</a:t>
            </a:r>
            <a:r>
              <a:rPr sz="2700" b="1" spc="25" dirty="0">
                <a:latin typeface="Trebuchet MS"/>
                <a:cs typeface="Trebuchet MS"/>
              </a:rPr>
              <a:t> </a:t>
            </a:r>
            <a:r>
              <a:rPr sz="2700" b="1" spc="60" dirty="0">
                <a:latin typeface="Trebuchet MS"/>
                <a:cs typeface="Trebuchet MS"/>
              </a:rPr>
              <a:t>of</a:t>
            </a:r>
            <a:r>
              <a:rPr sz="2700" b="1" spc="65" dirty="0">
                <a:latin typeface="Trebuchet MS"/>
                <a:cs typeface="Trebuchet MS"/>
              </a:rPr>
              <a:t> </a:t>
            </a:r>
            <a:r>
              <a:rPr sz="2700" b="1" spc="20" dirty="0">
                <a:latin typeface="Trebuchet MS"/>
                <a:cs typeface="Trebuchet MS"/>
              </a:rPr>
              <a:t>a</a:t>
            </a:r>
            <a:r>
              <a:rPr sz="2700" b="1" spc="25" dirty="0">
                <a:latin typeface="Trebuchet MS"/>
                <a:cs typeface="Trebuchet MS"/>
              </a:rPr>
              <a:t> </a:t>
            </a:r>
            <a:r>
              <a:rPr sz="2700" b="1" spc="-100" dirty="0">
                <a:latin typeface="Trebuchet MS"/>
                <a:cs typeface="Trebuchet MS"/>
              </a:rPr>
              <a:t>server,</a:t>
            </a:r>
            <a:r>
              <a:rPr sz="2700" b="1" spc="-95" dirty="0">
                <a:latin typeface="Trebuchet MS"/>
                <a:cs typeface="Trebuchet MS"/>
              </a:rPr>
              <a:t> </a:t>
            </a:r>
            <a:r>
              <a:rPr sz="2700" b="1" spc="35" dirty="0">
                <a:latin typeface="Trebuchet MS"/>
                <a:cs typeface="Trebuchet MS"/>
              </a:rPr>
              <a:t>storage</a:t>
            </a:r>
            <a:r>
              <a:rPr sz="2700" b="1" spc="40" dirty="0">
                <a:latin typeface="Trebuchet MS"/>
                <a:cs typeface="Trebuchet MS"/>
              </a:rPr>
              <a:t> </a:t>
            </a:r>
            <a:r>
              <a:rPr sz="2700" b="1" spc="-40" dirty="0">
                <a:latin typeface="Trebuchet MS"/>
                <a:cs typeface="Trebuchet MS"/>
              </a:rPr>
              <a:t>devices,</a:t>
            </a:r>
            <a:r>
              <a:rPr sz="2700" b="1" spc="-35" dirty="0">
                <a:latin typeface="Trebuchet MS"/>
                <a:cs typeface="Trebuchet MS"/>
              </a:rPr>
              <a:t> </a:t>
            </a:r>
            <a:r>
              <a:rPr sz="2700" b="1" spc="50" dirty="0">
                <a:latin typeface="Trebuchet MS"/>
                <a:cs typeface="Trebuchet MS"/>
              </a:rPr>
              <a:t>and </a:t>
            </a:r>
            <a:r>
              <a:rPr sz="2700" b="1" spc="55" dirty="0">
                <a:latin typeface="Trebuchet MS"/>
                <a:cs typeface="Trebuchet MS"/>
              </a:rPr>
              <a:t> </a:t>
            </a:r>
            <a:r>
              <a:rPr sz="2700" b="1" spc="40" dirty="0">
                <a:latin typeface="Trebuchet MS"/>
                <a:cs typeface="Trebuchet MS"/>
              </a:rPr>
              <a:t>networking</a:t>
            </a:r>
            <a:r>
              <a:rPr sz="2700" b="1" spc="-95" dirty="0">
                <a:latin typeface="Trebuchet MS"/>
                <a:cs typeface="Trebuchet MS"/>
              </a:rPr>
              <a:t> </a:t>
            </a:r>
            <a:r>
              <a:rPr sz="2700" b="1" spc="-40" dirty="0">
                <a:latin typeface="Trebuchet MS"/>
                <a:cs typeface="Trebuchet MS"/>
              </a:rPr>
              <a:t>devices,</a:t>
            </a:r>
            <a:r>
              <a:rPr sz="2700" b="1" spc="-85" dirty="0">
                <a:latin typeface="Trebuchet MS"/>
                <a:cs typeface="Trebuchet MS"/>
              </a:rPr>
              <a:t> </a:t>
            </a:r>
            <a:r>
              <a:rPr sz="2700" b="1" spc="55" dirty="0">
                <a:latin typeface="Trebuchet MS"/>
                <a:cs typeface="Trebuchet MS"/>
              </a:rPr>
              <a:t>and</a:t>
            </a:r>
            <a:r>
              <a:rPr sz="2700" b="1" spc="-105" dirty="0">
                <a:latin typeface="Trebuchet MS"/>
                <a:cs typeface="Trebuchet MS"/>
              </a:rPr>
              <a:t> </a:t>
            </a:r>
            <a:r>
              <a:rPr sz="2700" b="1" spc="40" dirty="0">
                <a:latin typeface="Trebuchet MS"/>
                <a:cs typeface="Trebuchet MS"/>
              </a:rPr>
              <a:t>is</a:t>
            </a:r>
            <a:r>
              <a:rPr sz="2700" b="1" spc="-85" dirty="0">
                <a:latin typeface="Trebuchet MS"/>
                <a:cs typeface="Trebuchet MS"/>
              </a:rPr>
              <a:t> </a:t>
            </a:r>
            <a:r>
              <a:rPr sz="2700" b="1" spc="25" dirty="0">
                <a:latin typeface="Trebuchet MS"/>
                <a:cs typeface="Trebuchet MS"/>
              </a:rPr>
              <a:t>used</a:t>
            </a:r>
            <a:r>
              <a:rPr sz="2700" b="1" spc="-105" dirty="0">
                <a:latin typeface="Trebuchet MS"/>
                <a:cs typeface="Trebuchet MS"/>
              </a:rPr>
              <a:t> </a:t>
            </a:r>
            <a:r>
              <a:rPr sz="2700" b="1" spc="-5" dirty="0">
                <a:latin typeface="Trebuchet MS"/>
                <a:cs typeface="Trebuchet MS"/>
              </a:rPr>
              <a:t>strictly</a:t>
            </a:r>
            <a:r>
              <a:rPr sz="2700" b="1" spc="-100" dirty="0">
                <a:latin typeface="Trebuchet MS"/>
                <a:cs typeface="Trebuchet MS"/>
              </a:rPr>
              <a:t> </a:t>
            </a:r>
            <a:r>
              <a:rPr sz="2700" b="1" spc="25" dirty="0">
                <a:latin typeface="Trebuchet MS"/>
                <a:cs typeface="Trebuchet MS"/>
              </a:rPr>
              <a:t>for</a:t>
            </a:r>
            <a:r>
              <a:rPr sz="2700" b="1" spc="-85" dirty="0">
                <a:latin typeface="Trebuchet MS"/>
                <a:cs typeface="Trebuchet MS"/>
              </a:rPr>
              <a:t> </a:t>
            </a:r>
            <a:r>
              <a:rPr sz="2700" b="1" spc="10" dirty="0">
                <a:latin typeface="Trebuchet MS"/>
                <a:cs typeface="Trebuchet MS"/>
              </a:rPr>
              <a:t>storage.</a:t>
            </a:r>
            <a:endParaRPr sz="2700">
              <a:latin typeface="Trebuchet MS"/>
              <a:cs typeface="Trebuchet MS"/>
            </a:endParaRPr>
          </a:p>
          <a:p>
            <a:pPr marL="356870" marR="6350" indent="-344805" algn="just">
              <a:lnSpc>
                <a:spcPct val="80000"/>
              </a:lnSpc>
              <a:spcBef>
                <a:spcPts val="650"/>
              </a:spcBef>
              <a:buClr>
                <a:srgbClr val="C00000"/>
              </a:buClr>
              <a:buFont typeface="Arial MT"/>
              <a:buChar char="•"/>
              <a:tabLst>
                <a:tab pos="357505" algn="l"/>
              </a:tabLst>
            </a:pPr>
            <a:r>
              <a:rPr sz="2700" spc="-50" dirty="0">
                <a:latin typeface="Trebuchet MS"/>
                <a:cs typeface="Trebuchet MS"/>
              </a:rPr>
              <a:t>The </a:t>
            </a:r>
            <a:r>
              <a:rPr sz="2700" spc="190" dirty="0">
                <a:latin typeface="Trebuchet MS"/>
                <a:cs typeface="Trebuchet MS"/>
              </a:rPr>
              <a:t>SAN </a:t>
            </a:r>
            <a:r>
              <a:rPr sz="2700" spc="-25" dirty="0">
                <a:latin typeface="Trebuchet MS"/>
                <a:cs typeface="Trebuchet MS"/>
              </a:rPr>
              <a:t>stores </a:t>
            </a:r>
            <a:r>
              <a:rPr sz="2700" spc="-50" dirty="0">
                <a:latin typeface="Trebuchet MS"/>
                <a:cs typeface="Trebuchet MS"/>
              </a:rPr>
              <a:t>data </a:t>
            </a:r>
            <a:r>
              <a:rPr sz="2700" spc="90" dirty="0">
                <a:latin typeface="Trebuchet MS"/>
                <a:cs typeface="Trebuchet MS"/>
              </a:rPr>
              <a:t>on </a:t>
            </a:r>
            <a:r>
              <a:rPr sz="2700" spc="15" dirty="0">
                <a:latin typeface="Trebuchet MS"/>
                <a:cs typeface="Trebuchet MS"/>
              </a:rPr>
              <a:t>many </a:t>
            </a:r>
            <a:r>
              <a:rPr sz="2700" spc="-80" dirty="0">
                <a:latin typeface="Trebuchet MS"/>
                <a:cs typeface="Trebuchet MS"/>
              </a:rPr>
              <a:t>different </a:t>
            </a:r>
            <a:r>
              <a:rPr sz="2700" spc="-20" dirty="0">
                <a:latin typeface="Trebuchet MS"/>
                <a:cs typeface="Trebuchet MS"/>
              </a:rPr>
              <a:t>types </a:t>
            </a:r>
            <a:r>
              <a:rPr sz="2700" spc="-35" dirty="0">
                <a:latin typeface="Trebuchet MS"/>
                <a:cs typeface="Trebuchet MS"/>
              </a:rPr>
              <a:t>of </a:t>
            </a:r>
            <a:r>
              <a:rPr sz="2700" dirty="0">
                <a:latin typeface="Trebuchet MS"/>
                <a:cs typeface="Trebuchet MS"/>
              </a:rPr>
              <a:t>storage </a:t>
            </a:r>
            <a:r>
              <a:rPr sz="2700" spc="-75" dirty="0">
                <a:latin typeface="Trebuchet MS"/>
                <a:cs typeface="Trebuchet MS"/>
              </a:rPr>
              <a:t>devices, </a:t>
            </a:r>
            <a:r>
              <a:rPr sz="2700" spc="-70" dirty="0">
                <a:latin typeface="Trebuchet MS"/>
                <a:cs typeface="Trebuchet MS"/>
              </a:rPr>
              <a:t> </a:t>
            </a:r>
            <a:r>
              <a:rPr sz="2700" spc="30" dirty="0">
                <a:latin typeface="Trebuchet MS"/>
                <a:cs typeface="Trebuchet MS"/>
              </a:rPr>
              <a:t>providing</a:t>
            </a:r>
            <a:r>
              <a:rPr sz="2700" spc="-150" dirty="0">
                <a:latin typeface="Trebuchet MS"/>
                <a:cs typeface="Trebuchet MS"/>
              </a:rPr>
              <a:t> </a:t>
            </a:r>
            <a:r>
              <a:rPr sz="2700" spc="-40" dirty="0">
                <a:latin typeface="Trebuchet MS"/>
                <a:cs typeface="Trebuchet MS"/>
              </a:rPr>
              <a:t>data</a:t>
            </a:r>
            <a:r>
              <a:rPr sz="2700" spc="-80" dirty="0">
                <a:latin typeface="Trebuchet MS"/>
                <a:cs typeface="Trebuchet MS"/>
              </a:rPr>
              <a:t> </a:t>
            </a:r>
            <a:r>
              <a:rPr sz="2700" spc="-25" dirty="0">
                <a:latin typeface="Trebuchet MS"/>
                <a:cs typeface="Trebuchet MS"/>
              </a:rPr>
              <a:t>to</a:t>
            </a:r>
            <a:r>
              <a:rPr sz="2700" spc="-80" dirty="0">
                <a:latin typeface="Trebuchet MS"/>
                <a:cs typeface="Trebuchet MS"/>
              </a:rPr>
              <a:t> </a:t>
            </a:r>
            <a:r>
              <a:rPr sz="2700" spc="-55" dirty="0">
                <a:latin typeface="Trebuchet MS"/>
                <a:cs typeface="Trebuchet MS"/>
              </a:rPr>
              <a:t>the</a:t>
            </a:r>
            <a:r>
              <a:rPr sz="2700" spc="-95" dirty="0">
                <a:latin typeface="Trebuchet MS"/>
                <a:cs typeface="Trebuchet MS"/>
              </a:rPr>
              <a:t> </a:t>
            </a:r>
            <a:r>
              <a:rPr sz="2700" spc="-80" dirty="0">
                <a:latin typeface="Trebuchet MS"/>
                <a:cs typeface="Trebuchet MS"/>
              </a:rPr>
              <a:t>enterprise.</a:t>
            </a:r>
            <a:endParaRPr sz="2700">
              <a:latin typeface="Trebuchet MS"/>
              <a:cs typeface="Trebuchet MS"/>
            </a:endParaRPr>
          </a:p>
          <a:p>
            <a:pPr marL="356870" marR="5080" indent="-344805" algn="just">
              <a:lnSpc>
                <a:spcPct val="80000"/>
              </a:lnSpc>
              <a:spcBef>
                <a:spcPts val="650"/>
              </a:spcBef>
              <a:buClr>
                <a:srgbClr val="C00000"/>
              </a:buClr>
              <a:buFont typeface="Arial MT"/>
              <a:buChar char="•"/>
              <a:tabLst>
                <a:tab pos="357505" algn="l"/>
              </a:tabLst>
            </a:pPr>
            <a:r>
              <a:rPr sz="2700" b="1" spc="-40" dirty="0">
                <a:latin typeface="Trebuchet MS"/>
                <a:cs typeface="Trebuchet MS"/>
              </a:rPr>
              <a:t>The </a:t>
            </a:r>
            <a:r>
              <a:rPr sz="2700" b="1" spc="215" dirty="0">
                <a:latin typeface="Trebuchet MS"/>
                <a:cs typeface="Trebuchet MS"/>
              </a:rPr>
              <a:t>SAN </a:t>
            </a:r>
            <a:r>
              <a:rPr sz="2700" b="1" spc="50" dirty="0">
                <a:latin typeface="Trebuchet MS"/>
                <a:cs typeface="Trebuchet MS"/>
              </a:rPr>
              <a:t>supports communication </a:t>
            </a:r>
            <a:r>
              <a:rPr sz="2700" b="1" spc="-20" dirty="0">
                <a:latin typeface="Trebuchet MS"/>
                <a:cs typeface="Trebuchet MS"/>
              </a:rPr>
              <a:t>between </a:t>
            </a:r>
            <a:r>
              <a:rPr sz="2700" b="1" spc="25" dirty="0">
                <a:latin typeface="Trebuchet MS"/>
                <a:cs typeface="Trebuchet MS"/>
              </a:rPr>
              <a:t>any </a:t>
            </a:r>
            <a:r>
              <a:rPr sz="2700" b="1" spc="-35" dirty="0">
                <a:latin typeface="Trebuchet MS"/>
                <a:cs typeface="Trebuchet MS"/>
              </a:rPr>
              <a:t>server </a:t>
            </a:r>
            <a:r>
              <a:rPr sz="2700" b="1" spc="55" dirty="0">
                <a:latin typeface="Trebuchet MS"/>
                <a:cs typeface="Trebuchet MS"/>
              </a:rPr>
              <a:t>and </a:t>
            </a:r>
            <a:r>
              <a:rPr sz="2700" b="1" spc="-35" dirty="0">
                <a:latin typeface="Trebuchet MS"/>
                <a:cs typeface="Trebuchet MS"/>
              </a:rPr>
              <a:t>the </a:t>
            </a:r>
            <a:r>
              <a:rPr sz="2700" b="1" spc="-30" dirty="0">
                <a:latin typeface="Trebuchet MS"/>
                <a:cs typeface="Trebuchet MS"/>
              </a:rPr>
              <a:t> </a:t>
            </a:r>
            <a:r>
              <a:rPr sz="2700" b="1" spc="40" dirty="0">
                <a:latin typeface="Trebuchet MS"/>
                <a:cs typeface="Trebuchet MS"/>
              </a:rPr>
              <a:t>storage </a:t>
            </a:r>
            <a:r>
              <a:rPr sz="2700" b="1" spc="25" dirty="0">
                <a:latin typeface="Trebuchet MS"/>
                <a:cs typeface="Trebuchet MS"/>
              </a:rPr>
              <a:t>unit as </a:t>
            </a:r>
            <a:r>
              <a:rPr sz="2700" b="1" spc="10" dirty="0">
                <a:latin typeface="Trebuchet MS"/>
                <a:cs typeface="Trebuchet MS"/>
              </a:rPr>
              <a:t>well </a:t>
            </a:r>
            <a:r>
              <a:rPr sz="2700" b="1" spc="25" dirty="0">
                <a:latin typeface="Trebuchet MS"/>
                <a:cs typeface="Trebuchet MS"/>
              </a:rPr>
              <a:t>as </a:t>
            </a:r>
            <a:r>
              <a:rPr sz="2700" b="1" spc="-20" dirty="0">
                <a:latin typeface="Trebuchet MS"/>
                <a:cs typeface="Trebuchet MS"/>
              </a:rPr>
              <a:t>between </a:t>
            </a:r>
            <a:r>
              <a:rPr sz="2700" b="1" spc="-5" dirty="0">
                <a:latin typeface="Trebuchet MS"/>
                <a:cs typeface="Trebuchet MS"/>
              </a:rPr>
              <a:t>different </a:t>
            </a:r>
            <a:r>
              <a:rPr sz="2700" b="1" spc="35" dirty="0">
                <a:latin typeface="Trebuchet MS"/>
                <a:cs typeface="Trebuchet MS"/>
              </a:rPr>
              <a:t>storage </a:t>
            </a:r>
            <a:r>
              <a:rPr sz="2700" b="1" spc="-10" dirty="0">
                <a:latin typeface="Trebuchet MS"/>
                <a:cs typeface="Trebuchet MS"/>
              </a:rPr>
              <a:t>devices </a:t>
            </a:r>
            <a:r>
              <a:rPr sz="2700" b="1" spc="50" dirty="0">
                <a:latin typeface="Trebuchet MS"/>
                <a:cs typeface="Trebuchet MS"/>
              </a:rPr>
              <a:t>in </a:t>
            </a:r>
            <a:r>
              <a:rPr sz="2700" b="1" spc="-35" dirty="0">
                <a:latin typeface="Trebuchet MS"/>
                <a:cs typeface="Trebuchet MS"/>
              </a:rPr>
              <a:t>the </a:t>
            </a:r>
            <a:r>
              <a:rPr sz="2700" b="1" spc="-30" dirty="0">
                <a:latin typeface="Trebuchet MS"/>
                <a:cs typeface="Trebuchet MS"/>
              </a:rPr>
              <a:t> </a:t>
            </a:r>
            <a:r>
              <a:rPr sz="2700" b="1" spc="-15" dirty="0">
                <a:latin typeface="Trebuchet MS"/>
                <a:cs typeface="Trebuchet MS"/>
              </a:rPr>
              <a:t>network.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81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24810" y="155905"/>
            <a:ext cx="76479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u="none" spc="5" dirty="0"/>
              <a:t>Storage</a:t>
            </a:r>
            <a:r>
              <a:rPr sz="4800" u="none" spc="-155" dirty="0"/>
              <a:t> </a:t>
            </a:r>
            <a:r>
              <a:rPr sz="4800" u="none" spc="-50" dirty="0"/>
              <a:t>Area</a:t>
            </a:r>
            <a:r>
              <a:rPr sz="4800" u="none" spc="-145" dirty="0"/>
              <a:t> </a:t>
            </a:r>
            <a:r>
              <a:rPr sz="4800" u="none" dirty="0"/>
              <a:t>Network</a:t>
            </a:r>
            <a:r>
              <a:rPr sz="4800" u="none" spc="-180" dirty="0"/>
              <a:t> </a:t>
            </a:r>
            <a:r>
              <a:rPr sz="4800" u="none" spc="75" dirty="0"/>
              <a:t>(SAN)</a:t>
            </a:r>
            <a:endParaRPr sz="48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1848" y="90881"/>
            <a:ext cx="76479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u="none" spc="5" dirty="0"/>
              <a:t>Storage</a:t>
            </a:r>
            <a:r>
              <a:rPr sz="4800" u="none" spc="-155" dirty="0"/>
              <a:t> </a:t>
            </a:r>
            <a:r>
              <a:rPr sz="4800" u="none" spc="-50" dirty="0"/>
              <a:t>Area</a:t>
            </a:r>
            <a:r>
              <a:rPr sz="4800" u="none" spc="-145" dirty="0"/>
              <a:t> </a:t>
            </a:r>
            <a:r>
              <a:rPr sz="4800" u="none" dirty="0"/>
              <a:t>Network</a:t>
            </a:r>
            <a:r>
              <a:rPr sz="4800" u="none" spc="-180" dirty="0"/>
              <a:t> </a:t>
            </a:r>
            <a:r>
              <a:rPr sz="4800" u="none" spc="75" dirty="0"/>
              <a:t>(SAN)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000" y="1136903"/>
            <a:ext cx="7985759" cy="477316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8896" y="2618689"/>
            <a:ext cx="3333750" cy="56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dirty="0">
                <a:solidFill>
                  <a:srgbClr val="212121"/>
                </a:solidFill>
                <a:latin typeface="Arial MT"/>
                <a:cs typeface="Arial MT"/>
              </a:rPr>
              <a:t>Re</a:t>
            </a:r>
            <a:r>
              <a:rPr sz="1800" spc="5" dirty="0">
                <a:solidFill>
                  <a:srgbClr val="212121"/>
                </a:solidFill>
                <a:latin typeface="Arial MT"/>
                <a:cs typeface="Arial MT"/>
              </a:rPr>
              <a:t>d</a:t>
            </a:r>
            <a:r>
              <a:rPr sz="1800" dirty="0">
                <a:solidFill>
                  <a:srgbClr val="212121"/>
                </a:solidFill>
                <a:latin typeface="Arial MT"/>
                <a:cs typeface="Arial MT"/>
              </a:rPr>
              <a:t>undant</a:t>
            </a:r>
            <a:r>
              <a:rPr sz="1800" spc="-16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12121"/>
                </a:solidFill>
                <a:latin typeface="Arial MT"/>
                <a:cs typeface="Arial MT"/>
              </a:rPr>
              <a:t>Array</a:t>
            </a:r>
            <a:r>
              <a:rPr sz="1800" spc="-1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212121"/>
                </a:solidFill>
                <a:latin typeface="Arial MT"/>
                <a:cs typeface="Arial MT"/>
              </a:rPr>
              <a:t>o</a:t>
            </a:r>
            <a:r>
              <a:rPr sz="1800" dirty="0">
                <a:solidFill>
                  <a:srgbClr val="212121"/>
                </a:solidFill>
                <a:latin typeface="Arial MT"/>
                <a:cs typeface="Arial MT"/>
              </a:rPr>
              <a:t>f I</a:t>
            </a:r>
            <a:r>
              <a:rPr sz="1800" spc="5" dirty="0">
                <a:solidFill>
                  <a:srgbClr val="212121"/>
                </a:solidFill>
                <a:latin typeface="Arial MT"/>
                <a:cs typeface="Arial MT"/>
              </a:rPr>
              <a:t>n</a:t>
            </a:r>
            <a:r>
              <a:rPr sz="1800" dirty="0">
                <a:solidFill>
                  <a:srgbClr val="212121"/>
                </a:solidFill>
                <a:latin typeface="Arial MT"/>
                <a:cs typeface="Arial MT"/>
              </a:rPr>
              <a:t>dependent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ts val="2135"/>
              </a:lnSpc>
            </a:pPr>
            <a:r>
              <a:rPr sz="1800" dirty="0">
                <a:solidFill>
                  <a:srgbClr val="212121"/>
                </a:solidFill>
                <a:latin typeface="Arial MT"/>
                <a:cs typeface="Arial MT"/>
              </a:rPr>
              <a:t>Disks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82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1078814"/>
            <a:ext cx="10791825" cy="455612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356870" marR="34925" indent="-344805" algn="just">
              <a:lnSpc>
                <a:spcPts val="2590"/>
              </a:lnSpc>
              <a:spcBef>
                <a:spcPts val="740"/>
              </a:spcBef>
              <a:buFont typeface="Arial MT"/>
              <a:buChar char="•"/>
              <a:tabLst>
                <a:tab pos="357505" algn="l"/>
              </a:tabLst>
            </a:pPr>
            <a:r>
              <a:rPr sz="2700" spc="-5" dirty="0">
                <a:latin typeface="Calibri"/>
                <a:cs typeface="Calibri"/>
              </a:rPr>
              <a:t>It eliminates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any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restriction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to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the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amount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of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data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that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a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server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can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access, </a:t>
            </a:r>
            <a:r>
              <a:rPr sz="2700" spc="-60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currently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limited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by</a:t>
            </a:r>
            <a:r>
              <a:rPr sz="2700" spc="5" dirty="0">
                <a:latin typeface="Calibri"/>
                <a:cs typeface="Calibri"/>
              </a:rPr>
              <a:t> the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number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of</a:t>
            </a:r>
            <a:r>
              <a:rPr sz="2700" spc="-20" dirty="0">
                <a:latin typeface="Calibri"/>
                <a:cs typeface="Calibri"/>
              </a:rPr>
              <a:t> storage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devices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that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are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attached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to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5" dirty="0">
                <a:latin typeface="Calibri"/>
                <a:cs typeface="Calibri"/>
              </a:rPr>
              <a:t>the </a:t>
            </a:r>
            <a:r>
              <a:rPr sz="2700" spc="-60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individual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45" dirty="0">
                <a:latin typeface="Calibri"/>
                <a:cs typeface="Calibri"/>
              </a:rPr>
              <a:t>server.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Char char="•"/>
            </a:pPr>
            <a:endParaRPr sz="3150">
              <a:latin typeface="Calibri"/>
              <a:cs typeface="Calibri"/>
            </a:endParaRPr>
          </a:p>
          <a:p>
            <a:pPr marL="356870" marR="38735" indent="-344805" algn="just">
              <a:lnSpc>
                <a:spcPts val="2590"/>
              </a:lnSpc>
              <a:buFont typeface="Arial MT"/>
              <a:buChar char="•"/>
              <a:tabLst>
                <a:tab pos="357505" algn="l"/>
              </a:tabLst>
            </a:pPr>
            <a:r>
              <a:rPr sz="2700" spc="-10" dirty="0">
                <a:latin typeface="Calibri"/>
                <a:cs typeface="Calibri"/>
              </a:rPr>
              <a:t>Instead, </a:t>
            </a:r>
            <a:r>
              <a:rPr sz="2700" b="1" spc="5" dirty="0">
                <a:latin typeface="Calibri"/>
                <a:cs typeface="Calibri"/>
              </a:rPr>
              <a:t>a </a:t>
            </a:r>
            <a:r>
              <a:rPr sz="2700" b="1" spc="-10" dirty="0">
                <a:latin typeface="Calibri"/>
                <a:cs typeface="Calibri"/>
              </a:rPr>
              <a:t>SAN </a:t>
            </a:r>
            <a:r>
              <a:rPr sz="2700" b="1" dirty="0">
                <a:latin typeface="Calibri"/>
                <a:cs typeface="Calibri"/>
              </a:rPr>
              <a:t>introduces </a:t>
            </a:r>
            <a:r>
              <a:rPr sz="2700" b="1" spc="5" dirty="0">
                <a:latin typeface="Calibri"/>
                <a:cs typeface="Calibri"/>
              </a:rPr>
              <a:t>the </a:t>
            </a:r>
            <a:r>
              <a:rPr sz="2700" b="1" dirty="0">
                <a:latin typeface="Calibri"/>
                <a:cs typeface="Calibri"/>
              </a:rPr>
              <a:t>flexibility </a:t>
            </a:r>
            <a:r>
              <a:rPr sz="2700" b="1" spc="5" dirty="0">
                <a:latin typeface="Calibri"/>
                <a:cs typeface="Calibri"/>
              </a:rPr>
              <a:t>of </a:t>
            </a:r>
            <a:r>
              <a:rPr sz="2700" b="1" dirty="0">
                <a:latin typeface="Calibri"/>
                <a:cs typeface="Calibri"/>
              </a:rPr>
              <a:t>networking </a:t>
            </a:r>
            <a:r>
              <a:rPr sz="2700" b="1" spc="-10" dirty="0">
                <a:latin typeface="Calibri"/>
                <a:cs typeface="Calibri"/>
              </a:rPr>
              <a:t>to </a:t>
            </a:r>
            <a:r>
              <a:rPr sz="2700" b="1" spc="5" dirty="0">
                <a:latin typeface="Calibri"/>
                <a:cs typeface="Calibri"/>
              </a:rPr>
              <a:t>enable one </a:t>
            </a:r>
            <a:r>
              <a:rPr sz="2700" b="1" spc="10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server</a:t>
            </a:r>
            <a:r>
              <a:rPr sz="2700" b="1" spc="-20" dirty="0">
                <a:latin typeface="Calibri"/>
                <a:cs typeface="Calibri"/>
              </a:rPr>
              <a:t> </a:t>
            </a:r>
            <a:r>
              <a:rPr sz="2700" b="1" spc="5" dirty="0">
                <a:latin typeface="Calibri"/>
                <a:cs typeface="Calibri"/>
              </a:rPr>
              <a:t>or</a:t>
            </a:r>
            <a:r>
              <a:rPr sz="2700" b="1" spc="-10" dirty="0">
                <a:latin typeface="Calibri"/>
                <a:cs typeface="Calibri"/>
              </a:rPr>
              <a:t> </a:t>
            </a:r>
            <a:r>
              <a:rPr sz="2700" b="1" spc="-5" dirty="0">
                <a:latin typeface="Calibri"/>
                <a:cs typeface="Calibri"/>
              </a:rPr>
              <a:t>many</a:t>
            </a:r>
            <a:r>
              <a:rPr sz="2700" b="1" spc="-30" dirty="0">
                <a:latin typeface="Calibri"/>
                <a:cs typeface="Calibri"/>
              </a:rPr>
              <a:t> </a:t>
            </a:r>
            <a:r>
              <a:rPr sz="2700" b="1" spc="-5" dirty="0">
                <a:latin typeface="Calibri"/>
                <a:cs typeface="Calibri"/>
              </a:rPr>
              <a:t>heterogeneous</a:t>
            </a:r>
            <a:r>
              <a:rPr sz="2700" b="1" spc="-65" dirty="0">
                <a:latin typeface="Calibri"/>
                <a:cs typeface="Calibri"/>
              </a:rPr>
              <a:t> </a:t>
            </a:r>
            <a:r>
              <a:rPr sz="2700" b="1" spc="-5" dirty="0">
                <a:latin typeface="Calibri"/>
                <a:cs typeface="Calibri"/>
              </a:rPr>
              <a:t>servers</a:t>
            </a:r>
            <a:r>
              <a:rPr sz="2700" b="1" spc="-40" dirty="0">
                <a:latin typeface="Calibri"/>
                <a:cs typeface="Calibri"/>
              </a:rPr>
              <a:t> </a:t>
            </a:r>
            <a:r>
              <a:rPr sz="2700" b="1" spc="-10" dirty="0">
                <a:latin typeface="Calibri"/>
                <a:cs typeface="Calibri"/>
              </a:rPr>
              <a:t>to</a:t>
            </a:r>
            <a:r>
              <a:rPr sz="2700" b="1" dirty="0">
                <a:latin typeface="Calibri"/>
                <a:cs typeface="Calibri"/>
              </a:rPr>
              <a:t> </a:t>
            </a:r>
            <a:r>
              <a:rPr sz="2700" b="1" spc="-5" dirty="0">
                <a:latin typeface="Calibri"/>
                <a:cs typeface="Calibri"/>
              </a:rPr>
              <a:t>share</a:t>
            </a:r>
            <a:r>
              <a:rPr sz="2700" b="1" spc="-40" dirty="0">
                <a:latin typeface="Calibri"/>
                <a:cs typeface="Calibri"/>
              </a:rPr>
              <a:t> </a:t>
            </a:r>
            <a:r>
              <a:rPr sz="2700" b="1" spc="5" dirty="0">
                <a:latin typeface="Calibri"/>
                <a:cs typeface="Calibri"/>
              </a:rPr>
              <a:t>a</a:t>
            </a:r>
            <a:r>
              <a:rPr sz="2700" b="1" spc="-5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common</a:t>
            </a:r>
            <a:r>
              <a:rPr sz="2700" b="1" spc="-25" dirty="0">
                <a:latin typeface="Calibri"/>
                <a:cs typeface="Calibri"/>
              </a:rPr>
              <a:t> </a:t>
            </a:r>
            <a:r>
              <a:rPr sz="2700" b="1" spc="-15" dirty="0">
                <a:latin typeface="Calibri"/>
                <a:cs typeface="Calibri"/>
              </a:rPr>
              <a:t>storage</a:t>
            </a:r>
            <a:r>
              <a:rPr sz="2700" b="1" spc="-90" dirty="0">
                <a:latin typeface="Calibri"/>
                <a:cs typeface="Calibri"/>
              </a:rPr>
              <a:t> </a:t>
            </a:r>
            <a:r>
              <a:rPr sz="2700" b="1" spc="-15" dirty="0">
                <a:latin typeface="Calibri"/>
                <a:cs typeface="Calibri"/>
              </a:rPr>
              <a:t>utility.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3150">
              <a:latin typeface="Calibri"/>
              <a:cs typeface="Calibri"/>
            </a:endParaRPr>
          </a:p>
          <a:p>
            <a:pPr marL="356870" marR="101600" indent="-344805" algn="just">
              <a:lnSpc>
                <a:spcPts val="2600"/>
              </a:lnSpc>
              <a:buFont typeface="Arial MT"/>
              <a:buChar char="•"/>
              <a:tabLst>
                <a:tab pos="436880" algn="l"/>
              </a:tabLst>
            </a:pPr>
            <a:r>
              <a:rPr dirty="0"/>
              <a:t>	</a:t>
            </a:r>
            <a:r>
              <a:rPr sz="2700" b="1" spc="5" dirty="0">
                <a:latin typeface="Calibri"/>
                <a:cs typeface="Calibri"/>
              </a:rPr>
              <a:t>A</a:t>
            </a:r>
            <a:r>
              <a:rPr sz="2700" b="1" spc="-25" dirty="0">
                <a:latin typeface="Calibri"/>
                <a:cs typeface="Calibri"/>
              </a:rPr>
              <a:t> </a:t>
            </a:r>
            <a:r>
              <a:rPr sz="2700" b="1" spc="-5" dirty="0">
                <a:latin typeface="Calibri"/>
                <a:cs typeface="Calibri"/>
              </a:rPr>
              <a:t>network</a:t>
            </a:r>
            <a:r>
              <a:rPr sz="2700" b="1" spc="-10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might</a:t>
            </a:r>
            <a:r>
              <a:rPr sz="2700" b="1" spc="-60" dirty="0">
                <a:latin typeface="Calibri"/>
                <a:cs typeface="Calibri"/>
              </a:rPr>
              <a:t> </a:t>
            </a:r>
            <a:r>
              <a:rPr sz="2700" b="1" spc="5" dirty="0">
                <a:latin typeface="Calibri"/>
                <a:cs typeface="Calibri"/>
              </a:rPr>
              <a:t>include</a:t>
            </a:r>
            <a:r>
              <a:rPr sz="2700" b="1" spc="-60" dirty="0">
                <a:latin typeface="Calibri"/>
                <a:cs typeface="Calibri"/>
              </a:rPr>
              <a:t> </a:t>
            </a:r>
            <a:r>
              <a:rPr sz="2700" b="1" spc="-5" dirty="0">
                <a:latin typeface="Calibri"/>
                <a:cs typeface="Calibri"/>
              </a:rPr>
              <a:t>many</a:t>
            </a:r>
            <a:r>
              <a:rPr sz="2700" b="1" spc="-50" dirty="0">
                <a:latin typeface="Calibri"/>
                <a:cs typeface="Calibri"/>
              </a:rPr>
              <a:t> </a:t>
            </a:r>
            <a:r>
              <a:rPr sz="2700" b="1" spc="-15" dirty="0">
                <a:latin typeface="Calibri"/>
                <a:cs typeface="Calibri"/>
              </a:rPr>
              <a:t>storage</a:t>
            </a:r>
            <a:r>
              <a:rPr sz="2700" b="1" spc="-60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devices,</a:t>
            </a:r>
            <a:r>
              <a:rPr sz="2700" b="1" spc="-35" dirty="0">
                <a:latin typeface="Calibri"/>
                <a:cs typeface="Calibri"/>
              </a:rPr>
              <a:t> </a:t>
            </a:r>
            <a:r>
              <a:rPr sz="2700" b="1" spc="5" dirty="0">
                <a:latin typeface="Calibri"/>
                <a:cs typeface="Calibri"/>
              </a:rPr>
              <a:t>including</a:t>
            </a:r>
            <a:r>
              <a:rPr sz="2700" b="1" spc="-90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disk,</a:t>
            </a:r>
            <a:r>
              <a:rPr sz="2700" b="1" spc="-15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tape,</a:t>
            </a:r>
            <a:r>
              <a:rPr sz="2700" b="1" spc="-35" dirty="0">
                <a:latin typeface="Calibri"/>
                <a:cs typeface="Calibri"/>
              </a:rPr>
              <a:t> </a:t>
            </a:r>
            <a:r>
              <a:rPr sz="2700" b="1" spc="5" dirty="0">
                <a:latin typeface="Calibri"/>
                <a:cs typeface="Calibri"/>
              </a:rPr>
              <a:t>and </a:t>
            </a:r>
            <a:r>
              <a:rPr sz="2700" b="1" spc="-600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optical</a:t>
            </a:r>
            <a:r>
              <a:rPr sz="2700" b="1" spc="-60" dirty="0">
                <a:latin typeface="Calibri"/>
                <a:cs typeface="Calibri"/>
              </a:rPr>
              <a:t> </a:t>
            </a:r>
            <a:r>
              <a:rPr sz="2700" b="1" spc="-15" dirty="0">
                <a:latin typeface="Calibri"/>
                <a:cs typeface="Calibri"/>
              </a:rPr>
              <a:t>storage.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3150">
              <a:latin typeface="Calibri"/>
              <a:cs typeface="Calibri"/>
            </a:endParaRPr>
          </a:p>
          <a:p>
            <a:pPr marL="356870" marR="5080" indent="-344805" algn="just">
              <a:lnSpc>
                <a:spcPts val="2590"/>
              </a:lnSpc>
              <a:buFont typeface="Arial MT"/>
              <a:buChar char="•"/>
              <a:tabLst>
                <a:tab pos="357505" algn="l"/>
              </a:tabLst>
            </a:pPr>
            <a:r>
              <a:rPr sz="2700" b="1" spc="-15" dirty="0">
                <a:latin typeface="Calibri"/>
                <a:cs typeface="Calibri"/>
              </a:rPr>
              <a:t>Additionally,</a:t>
            </a:r>
            <a:r>
              <a:rPr sz="2700" b="1" spc="-60" dirty="0">
                <a:latin typeface="Calibri"/>
                <a:cs typeface="Calibri"/>
              </a:rPr>
              <a:t> </a:t>
            </a:r>
            <a:r>
              <a:rPr sz="2700" b="1" spc="5" dirty="0">
                <a:latin typeface="Calibri"/>
                <a:cs typeface="Calibri"/>
              </a:rPr>
              <a:t>the </a:t>
            </a:r>
            <a:r>
              <a:rPr sz="2700" b="1" spc="-15" dirty="0">
                <a:latin typeface="Calibri"/>
                <a:cs typeface="Calibri"/>
              </a:rPr>
              <a:t>storage</a:t>
            </a:r>
            <a:r>
              <a:rPr sz="2700" b="1" spc="-80" dirty="0">
                <a:latin typeface="Calibri"/>
                <a:cs typeface="Calibri"/>
              </a:rPr>
              <a:t> </a:t>
            </a:r>
            <a:r>
              <a:rPr sz="2700" b="1" spc="5" dirty="0">
                <a:latin typeface="Calibri"/>
                <a:cs typeface="Calibri"/>
              </a:rPr>
              <a:t>utility</a:t>
            </a:r>
            <a:r>
              <a:rPr sz="2700" b="1" spc="-45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might</a:t>
            </a:r>
            <a:r>
              <a:rPr sz="2700" b="1" spc="-35" dirty="0">
                <a:latin typeface="Calibri"/>
                <a:cs typeface="Calibri"/>
              </a:rPr>
              <a:t> </a:t>
            </a:r>
            <a:r>
              <a:rPr sz="2700" b="1" spc="5" dirty="0">
                <a:latin typeface="Calibri"/>
                <a:cs typeface="Calibri"/>
              </a:rPr>
              <a:t>be</a:t>
            </a:r>
            <a:r>
              <a:rPr sz="2700" b="1" spc="-25" dirty="0">
                <a:latin typeface="Calibri"/>
                <a:cs typeface="Calibri"/>
              </a:rPr>
              <a:t> </a:t>
            </a:r>
            <a:r>
              <a:rPr sz="2700" b="1" spc="-10" dirty="0">
                <a:latin typeface="Calibri"/>
                <a:cs typeface="Calibri"/>
              </a:rPr>
              <a:t>located</a:t>
            </a:r>
            <a:r>
              <a:rPr sz="2700" b="1" spc="-20" dirty="0">
                <a:latin typeface="Calibri"/>
                <a:cs typeface="Calibri"/>
              </a:rPr>
              <a:t> </a:t>
            </a:r>
            <a:r>
              <a:rPr sz="2700" b="1" spc="-15" dirty="0">
                <a:latin typeface="Calibri"/>
                <a:cs typeface="Calibri"/>
              </a:rPr>
              <a:t>far</a:t>
            </a:r>
            <a:r>
              <a:rPr sz="2700" b="1" spc="-5" dirty="0">
                <a:latin typeface="Calibri"/>
                <a:cs typeface="Calibri"/>
              </a:rPr>
              <a:t> from</a:t>
            </a:r>
            <a:r>
              <a:rPr sz="2700" b="1" spc="-45" dirty="0">
                <a:latin typeface="Calibri"/>
                <a:cs typeface="Calibri"/>
              </a:rPr>
              <a:t> </a:t>
            </a:r>
            <a:r>
              <a:rPr sz="2700" b="1" spc="5" dirty="0">
                <a:latin typeface="Calibri"/>
                <a:cs typeface="Calibri"/>
              </a:rPr>
              <a:t>the </a:t>
            </a:r>
            <a:r>
              <a:rPr sz="2700" b="1" spc="-5" dirty="0">
                <a:latin typeface="Calibri"/>
                <a:cs typeface="Calibri"/>
              </a:rPr>
              <a:t>servers</a:t>
            </a:r>
            <a:r>
              <a:rPr sz="2700" b="1" spc="-10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that </a:t>
            </a:r>
            <a:r>
              <a:rPr sz="2700" b="1" spc="-595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it</a:t>
            </a:r>
            <a:r>
              <a:rPr sz="2700" b="1" spc="-20" dirty="0">
                <a:latin typeface="Calibri"/>
                <a:cs typeface="Calibri"/>
              </a:rPr>
              <a:t> </a:t>
            </a:r>
            <a:r>
              <a:rPr sz="2700" b="1" spc="5" dirty="0">
                <a:latin typeface="Calibri"/>
                <a:cs typeface="Calibri"/>
              </a:rPr>
              <a:t>uses.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7285" y="560019"/>
            <a:ext cx="510730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u="none" dirty="0"/>
              <a:t>Storage</a:t>
            </a:r>
            <a:r>
              <a:rPr sz="3200" u="none" spc="-90" dirty="0"/>
              <a:t> </a:t>
            </a:r>
            <a:r>
              <a:rPr sz="3200" u="none" spc="-40" dirty="0"/>
              <a:t>Area</a:t>
            </a:r>
            <a:r>
              <a:rPr sz="3200" u="none" spc="-105" dirty="0"/>
              <a:t> </a:t>
            </a:r>
            <a:r>
              <a:rPr sz="3200" u="none" spc="-5" dirty="0"/>
              <a:t>Network</a:t>
            </a:r>
            <a:r>
              <a:rPr sz="3200" u="none" spc="-65" dirty="0"/>
              <a:t> </a:t>
            </a:r>
            <a:r>
              <a:rPr sz="3200" u="none" spc="50" dirty="0"/>
              <a:t>(SAN)</a:t>
            </a:r>
            <a:endParaRPr sz="32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A95A01-C11C-6BD1-C8B6-D742ED3479E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83</a:t>
            </a:fld>
            <a:endParaRPr spc="-5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730" y="644850"/>
            <a:ext cx="10820400" cy="572770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200" b="1" spc="-5" dirty="0">
                <a:latin typeface="Arial"/>
                <a:cs typeface="Arial"/>
              </a:rPr>
              <a:t>Server</a:t>
            </a:r>
            <a:r>
              <a:rPr sz="2200" b="1" spc="-30" dirty="0">
                <a:latin typeface="Arial"/>
                <a:cs typeface="Arial"/>
              </a:rPr>
              <a:t> </a:t>
            </a:r>
            <a:r>
              <a:rPr sz="2200" b="1" spc="5" dirty="0">
                <a:latin typeface="Arial"/>
                <a:cs typeface="Arial"/>
              </a:rPr>
              <a:t>to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storage:</a:t>
            </a:r>
            <a:endParaRPr sz="22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30"/>
              </a:spcBef>
              <a:buChar char="–"/>
              <a:tabLst>
                <a:tab pos="756285" algn="l"/>
                <a:tab pos="756920" algn="l"/>
              </a:tabLst>
            </a:pPr>
            <a:r>
              <a:rPr sz="2200" dirty="0">
                <a:latin typeface="Arial MT"/>
                <a:cs typeface="Arial MT"/>
              </a:rPr>
              <a:t>This</a:t>
            </a:r>
            <a:r>
              <a:rPr sz="2200" spc="-5" dirty="0">
                <a:latin typeface="Arial MT"/>
                <a:cs typeface="Arial MT"/>
              </a:rPr>
              <a:t> is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5" dirty="0">
                <a:latin typeface="Arial MT"/>
                <a:cs typeface="Arial MT"/>
              </a:rPr>
              <a:t>the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traditional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model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interaction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with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5" dirty="0">
                <a:latin typeface="Arial MT"/>
                <a:cs typeface="Arial MT"/>
              </a:rPr>
              <a:t>storage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devices.</a:t>
            </a:r>
            <a:endParaRPr sz="22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53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200" b="1" dirty="0">
                <a:latin typeface="Arial"/>
                <a:cs typeface="Arial"/>
              </a:rPr>
              <a:t>The</a:t>
            </a:r>
            <a:r>
              <a:rPr sz="2200" b="1" spc="18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advantage</a:t>
            </a:r>
            <a:r>
              <a:rPr sz="2200" b="1" spc="190" dirty="0">
                <a:latin typeface="Arial"/>
                <a:cs typeface="Arial"/>
              </a:rPr>
              <a:t> </a:t>
            </a:r>
            <a:r>
              <a:rPr sz="2200" b="1" spc="5" dirty="0">
                <a:latin typeface="Arial"/>
                <a:cs typeface="Arial"/>
              </a:rPr>
              <a:t>is</a:t>
            </a:r>
            <a:r>
              <a:rPr sz="2200" b="1" spc="16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that</a:t>
            </a:r>
            <a:r>
              <a:rPr sz="2200" b="1" spc="16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the</a:t>
            </a:r>
            <a:r>
              <a:rPr sz="2200" b="1" spc="17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same</a:t>
            </a:r>
            <a:r>
              <a:rPr sz="2200" b="1" spc="15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storage</a:t>
            </a:r>
            <a:r>
              <a:rPr sz="2200" b="1" spc="16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device</a:t>
            </a:r>
            <a:r>
              <a:rPr sz="2200" b="1" spc="18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might</a:t>
            </a:r>
            <a:r>
              <a:rPr sz="2200" b="1" spc="20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be</a:t>
            </a:r>
            <a:r>
              <a:rPr sz="2200" b="1" spc="16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accessed</a:t>
            </a:r>
            <a:r>
              <a:rPr sz="2200" b="1" spc="18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serially</a:t>
            </a:r>
            <a:endParaRPr sz="22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200" b="1" dirty="0">
                <a:latin typeface="Arial"/>
                <a:cs typeface="Arial"/>
              </a:rPr>
              <a:t>or</a:t>
            </a:r>
            <a:r>
              <a:rPr sz="2200" b="1" spc="-1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concurrently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by</a:t>
            </a:r>
            <a:r>
              <a:rPr sz="2200" b="1" spc="5" dirty="0">
                <a:latin typeface="Arial"/>
                <a:cs typeface="Arial"/>
              </a:rPr>
              <a:t> multiple</a:t>
            </a:r>
            <a:r>
              <a:rPr sz="2200" b="1" spc="-6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servers.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200">
              <a:latin typeface="Arial"/>
              <a:cs typeface="Arial"/>
            </a:endParaRPr>
          </a:p>
          <a:p>
            <a:pPr marL="436245" indent="-424180">
              <a:lnSpc>
                <a:spcPct val="100000"/>
              </a:lnSpc>
              <a:buFont typeface="Arial MT"/>
              <a:buChar char="•"/>
              <a:tabLst>
                <a:tab pos="436245" algn="l"/>
                <a:tab pos="436880" algn="l"/>
                <a:tab pos="1521460" algn="l"/>
                <a:tab pos="2005964" algn="l"/>
                <a:tab pos="3155315" algn="l"/>
                <a:tab pos="3561079" algn="l"/>
                <a:tab pos="4362450" algn="l"/>
                <a:tab pos="5347335" algn="l"/>
                <a:tab pos="5890260" algn="l"/>
                <a:tab pos="6759575" algn="l"/>
                <a:tab pos="7350759" algn="l"/>
                <a:tab pos="9140190" algn="l"/>
              </a:tabLst>
            </a:pPr>
            <a:r>
              <a:rPr sz="2200" b="1" spc="-5" dirty="0">
                <a:latin typeface="Arial"/>
                <a:cs typeface="Arial"/>
              </a:rPr>
              <a:t>Server	</a:t>
            </a:r>
            <a:r>
              <a:rPr sz="2200" b="1" spc="5" dirty="0">
                <a:latin typeface="Arial"/>
                <a:cs typeface="Arial"/>
              </a:rPr>
              <a:t>to	</a:t>
            </a:r>
            <a:r>
              <a:rPr sz="2200" b="1" spc="-5" dirty="0">
                <a:latin typeface="Arial"/>
                <a:cs typeface="Arial"/>
              </a:rPr>
              <a:t>server:	</a:t>
            </a:r>
            <a:r>
              <a:rPr sz="2200" b="1" spc="5" dirty="0">
                <a:latin typeface="Arial"/>
                <a:cs typeface="Arial"/>
              </a:rPr>
              <a:t>A	</a:t>
            </a:r>
            <a:r>
              <a:rPr sz="2200" b="1" spc="-20" dirty="0">
                <a:latin typeface="Arial"/>
                <a:cs typeface="Arial"/>
              </a:rPr>
              <a:t>SAN	</a:t>
            </a:r>
            <a:r>
              <a:rPr sz="2200" b="1" spc="5" dirty="0">
                <a:latin typeface="Arial"/>
                <a:cs typeface="Arial"/>
              </a:rPr>
              <a:t>might	</a:t>
            </a:r>
            <a:r>
              <a:rPr sz="2200" b="1" dirty="0">
                <a:latin typeface="Arial"/>
                <a:cs typeface="Arial"/>
              </a:rPr>
              <a:t>be	</a:t>
            </a:r>
            <a:r>
              <a:rPr sz="2200" b="1" spc="-10" dirty="0">
                <a:latin typeface="Arial"/>
                <a:cs typeface="Arial"/>
              </a:rPr>
              <a:t>used	</a:t>
            </a:r>
            <a:r>
              <a:rPr sz="2200" b="1" spc="5" dirty="0">
                <a:latin typeface="Arial"/>
                <a:cs typeface="Arial"/>
              </a:rPr>
              <a:t>for	</a:t>
            </a:r>
            <a:r>
              <a:rPr sz="2200" b="1" dirty="0">
                <a:latin typeface="Arial"/>
                <a:cs typeface="Arial"/>
              </a:rPr>
              <a:t>high-speed,	high-volume</a:t>
            </a:r>
            <a:endParaRPr sz="220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</a:pPr>
            <a:r>
              <a:rPr sz="2200" b="1" dirty="0">
                <a:latin typeface="Arial"/>
                <a:cs typeface="Arial"/>
              </a:rPr>
              <a:t>communications</a:t>
            </a:r>
            <a:r>
              <a:rPr sz="2200" b="1" spc="-45" dirty="0">
                <a:latin typeface="Arial"/>
                <a:cs typeface="Arial"/>
              </a:rPr>
              <a:t> </a:t>
            </a:r>
            <a:r>
              <a:rPr sz="2200" b="1" spc="10" dirty="0">
                <a:latin typeface="Arial"/>
                <a:cs typeface="Arial"/>
              </a:rPr>
              <a:t>between</a:t>
            </a:r>
            <a:r>
              <a:rPr sz="2200" b="1" spc="-7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servers.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200">
              <a:latin typeface="Arial"/>
              <a:cs typeface="Arial"/>
            </a:endParaRPr>
          </a:p>
          <a:p>
            <a:pPr marL="436245" indent="-424180">
              <a:lnSpc>
                <a:spcPct val="100000"/>
              </a:lnSpc>
              <a:buFont typeface="Arial MT"/>
              <a:buChar char="•"/>
              <a:tabLst>
                <a:tab pos="436245" algn="l"/>
                <a:tab pos="436880" algn="l"/>
              </a:tabLst>
            </a:pPr>
            <a:r>
              <a:rPr sz="2200" b="1" dirty="0">
                <a:latin typeface="Arial"/>
                <a:cs typeface="Arial"/>
              </a:rPr>
              <a:t>Storage</a:t>
            </a:r>
            <a:r>
              <a:rPr sz="2200" b="1" spc="-40" dirty="0">
                <a:latin typeface="Arial"/>
                <a:cs typeface="Arial"/>
              </a:rPr>
              <a:t> </a:t>
            </a:r>
            <a:r>
              <a:rPr sz="2200" b="1" spc="5" dirty="0">
                <a:latin typeface="Arial"/>
                <a:cs typeface="Arial"/>
              </a:rPr>
              <a:t>to</a:t>
            </a:r>
            <a:r>
              <a:rPr sz="2200" b="1" spc="-4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storage:</a:t>
            </a:r>
            <a:endParaRPr sz="22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30"/>
              </a:spcBef>
              <a:buFont typeface="Arial MT"/>
              <a:buChar char="–"/>
              <a:tabLst>
                <a:tab pos="756285" algn="l"/>
                <a:tab pos="756920" algn="l"/>
                <a:tab pos="2036445" algn="l"/>
                <a:tab pos="2540000" algn="l"/>
                <a:tab pos="3816985" algn="l"/>
                <a:tab pos="4631055" algn="l"/>
                <a:tab pos="5911850" algn="l"/>
                <a:tab pos="6384290" algn="l"/>
                <a:tab pos="7179945" algn="l"/>
                <a:tab pos="8600440" algn="l"/>
                <a:tab pos="9225915" algn="l"/>
                <a:tab pos="10228580" algn="l"/>
              </a:tabLst>
            </a:pPr>
            <a:r>
              <a:rPr sz="2200" b="1" dirty="0">
                <a:latin typeface="Arial"/>
                <a:cs typeface="Arial"/>
              </a:rPr>
              <a:t>Storage	</a:t>
            </a:r>
            <a:r>
              <a:rPr sz="2200" b="1" spc="10" dirty="0">
                <a:latin typeface="Arial"/>
                <a:cs typeface="Arial"/>
              </a:rPr>
              <a:t>t</a:t>
            </a:r>
            <a:r>
              <a:rPr sz="2200" b="1" dirty="0">
                <a:latin typeface="Arial"/>
                <a:cs typeface="Arial"/>
              </a:rPr>
              <a:t>o	</a:t>
            </a:r>
            <a:r>
              <a:rPr sz="2200" b="1" spc="-5" dirty="0">
                <a:latin typeface="Arial"/>
                <a:cs typeface="Arial"/>
              </a:rPr>
              <a:t>S</a:t>
            </a:r>
            <a:r>
              <a:rPr sz="2200" b="1" spc="5" dirty="0">
                <a:latin typeface="Arial"/>
                <a:cs typeface="Arial"/>
              </a:rPr>
              <a:t>t</a:t>
            </a:r>
            <a:r>
              <a:rPr sz="2200" b="1" dirty="0">
                <a:latin typeface="Arial"/>
                <a:cs typeface="Arial"/>
              </a:rPr>
              <a:t>ora</a:t>
            </a:r>
            <a:r>
              <a:rPr sz="2200" b="1" spc="-10" dirty="0">
                <a:latin typeface="Arial"/>
                <a:cs typeface="Arial"/>
              </a:rPr>
              <a:t>g</a:t>
            </a:r>
            <a:r>
              <a:rPr sz="2200" b="1" dirty="0">
                <a:latin typeface="Arial"/>
                <a:cs typeface="Arial"/>
              </a:rPr>
              <a:t>e	d</a:t>
            </a:r>
            <a:r>
              <a:rPr sz="2200" b="1" spc="-10" dirty="0">
                <a:latin typeface="Arial"/>
                <a:cs typeface="Arial"/>
              </a:rPr>
              <a:t>a</a:t>
            </a:r>
            <a:r>
              <a:rPr sz="2200" b="1" spc="5" dirty="0">
                <a:latin typeface="Arial"/>
                <a:cs typeface="Arial"/>
              </a:rPr>
              <a:t>t</a:t>
            </a:r>
            <a:r>
              <a:rPr sz="2200" b="1" dirty="0">
                <a:latin typeface="Arial"/>
                <a:cs typeface="Arial"/>
              </a:rPr>
              <a:t>a	</a:t>
            </a:r>
            <a:r>
              <a:rPr sz="2200" b="1" spc="5" dirty="0">
                <a:latin typeface="Arial"/>
                <a:cs typeface="Arial"/>
              </a:rPr>
              <a:t>t</a:t>
            </a:r>
            <a:r>
              <a:rPr sz="2200" b="1" dirty="0">
                <a:latin typeface="Arial"/>
                <a:cs typeface="Arial"/>
              </a:rPr>
              <a:t>ran</a:t>
            </a:r>
            <a:r>
              <a:rPr sz="2200" b="1" spc="-10" dirty="0">
                <a:latin typeface="Arial"/>
                <a:cs typeface="Arial"/>
              </a:rPr>
              <a:t>s</a:t>
            </a:r>
            <a:r>
              <a:rPr sz="2200" b="1" spc="5" dirty="0">
                <a:latin typeface="Arial"/>
                <a:cs typeface="Arial"/>
              </a:rPr>
              <a:t>f</a:t>
            </a:r>
            <a:r>
              <a:rPr sz="2200" b="1" dirty="0">
                <a:latin typeface="Arial"/>
                <a:cs typeface="Arial"/>
              </a:rPr>
              <a:t>er	</a:t>
            </a:r>
            <a:r>
              <a:rPr sz="2200" b="1" spc="10" dirty="0">
                <a:latin typeface="Arial"/>
                <a:cs typeface="Arial"/>
              </a:rPr>
              <a:t>i</a:t>
            </a:r>
            <a:r>
              <a:rPr sz="2200" b="1" dirty="0">
                <a:latin typeface="Arial"/>
                <a:cs typeface="Arial"/>
              </a:rPr>
              <a:t>s	al</a:t>
            </a:r>
            <a:r>
              <a:rPr sz="2200" b="1" spc="-25" dirty="0">
                <a:latin typeface="Arial"/>
                <a:cs typeface="Arial"/>
              </a:rPr>
              <a:t>s</a:t>
            </a:r>
            <a:r>
              <a:rPr sz="2200" b="1" dirty="0">
                <a:latin typeface="Arial"/>
                <a:cs typeface="Arial"/>
              </a:rPr>
              <a:t>o	a</a:t>
            </a:r>
            <a:r>
              <a:rPr sz="2200" b="1" spc="-35" dirty="0">
                <a:latin typeface="Arial"/>
                <a:cs typeface="Arial"/>
              </a:rPr>
              <a:t>v</a:t>
            </a:r>
            <a:r>
              <a:rPr sz="2200" b="1" dirty="0">
                <a:latin typeface="Arial"/>
                <a:cs typeface="Arial"/>
              </a:rPr>
              <a:t>ai</a:t>
            </a:r>
            <a:r>
              <a:rPr sz="2200" b="1" spc="15" dirty="0">
                <a:latin typeface="Arial"/>
                <a:cs typeface="Arial"/>
              </a:rPr>
              <a:t>l</a:t>
            </a:r>
            <a:r>
              <a:rPr sz="2200" b="1" dirty="0">
                <a:latin typeface="Arial"/>
                <a:cs typeface="Arial"/>
              </a:rPr>
              <a:t>a</a:t>
            </a:r>
            <a:r>
              <a:rPr sz="2200" b="1" spc="-10" dirty="0">
                <a:latin typeface="Arial"/>
                <a:cs typeface="Arial"/>
              </a:rPr>
              <a:t>b</a:t>
            </a:r>
            <a:r>
              <a:rPr sz="2200" b="1" spc="5" dirty="0">
                <a:latin typeface="Arial"/>
                <a:cs typeface="Arial"/>
              </a:rPr>
              <a:t>l</a:t>
            </a:r>
            <a:r>
              <a:rPr sz="2200" b="1" dirty="0">
                <a:latin typeface="Arial"/>
                <a:cs typeface="Arial"/>
              </a:rPr>
              <a:t>e	</a:t>
            </a:r>
            <a:r>
              <a:rPr sz="2200" b="1" spc="-30" dirty="0">
                <a:latin typeface="Arial"/>
                <a:cs typeface="Arial"/>
              </a:rPr>
              <a:t>v</a:t>
            </a:r>
            <a:r>
              <a:rPr sz="2200" b="1" spc="5" dirty="0">
                <a:latin typeface="Arial"/>
                <a:cs typeface="Arial"/>
              </a:rPr>
              <a:t>i</a:t>
            </a:r>
            <a:r>
              <a:rPr sz="2200" b="1" dirty="0">
                <a:latin typeface="Arial"/>
                <a:cs typeface="Arial"/>
              </a:rPr>
              <a:t>a	di</a:t>
            </a:r>
            <a:r>
              <a:rPr sz="2200" b="1" spc="5" dirty="0">
                <a:latin typeface="Arial"/>
                <a:cs typeface="Arial"/>
              </a:rPr>
              <a:t>r</a:t>
            </a:r>
            <a:r>
              <a:rPr sz="2200" b="1" dirty="0">
                <a:latin typeface="Arial"/>
                <a:cs typeface="Arial"/>
              </a:rPr>
              <a:t>e</a:t>
            </a:r>
            <a:r>
              <a:rPr sz="2200" b="1" spc="-10" dirty="0">
                <a:latin typeface="Arial"/>
                <a:cs typeface="Arial"/>
              </a:rPr>
              <a:t>c</a:t>
            </a:r>
            <a:r>
              <a:rPr sz="2200" b="1" dirty="0">
                <a:latin typeface="Arial"/>
                <a:cs typeface="Arial"/>
              </a:rPr>
              <a:t>t	data</a:t>
            </a:r>
            <a:endParaRPr sz="22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</a:pPr>
            <a:r>
              <a:rPr sz="2200" b="1" dirty="0">
                <a:latin typeface="Arial"/>
                <a:cs typeface="Arial"/>
              </a:rPr>
              <a:t>transmission</a:t>
            </a:r>
            <a:r>
              <a:rPr sz="2200" b="1" spc="-35" dirty="0">
                <a:latin typeface="Arial"/>
                <a:cs typeface="Arial"/>
              </a:rPr>
              <a:t> </a:t>
            </a:r>
            <a:r>
              <a:rPr sz="2200" b="1" spc="10" dirty="0">
                <a:latin typeface="Arial"/>
                <a:cs typeface="Arial"/>
              </a:rPr>
              <a:t>with</a:t>
            </a:r>
            <a:r>
              <a:rPr sz="2200" b="1" spc="-55" dirty="0">
                <a:latin typeface="Arial"/>
                <a:cs typeface="Arial"/>
              </a:rPr>
              <a:t> </a:t>
            </a:r>
            <a:r>
              <a:rPr sz="2200" b="1" spc="5" dirty="0">
                <a:latin typeface="Arial"/>
                <a:cs typeface="Arial"/>
              </a:rPr>
              <a:t>minimal</a:t>
            </a:r>
            <a:r>
              <a:rPr sz="2200" b="1" spc="-5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or no</a:t>
            </a:r>
            <a:r>
              <a:rPr sz="2200" b="1" spc="1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server</a:t>
            </a:r>
            <a:r>
              <a:rPr sz="2200" b="1" spc="1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intervention</a:t>
            </a:r>
            <a:endParaRPr sz="22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530"/>
              </a:spcBef>
              <a:buChar char="–"/>
              <a:tabLst>
                <a:tab pos="756285" algn="l"/>
                <a:tab pos="756920" algn="l"/>
              </a:tabLst>
            </a:pPr>
            <a:r>
              <a:rPr sz="2200" dirty="0">
                <a:latin typeface="Arial MT"/>
                <a:cs typeface="Arial MT"/>
              </a:rPr>
              <a:t>Therefore</a:t>
            </a:r>
            <a:r>
              <a:rPr sz="2200" spc="2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freeing</a:t>
            </a:r>
            <a:r>
              <a:rPr sz="2200" spc="27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up</a:t>
            </a:r>
            <a:r>
              <a:rPr sz="2200" spc="23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server</a:t>
            </a:r>
            <a:r>
              <a:rPr sz="2200" spc="2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processor</a:t>
            </a:r>
            <a:r>
              <a:rPr sz="2200" spc="26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cycles</a:t>
            </a:r>
            <a:r>
              <a:rPr sz="2200" spc="235" dirty="0">
                <a:latin typeface="Arial MT"/>
                <a:cs typeface="Arial MT"/>
              </a:rPr>
              <a:t> </a:t>
            </a:r>
            <a:r>
              <a:rPr sz="2200" spc="10" dirty="0">
                <a:latin typeface="Arial MT"/>
                <a:cs typeface="Arial MT"/>
              </a:rPr>
              <a:t>for</a:t>
            </a:r>
            <a:r>
              <a:rPr sz="2200" spc="2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other</a:t>
            </a:r>
            <a:r>
              <a:rPr sz="2200" spc="27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activities</a:t>
            </a:r>
            <a:r>
              <a:rPr sz="2200" spc="2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like</a:t>
            </a:r>
            <a:r>
              <a:rPr sz="2200" spc="26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application</a:t>
            </a:r>
            <a:endParaRPr sz="2200">
              <a:latin typeface="Arial MT"/>
              <a:cs typeface="Arial MT"/>
            </a:endParaRPr>
          </a:p>
          <a:p>
            <a:pPr marL="756285">
              <a:lnSpc>
                <a:spcPct val="100000"/>
              </a:lnSpc>
            </a:pPr>
            <a:r>
              <a:rPr sz="2200" dirty="0">
                <a:latin typeface="Arial MT"/>
                <a:cs typeface="Arial MT"/>
              </a:rPr>
              <a:t>processing.</a:t>
            </a:r>
            <a:endParaRPr sz="2200">
              <a:latin typeface="Arial MT"/>
              <a:cs typeface="Arial MT"/>
            </a:endParaRPr>
          </a:p>
          <a:p>
            <a:pPr marL="756285" marR="9525" lvl="1" indent="-287020">
              <a:lnSpc>
                <a:spcPct val="100000"/>
              </a:lnSpc>
              <a:spcBef>
                <a:spcPts val="530"/>
              </a:spcBef>
              <a:buFont typeface="Arial MT"/>
              <a:buChar char="–"/>
              <a:tabLst>
                <a:tab pos="756285" algn="l"/>
                <a:tab pos="756920" algn="l"/>
                <a:tab pos="2198370" algn="l"/>
                <a:tab pos="3314065" algn="l"/>
                <a:tab pos="3603625" algn="l"/>
                <a:tab pos="4298950" algn="l"/>
                <a:tab pos="5304790" algn="l"/>
                <a:tab pos="5954395" algn="l"/>
                <a:tab pos="6881495" algn="l"/>
                <a:tab pos="7359650" algn="l"/>
                <a:tab pos="7823200" algn="l"/>
                <a:tab pos="8533765" algn="l"/>
                <a:tab pos="8933180" algn="l"/>
                <a:tab pos="9222740" algn="l"/>
                <a:tab pos="9932670" algn="l"/>
              </a:tabLst>
            </a:pPr>
            <a:r>
              <a:rPr sz="2200" b="1" spc="5" dirty="0">
                <a:latin typeface="Arial"/>
                <a:cs typeface="Arial"/>
              </a:rPr>
              <a:t>E</a:t>
            </a:r>
            <a:r>
              <a:rPr sz="2200" b="1" spc="-15" dirty="0">
                <a:latin typeface="Arial"/>
                <a:cs typeface="Arial"/>
              </a:rPr>
              <a:t>x</a:t>
            </a:r>
            <a:r>
              <a:rPr sz="2200" b="1" spc="5" dirty="0">
                <a:latin typeface="Arial"/>
                <a:cs typeface="Arial"/>
              </a:rPr>
              <a:t>ampl</a:t>
            </a:r>
            <a:r>
              <a:rPr sz="2200" b="1" dirty="0">
                <a:latin typeface="Arial"/>
                <a:cs typeface="Arial"/>
              </a:rPr>
              <a:t>es	</a:t>
            </a:r>
            <a:r>
              <a:rPr sz="2200" b="1" spc="5" dirty="0">
                <a:latin typeface="Arial"/>
                <a:cs typeface="Arial"/>
              </a:rPr>
              <a:t>i</a:t>
            </a:r>
            <a:r>
              <a:rPr sz="2200" b="1" dirty="0">
                <a:latin typeface="Arial"/>
                <a:cs typeface="Arial"/>
              </a:rPr>
              <a:t>n</a:t>
            </a:r>
            <a:r>
              <a:rPr sz="2200" b="1" spc="-10" dirty="0">
                <a:latin typeface="Arial"/>
                <a:cs typeface="Arial"/>
              </a:rPr>
              <a:t>c</a:t>
            </a:r>
            <a:r>
              <a:rPr sz="2200" b="1" spc="5" dirty="0">
                <a:latin typeface="Arial"/>
                <a:cs typeface="Arial"/>
              </a:rPr>
              <a:t>l</a:t>
            </a:r>
            <a:r>
              <a:rPr sz="2200" b="1" dirty="0">
                <a:latin typeface="Arial"/>
                <a:cs typeface="Arial"/>
              </a:rPr>
              <a:t>u</a:t>
            </a:r>
            <a:r>
              <a:rPr sz="2200" b="1" spc="-15" dirty="0">
                <a:latin typeface="Arial"/>
                <a:cs typeface="Arial"/>
              </a:rPr>
              <a:t>d</a:t>
            </a:r>
            <a:r>
              <a:rPr sz="2200" b="1" dirty="0">
                <a:latin typeface="Arial"/>
                <a:cs typeface="Arial"/>
              </a:rPr>
              <a:t>e	a	d</a:t>
            </a:r>
            <a:r>
              <a:rPr sz="2200" b="1" spc="-20" dirty="0">
                <a:latin typeface="Arial"/>
                <a:cs typeface="Arial"/>
              </a:rPr>
              <a:t>i</a:t>
            </a:r>
            <a:r>
              <a:rPr sz="2200" b="1" dirty="0">
                <a:latin typeface="Arial"/>
                <a:cs typeface="Arial"/>
              </a:rPr>
              <a:t>sk	de</a:t>
            </a:r>
            <a:r>
              <a:rPr sz="2200" b="1" spc="-30" dirty="0">
                <a:latin typeface="Arial"/>
                <a:cs typeface="Arial"/>
              </a:rPr>
              <a:t>v</a:t>
            </a:r>
            <a:r>
              <a:rPr sz="2200" b="1" spc="5" dirty="0">
                <a:latin typeface="Arial"/>
                <a:cs typeface="Arial"/>
              </a:rPr>
              <a:t>i</a:t>
            </a:r>
            <a:r>
              <a:rPr sz="2200" b="1" dirty="0">
                <a:latin typeface="Arial"/>
                <a:cs typeface="Arial"/>
              </a:rPr>
              <a:t>ce	</a:t>
            </a:r>
            <a:r>
              <a:rPr sz="2200" b="1" spc="5" dirty="0">
                <a:latin typeface="Arial"/>
                <a:cs typeface="Arial"/>
              </a:rPr>
              <a:t>t</a:t>
            </a:r>
            <a:r>
              <a:rPr sz="2200" b="1" dirty="0">
                <a:latin typeface="Arial"/>
                <a:cs typeface="Arial"/>
              </a:rPr>
              <a:t>h</a:t>
            </a:r>
            <a:r>
              <a:rPr sz="2200" b="1" spc="-10" dirty="0">
                <a:latin typeface="Arial"/>
                <a:cs typeface="Arial"/>
              </a:rPr>
              <a:t>a</a:t>
            </a:r>
            <a:r>
              <a:rPr sz="2200" b="1" dirty="0">
                <a:latin typeface="Arial"/>
                <a:cs typeface="Arial"/>
              </a:rPr>
              <a:t>t	b</a:t>
            </a:r>
            <a:r>
              <a:rPr sz="2200" b="1" spc="-10" dirty="0">
                <a:latin typeface="Arial"/>
                <a:cs typeface="Arial"/>
              </a:rPr>
              <a:t>a</a:t>
            </a:r>
            <a:r>
              <a:rPr sz="2200" b="1" dirty="0">
                <a:latin typeface="Arial"/>
                <a:cs typeface="Arial"/>
              </a:rPr>
              <a:t>c</a:t>
            </a:r>
            <a:r>
              <a:rPr sz="2200" b="1" spc="-10" dirty="0">
                <a:latin typeface="Arial"/>
                <a:cs typeface="Arial"/>
              </a:rPr>
              <a:t>k</a:t>
            </a:r>
            <a:r>
              <a:rPr sz="2200" b="1" dirty="0">
                <a:latin typeface="Arial"/>
                <a:cs typeface="Arial"/>
              </a:rPr>
              <a:t>s	</a:t>
            </a:r>
            <a:r>
              <a:rPr sz="2200" b="1" spc="-5" dirty="0">
                <a:latin typeface="Arial"/>
                <a:cs typeface="Arial"/>
              </a:rPr>
              <a:t>u</a:t>
            </a:r>
            <a:r>
              <a:rPr sz="2200" b="1" dirty="0">
                <a:latin typeface="Arial"/>
                <a:cs typeface="Arial"/>
              </a:rPr>
              <a:t>p	</a:t>
            </a:r>
            <a:r>
              <a:rPr sz="2200" b="1" spc="5" dirty="0">
                <a:latin typeface="Arial"/>
                <a:cs typeface="Arial"/>
              </a:rPr>
              <a:t>it</a:t>
            </a:r>
            <a:r>
              <a:rPr sz="2200" b="1" dirty="0">
                <a:latin typeface="Arial"/>
                <a:cs typeface="Arial"/>
              </a:rPr>
              <a:t>s	data	</a:t>
            </a:r>
            <a:r>
              <a:rPr sz="2200" b="1" spc="5" dirty="0">
                <a:latin typeface="Arial"/>
                <a:cs typeface="Arial"/>
              </a:rPr>
              <a:t>t</a:t>
            </a:r>
            <a:r>
              <a:rPr sz="2200" b="1" dirty="0">
                <a:latin typeface="Arial"/>
                <a:cs typeface="Arial"/>
              </a:rPr>
              <a:t>o	a	</a:t>
            </a:r>
            <a:r>
              <a:rPr sz="2200" b="1" spc="5" dirty="0">
                <a:latin typeface="Arial"/>
                <a:cs typeface="Arial"/>
              </a:rPr>
              <a:t>t</a:t>
            </a:r>
            <a:r>
              <a:rPr sz="2200" b="1" dirty="0">
                <a:latin typeface="Arial"/>
                <a:cs typeface="Arial"/>
              </a:rPr>
              <a:t>a</a:t>
            </a:r>
            <a:r>
              <a:rPr sz="2200" b="1" spc="-10" dirty="0">
                <a:latin typeface="Arial"/>
                <a:cs typeface="Arial"/>
              </a:rPr>
              <a:t>p</a:t>
            </a:r>
            <a:r>
              <a:rPr sz="2200" b="1" dirty="0">
                <a:latin typeface="Arial"/>
                <a:cs typeface="Arial"/>
              </a:rPr>
              <a:t>e	d</a:t>
            </a:r>
            <a:r>
              <a:rPr sz="2200" b="1" spc="-10" dirty="0">
                <a:latin typeface="Arial"/>
                <a:cs typeface="Arial"/>
              </a:rPr>
              <a:t>e</a:t>
            </a:r>
            <a:r>
              <a:rPr sz="2200" b="1" spc="-30" dirty="0">
                <a:latin typeface="Arial"/>
                <a:cs typeface="Arial"/>
              </a:rPr>
              <a:t>v</a:t>
            </a:r>
            <a:r>
              <a:rPr sz="2200" b="1" spc="5" dirty="0">
                <a:latin typeface="Arial"/>
                <a:cs typeface="Arial"/>
              </a:rPr>
              <a:t>i</a:t>
            </a:r>
            <a:r>
              <a:rPr sz="2200" b="1" dirty="0">
                <a:latin typeface="Arial"/>
                <a:cs typeface="Arial"/>
              </a:rPr>
              <a:t>ce  </a:t>
            </a:r>
            <a:r>
              <a:rPr sz="2200" b="1" spc="10" dirty="0">
                <a:latin typeface="Arial"/>
                <a:cs typeface="Arial"/>
              </a:rPr>
              <a:t>without</a:t>
            </a:r>
            <a:r>
              <a:rPr sz="2200" b="1" spc="-5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server</a:t>
            </a:r>
            <a:r>
              <a:rPr sz="2200" b="1" spc="-1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intervention.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55340" y="2794"/>
            <a:ext cx="5384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none" spc="-15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3600" b="1" u="none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1" u="none" spc="-5" dirty="0">
                <a:solidFill>
                  <a:srgbClr val="000000"/>
                </a:solidFill>
                <a:latin typeface="Calibri"/>
                <a:cs typeface="Calibri"/>
              </a:rPr>
              <a:t>Communication</a:t>
            </a:r>
            <a:r>
              <a:rPr sz="3600" b="1" u="none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1" u="none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3600" b="1" u="none" spc="-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600" b="1" u="none" spc="-15" dirty="0">
                <a:solidFill>
                  <a:srgbClr val="000000"/>
                </a:solidFill>
                <a:latin typeface="Calibri"/>
                <a:cs typeface="Calibri"/>
              </a:rPr>
              <a:t>SAN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F344CE-AA9F-00B3-BA70-B446811E6AA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84</a:t>
            </a:fld>
            <a:endParaRPr spc="-5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67125" y="75641"/>
            <a:ext cx="485521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u="none" spc="-15" dirty="0">
                <a:solidFill>
                  <a:srgbClr val="000000"/>
                </a:solidFill>
                <a:latin typeface="Calibri"/>
                <a:cs typeface="Calibri"/>
              </a:rPr>
              <a:t>Benefits</a:t>
            </a:r>
            <a:r>
              <a:rPr sz="4400" u="none" spc="-5" dirty="0">
                <a:solidFill>
                  <a:srgbClr val="000000"/>
                </a:solidFill>
                <a:latin typeface="Calibri"/>
                <a:cs typeface="Calibri"/>
              </a:rPr>
              <a:t> of</a:t>
            </a:r>
            <a:r>
              <a:rPr sz="4400" u="none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u="none" spc="-10" dirty="0">
                <a:solidFill>
                  <a:srgbClr val="000000"/>
                </a:solidFill>
                <a:latin typeface="Calibri"/>
                <a:cs typeface="Calibri"/>
              </a:rPr>
              <a:t>using</a:t>
            </a:r>
            <a:r>
              <a:rPr sz="4400" u="none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u="none" spc="-15" dirty="0">
                <a:solidFill>
                  <a:srgbClr val="000000"/>
                </a:solidFill>
                <a:latin typeface="Calibri"/>
                <a:cs typeface="Calibri"/>
              </a:rPr>
              <a:t>SAN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82930" y="1015110"/>
            <a:ext cx="11104245" cy="4490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400" b="1" dirty="0">
                <a:latin typeface="Arial"/>
                <a:cs typeface="Arial"/>
              </a:rPr>
              <a:t>Greater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performance: Fiber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Channel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SANs</a:t>
            </a:r>
            <a:r>
              <a:rPr sz="2400" b="1" spc="8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allow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data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retrieval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speeds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that </a:t>
            </a:r>
            <a:r>
              <a:rPr sz="2400" b="1" spc="-6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exceed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5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Gbps.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3500">
              <a:latin typeface="Arial"/>
              <a:cs typeface="Arial"/>
            </a:endParaRPr>
          </a:p>
          <a:p>
            <a:pPr marL="356870" marR="6985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400" b="1" dirty="0">
                <a:latin typeface="Arial"/>
                <a:cs typeface="Arial"/>
              </a:rPr>
              <a:t>Centralized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and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Consolidated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Storage:</a:t>
            </a:r>
            <a:r>
              <a:rPr sz="2400" b="1" spc="30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Simpler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management,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scalability and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flexibility.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3500">
              <a:latin typeface="Arial MT"/>
              <a:cs typeface="Arial MT"/>
            </a:endParaRPr>
          </a:p>
          <a:p>
            <a:pPr marL="356870" marR="13716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400" b="1" dirty="0">
                <a:latin typeface="Arial"/>
                <a:cs typeface="Arial"/>
              </a:rPr>
              <a:t>Increased disk utilization: </a:t>
            </a:r>
            <a:r>
              <a:rPr sz="2400" dirty="0">
                <a:latin typeface="Arial MT"/>
                <a:cs typeface="Arial MT"/>
              </a:rPr>
              <a:t>SAN enables more than one </a:t>
            </a:r>
            <a:r>
              <a:rPr sz="2400" spc="-5" dirty="0">
                <a:latin typeface="Arial MT"/>
                <a:cs typeface="Arial MT"/>
              </a:rPr>
              <a:t>server </a:t>
            </a:r>
            <a:r>
              <a:rPr sz="2400" dirty="0">
                <a:latin typeface="Arial MT"/>
                <a:cs typeface="Arial MT"/>
              </a:rPr>
              <a:t>to access the </a:t>
            </a:r>
            <a:r>
              <a:rPr sz="2400" spc="5" dirty="0">
                <a:latin typeface="Arial MT"/>
                <a:cs typeface="Arial MT"/>
              </a:rPr>
              <a:t> same </a:t>
            </a:r>
            <a:r>
              <a:rPr sz="2400" spc="-5" dirty="0">
                <a:latin typeface="Arial MT"/>
                <a:cs typeface="Arial MT"/>
              </a:rPr>
              <a:t>physical disk, </a:t>
            </a:r>
            <a:r>
              <a:rPr sz="2400" spc="-10" dirty="0">
                <a:latin typeface="Arial MT"/>
                <a:cs typeface="Arial MT"/>
              </a:rPr>
              <a:t>which </a:t>
            </a:r>
            <a:r>
              <a:rPr sz="2400" dirty="0">
                <a:latin typeface="Arial MT"/>
                <a:cs typeface="Arial MT"/>
              </a:rPr>
              <a:t>lets </a:t>
            </a:r>
            <a:r>
              <a:rPr sz="2400" spc="-10" dirty="0">
                <a:latin typeface="Arial MT"/>
                <a:cs typeface="Arial MT"/>
              </a:rPr>
              <a:t>you </a:t>
            </a:r>
            <a:r>
              <a:rPr sz="2400" dirty="0">
                <a:latin typeface="Arial MT"/>
                <a:cs typeface="Arial MT"/>
              </a:rPr>
              <a:t>allocate the free space on those </a:t>
            </a:r>
            <a:r>
              <a:rPr sz="2400" spc="-5" dirty="0">
                <a:latin typeface="Arial MT"/>
                <a:cs typeface="Arial MT"/>
              </a:rPr>
              <a:t>disks </a:t>
            </a:r>
            <a:r>
              <a:rPr sz="2400" dirty="0">
                <a:latin typeface="Arial MT"/>
                <a:cs typeface="Arial MT"/>
              </a:rPr>
              <a:t>more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effectively.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3500">
              <a:latin typeface="Arial MT"/>
              <a:cs typeface="Arial MT"/>
            </a:endParaRPr>
          </a:p>
          <a:p>
            <a:pPr marL="35687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400" b="1" spc="-5" dirty="0">
                <a:latin typeface="Arial"/>
                <a:cs typeface="Arial"/>
              </a:rPr>
              <a:t>Higher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availability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to</a:t>
            </a:r>
            <a:r>
              <a:rPr sz="2400" b="1" dirty="0">
                <a:latin typeface="Arial"/>
                <a:cs typeface="Arial"/>
              </a:rPr>
              <a:t> storage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by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use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of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multiple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access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paths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E0E4B-B1FE-6F85-567F-C5069DED6C9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85</a:t>
            </a:fld>
            <a:endParaRPr spc="-5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1530" y="921461"/>
            <a:ext cx="11125200" cy="482854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56870" marR="5080" indent="-344805" algn="just">
              <a:lnSpc>
                <a:spcPct val="80000"/>
              </a:lnSpc>
              <a:spcBef>
                <a:spcPts val="695"/>
              </a:spcBef>
              <a:buFont typeface="Arial MT"/>
              <a:buChar char="•"/>
              <a:tabLst>
                <a:tab pos="357505" algn="l"/>
              </a:tabLst>
            </a:pPr>
            <a:r>
              <a:rPr sz="2500" b="1" spc="-5" dirty="0">
                <a:latin typeface="Arial"/>
                <a:cs typeface="Arial"/>
              </a:rPr>
              <a:t>Deferred</a:t>
            </a:r>
            <a:r>
              <a:rPr sz="2500" b="1" dirty="0">
                <a:latin typeface="Arial"/>
                <a:cs typeface="Arial"/>
              </a:rPr>
              <a:t> disk</a:t>
            </a:r>
            <a:r>
              <a:rPr sz="2500" b="1" spc="5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procurement:</a:t>
            </a:r>
            <a:r>
              <a:rPr sz="2500" b="1" dirty="0">
                <a:latin typeface="Arial"/>
                <a:cs typeface="Arial"/>
              </a:rPr>
              <a:t> </a:t>
            </a:r>
            <a:r>
              <a:rPr sz="2500" spc="-5" dirty="0">
                <a:latin typeface="Arial MT"/>
                <a:cs typeface="Arial MT"/>
              </a:rPr>
              <a:t>Because</a:t>
            </a:r>
            <a:r>
              <a:rPr sz="2500" dirty="0">
                <a:latin typeface="Arial MT"/>
                <a:cs typeface="Arial MT"/>
              </a:rPr>
              <a:t> </a:t>
            </a:r>
            <a:r>
              <a:rPr sz="2500" spc="-10" dirty="0">
                <a:latin typeface="Arial MT"/>
                <a:cs typeface="Arial MT"/>
              </a:rPr>
              <a:t>you</a:t>
            </a:r>
            <a:r>
              <a:rPr sz="2500" spc="-5" dirty="0">
                <a:latin typeface="Arial MT"/>
                <a:cs typeface="Arial MT"/>
              </a:rPr>
              <a:t> can</a:t>
            </a:r>
            <a:r>
              <a:rPr sz="250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use</a:t>
            </a:r>
            <a:r>
              <a:rPr sz="250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disk</a:t>
            </a:r>
            <a:r>
              <a:rPr sz="250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space</a:t>
            </a:r>
            <a:r>
              <a:rPr sz="2500" dirty="0">
                <a:latin typeface="Arial MT"/>
                <a:cs typeface="Arial MT"/>
              </a:rPr>
              <a:t> more </a:t>
            </a:r>
            <a:r>
              <a:rPr sz="2500" spc="5" dirty="0">
                <a:latin typeface="Arial MT"/>
                <a:cs typeface="Arial MT"/>
              </a:rPr>
              <a:t> </a:t>
            </a:r>
            <a:r>
              <a:rPr sz="2500" spc="-25" dirty="0">
                <a:latin typeface="Arial MT"/>
                <a:cs typeface="Arial MT"/>
              </a:rPr>
              <a:t>effectively, </a:t>
            </a:r>
            <a:r>
              <a:rPr sz="2500" spc="-5" dirty="0">
                <a:latin typeface="Arial MT"/>
                <a:cs typeface="Arial MT"/>
              </a:rPr>
              <a:t>no space goes to waste, </a:t>
            </a:r>
            <a:r>
              <a:rPr sz="2500" spc="-10" dirty="0">
                <a:latin typeface="Arial MT"/>
                <a:cs typeface="Arial MT"/>
              </a:rPr>
              <a:t>thus </a:t>
            </a:r>
            <a:r>
              <a:rPr sz="2500" b="1" spc="-15" dirty="0">
                <a:latin typeface="Arial"/>
                <a:cs typeface="Arial"/>
              </a:rPr>
              <a:t>you </a:t>
            </a:r>
            <a:r>
              <a:rPr sz="2500" b="1" spc="-5" dirty="0">
                <a:latin typeface="Arial"/>
                <a:cs typeface="Arial"/>
              </a:rPr>
              <a:t>don't need </a:t>
            </a:r>
            <a:r>
              <a:rPr sz="2500" b="1" dirty="0">
                <a:latin typeface="Arial"/>
                <a:cs typeface="Arial"/>
              </a:rPr>
              <a:t>to </a:t>
            </a:r>
            <a:r>
              <a:rPr sz="2500" b="1" spc="-10" dirty="0">
                <a:latin typeface="Arial"/>
                <a:cs typeface="Arial"/>
              </a:rPr>
              <a:t>buy </a:t>
            </a:r>
            <a:r>
              <a:rPr sz="2500" b="1" dirty="0">
                <a:latin typeface="Arial"/>
                <a:cs typeface="Arial"/>
              </a:rPr>
              <a:t>disks </a:t>
            </a:r>
            <a:r>
              <a:rPr sz="2500" spc="-5" dirty="0">
                <a:latin typeface="Arial MT"/>
                <a:cs typeface="Arial MT"/>
              </a:rPr>
              <a:t>as </a:t>
            </a:r>
            <a:r>
              <a:rPr sz="2500" dirty="0">
                <a:latin typeface="Arial MT"/>
                <a:cs typeface="Arial MT"/>
              </a:rPr>
              <a:t> often</a:t>
            </a:r>
            <a:r>
              <a:rPr sz="2500" spc="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as</a:t>
            </a:r>
            <a:r>
              <a:rPr sz="2500" dirty="0">
                <a:latin typeface="Arial MT"/>
                <a:cs typeface="Arial MT"/>
              </a:rPr>
              <a:t> </a:t>
            </a:r>
            <a:r>
              <a:rPr sz="2500" spc="-10" dirty="0">
                <a:latin typeface="Arial MT"/>
                <a:cs typeface="Arial MT"/>
              </a:rPr>
              <a:t>you</a:t>
            </a:r>
            <a:r>
              <a:rPr sz="2500" spc="3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used</a:t>
            </a:r>
            <a:r>
              <a:rPr sz="2500" spc="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to.</a:t>
            </a:r>
            <a:endParaRPr sz="2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3100">
              <a:latin typeface="Arial MT"/>
              <a:cs typeface="Arial MT"/>
            </a:endParaRPr>
          </a:p>
          <a:p>
            <a:pPr marL="356870" marR="5080" indent="-344805" algn="just">
              <a:lnSpc>
                <a:spcPts val="2400"/>
              </a:lnSpc>
              <a:buFont typeface="Arial MT"/>
              <a:buChar char="•"/>
              <a:tabLst>
                <a:tab pos="357505" algn="l"/>
              </a:tabLst>
            </a:pPr>
            <a:r>
              <a:rPr sz="2500" b="1" spc="-5" dirty="0">
                <a:latin typeface="Arial"/>
                <a:cs typeface="Arial"/>
              </a:rPr>
              <a:t>Reduced </a:t>
            </a:r>
            <a:r>
              <a:rPr sz="2500" b="1" dirty="0">
                <a:latin typeface="Arial"/>
                <a:cs typeface="Arial"/>
              </a:rPr>
              <a:t>data </a:t>
            </a:r>
            <a:r>
              <a:rPr sz="2500" b="1" spc="-10" dirty="0">
                <a:latin typeface="Arial"/>
                <a:cs typeface="Arial"/>
              </a:rPr>
              <a:t>center </a:t>
            </a:r>
            <a:r>
              <a:rPr sz="2500" b="1" dirty="0">
                <a:latin typeface="Arial"/>
                <a:cs typeface="Arial"/>
              </a:rPr>
              <a:t>rack/floor space: </a:t>
            </a:r>
            <a:r>
              <a:rPr sz="2500" spc="-5" dirty="0">
                <a:latin typeface="Arial MT"/>
                <a:cs typeface="Arial MT"/>
              </a:rPr>
              <a:t>Because </a:t>
            </a:r>
            <a:r>
              <a:rPr sz="2500" spc="-15" dirty="0">
                <a:latin typeface="Arial MT"/>
                <a:cs typeface="Arial MT"/>
              </a:rPr>
              <a:t>you </a:t>
            </a:r>
            <a:r>
              <a:rPr sz="2500" spc="-5" dirty="0">
                <a:latin typeface="Arial MT"/>
                <a:cs typeface="Arial MT"/>
              </a:rPr>
              <a:t>don't </a:t>
            </a:r>
            <a:r>
              <a:rPr sz="2500" spc="-10" dirty="0">
                <a:latin typeface="Arial MT"/>
                <a:cs typeface="Arial MT"/>
              </a:rPr>
              <a:t>need </a:t>
            </a:r>
            <a:r>
              <a:rPr sz="2500" spc="-5" dirty="0">
                <a:latin typeface="Arial MT"/>
                <a:cs typeface="Arial MT"/>
              </a:rPr>
              <a:t>to buy big </a:t>
            </a:r>
            <a:r>
              <a:rPr sz="2500" spc="-68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servers with </a:t>
            </a:r>
            <a:r>
              <a:rPr sz="2500" dirty="0">
                <a:latin typeface="Arial MT"/>
                <a:cs typeface="Arial MT"/>
              </a:rPr>
              <a:t>room </a:t>
            </a:r>
            <a:r>
              <a:rPr sz="2500" spc="-5" dirty="0">
                <a:latin typeface="Arial MT"/>
                <a:cs typeface="Arial MT"/>
              </a:rPr>
              <a:t>for lots of disks, </a:t>
            </a:r>
            <a:r>
              <a:rPr sz="2500" b="1" spc="-15" dirty="0">
                <a:latin typeface="Arial"/>
                <a:cs typeface="Arial"/>
              </a:rPr>
              <a:t>you </a:t>
            </a:r>
            <a:r>
              <a:rPr sz="2500" b="1" spc="-5" dirty="0">
                <a:latin typeface="Arial"/>
                <a:cs typeface="Arial"/>
              </a:rPr>
              <a:t>can </a:t>
            </a:r>
            <a:r>
              <a:rPr sz="2500" b="1" dirty="0">
                <a:latin typeface="Arial"/>
                <a:cs typeface="Arial"/>
              </a:rPr>
              <a:t>buy </a:t>
            </a:r>
            <a:r>
              <a:rPr sz="2500" b="1" spc="-20" dirty="0">
                <a:latin typeface="Arial"/>
                <a:cs typeface="Arial"/>
              </a:rPr>
              <a:t>fewer, </a:t>
            </a:r>
            <a:r>
              <a:rPr sz="2500" b="1" dirty="0">
                <a:latin typeface="Arial"/>
                <a:cs typeface="Arial"/>
              </a:rPr>
              <a:t>smaller </a:t>
            </a:r>
            <a:r>
              <a:rPr sz="2500" b="1" spc="-5" dirty="0">
                <a:latin typeface="Arial"/>
                <a:cs typeface="Arial"/>
              </a:rPr>
              <a:t>servers, </a:t>
            </a:r>
            <a:r>
              <a:rPr sz="2500" b="1" dirty="0">
                <a:latin typeface="Arial"/>
                <a:cs typeface="Arial"/>
              </a:rPr>
              <a:t> </a:t>
            </a:r>
            <a:r>
              <a:rPr sz="2500" b="1" spc="10" dirty="0">
                <a:latin typeface="Arial"/>
                <a:cs typeface="Arial"/>
              </a:rPr>
              <a:t>which</a:t>
            </a:r>
            <a:r>
              <a:rPr sz="2500" b="1" spc="-85" dirty="0">
                <a:latin typeface="Arial"/>
                <a:cs typeface="Arial"/>
              </a:rPr>
              <a:t> </a:t>
            </a:r>
            <a:r>
              <a:rPr sz="2500" b="1" dirty="0">
                <a:latin typeface="Arial"/>
                <a:cs typeface="Arial"/>
              </a:rPr>
              <a:t>takes</a:t>
            </a:r>
            <a:r>
              <a:rPr sz="2500" b="1" spc="10" dirty="0">
                <a:latin typeface="Arial"/>
                <a:cs typeface="Arial"/>
              </a:rPr>
              <a:t> </a:t>
            </a:r>
            <a:r>
              <a:rPr sz="2500" b="1" dirty="0">
                <a:latin typeface="Arial"/>
                <a:cs typeface="Arial"/>
              </a:rPr>
              <a:t>up</a:t>
            </a:r>
            <a:r>
              <a:rPr sz="2500" b="1" spc="-15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less</a:t>
            </a:r>
            <a:r>
              <a:rPr sz="2500" b="1" spc="10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room.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3150">
              <a:latin typeface="Arial"/>
              <a:cs typeface="Arial"/>
            </a:endParaRPr>
          </a:p>
          <a:p>
            <a:pPr marL="356870" marR="10160" indent="-344805" algn="just">
              <a:lnSpc>
                <a:spcPct val="80000"/>
              </a:lnSpc>
              <a:buFont typeface="Arial MT"/>
              <a:buChar char="•"/>
              <a:tabLst>
                <a:tab pos="357505" algn="l"/>
              </a:tabLst>
            </a:pPr>
            <a:r>
              <a:rPr sz="2500" b="1" spc="-15" dirty="0">
                <a:latin typeface="Arial"/>
                <a:cs typeface="Arial"/>
              </a:rPr>
              <a:t>New</a:t>
            </a:r>
            <a:r>
              <a:rPr sz="2500" b="1" spc="-10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disaster</a:t>
            </a:r>
            <a:r>
              <a:rPr sz="2500" b="1" dirty="0">
                <a:latin typeface="Arial"/>
                <a:cs typeface="Arial"/>
              </a:rPr>
              <a:t> recovery</a:t>
            </a:r>
            <a:r>
              <a:rPr sz="2500" b="1" spc="5" dirty="0">
                <a:latin typeface="Arial"/>
                <a:cs typeface="Arial"/>
              </a:rPr>
              <a:t> </a:t>
            </a:r>
            <a:r>
              <a:rPr sz="2500" b="1" dirty="0">
                <a:latin typeface="Arial"/>
                <a:cs typeface="Arial"/>
              </a:rPr>
              <a:t>capabilities:</a:t>
            </a:r>
            <a:r>
              <a:rPr sz="2500" b="1" spc="5" dirty="0">
                <a:latin typeface="Arial"/>
                <a:cs typeface="Arial"/>
              </a:rPr>
              <a:t> </a:t>
            </a:r>
            <a:r>
              <a:rPr sz="2500" spc="-5" dirty="0">
                <a:latin typeface="Arial MT"/>
                <a:cs typeface="Arial MT"/>
              </a:rPr>
              <a:t>SAN</a:t>
            </a:r>
            <a:r>
              <a:rPr sz="250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devices</a:t>
            </a:r>
            <a:r>
              <a:rPr sz="2500" dirty="0">
                <a:latin typeface="Arial MT"/>
                <a:cs typeface="Arial MT"/>
              </a:rPr>
              <a:t> </a:t>
            </a:r>
            <a:r>
              <a:rPr sz="2500" spc="-10" dirty="0">
                <a:latin typeface="Arial MT"/>
                <a:cs typeface="Arial MT"/>
              </a:rPr>
              <a:t>have</a:t>
            </a:r>
            <a:r>
              <a:rPr sz="2500" spc="-5" dirty="0">
                <a:latin typeface="Arial MT"/>
                <a:cs typeface="Arial MT"/>
              </a:rPr>
              <a:t> the</a:t>
            </a:r>
            <a:r>
              <a:rPr sz="2500" spc="68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ability</a:t>
            </a:r>
            <a:r>
              <a:rPr sz="2500" spc="68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to </a:t>
            </a:r>
            <a:r>
              <a:rPr sz="2500" dirty="0">
                <a:latin typeface="Arial MT"/>
                <a:cs typeface="Arial MT"/>
              </a:rPr>
              <a:t> </a:t>
            </a:r>
            <a:r>
              <a:rPr sz="2500" b="1" spc="-5" dirty="0">
                <a:latin typeface="Arial"/>
                <a:cs typeface="Arial"/>
              </a:rPr>
              <a:t>mirror</a:t>
            </a:r>
            <a:r>
              <a:rPr sz="2500" b="1" spc="680" dirty="0">
                <a:latin typeface="Arial"/>
                <a:cs typeface="Arial"/>
              </a:rPr>
              <a:t> </a:t>
            </a:r>
            <a:r>
              <a:rPr sz="2500" b="1" dirty="0">
                <a:latin typeface="Arial"/>
                <a:cs typeface="Arial"/>
              </a:rPr>
              <a:t>the data on the disks to </a:t>
            </a:r>
            <a:r>
              <a:rPr sz="2500" b="1" spc="-10" dirty="0">
                <a:latin typeface="Arial"/>
                <a:cs typeface="Arial"/>
              </a:rPr>
              <a:t>another </a:t>
            </a:r>
            <a:r>
              <a:rPr sz="2500" b="1" dirty="0">
                <a:latin typeface="Arial"/>
                <a:cs typeface="Arial"/>
              </a:rPr>
              <a:t>location</a:t>
            </a:r>
            <a:r>
              <a:rPr sz="2500" dirty="0">
                <a:latin typeface="Arial MT"/>
                <a:cs typeface="Arial MT"/>
              </a:rPr>
              <a:t>. This </a:t>
            </a:r>
            <a:r>
              <a:rPr sz="2500" spc="-5" dirty="0">
                <a:latin typeface="Arial MT"/>
                <a:cs typeface="Arial MT"/>
              </a:rPr>
              <a:t>can </a:t>
            </a:r>
            <a:r>
              <a:rPr sz="2500" dirty="0">
                <a:latin typeface="Arial MT"/>
                <a:cs typeface="Arial MT"/>
              </a:rPr>
              <a:t>make </a:t>
            </a:r>
            <a:r>
              <a:rPr sz="2500" spc="-10" dirty="0">
                <a:latin typeface="Arial MT"/>
                <a:cs typeface="Arial MT"/>
              </a:rPr>
              <a:t>your </a:t>
            </a:r>
            <a:r>
              <a:rPr sz="2500" spc="-5" dirty="0">
                <a:latin typeface="Arial MT"/>
                <a:cs typeface="Arial MT"/>
              </a:rPr>
              <a:t> data</a:t>
            </a:r>
            <a:r>
              <a:rPr sz="2500" spc="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safe</a:t>
            </a:r>
            <a:r>
              <a:rPr sz="2500" spc="1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if</a:t>
            </a:r>
            <a:r>
              <a:rPr sz="2500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a</a:t>
            </a:r>
            <a:r>
              <a:rPr sz="2500" spc="5" dirty="0">
                <a:latin typeface="Arial MT"/>
                <a:cs typeface="Arial MT"/>
              </a:rPr>
              <a:t> </a:t>
            </a:r>
            <a:r>
              <a:rPr sz="2500" spc="-5" dirty="0">
                <a:latin typeface="Arial MT"/>
                <a:cs typeface="Arial MT"/>
              </a:rPr>
              <a:t>disaster</a:t>
            </a:r>
            <a:r>
              <a:rPr sz="2500" spc="15" dirty="0">
                <a:latin typeface="Arial MT"/>
                <a:cs typeface="Arial MT"/>
              </a:rPr>
              <a:t> </a:t>
            </a:r>
            <a:r>
              <a:rPr sz="2500" dirty="0">
                <a:latin typeface="Arial MT"/>
                <a:cs typeface="Arial MT"/>
              </a:rPr>
              <a:t>occurs.</a:t>
            </a:r>
            <a:endParaRPr sz="2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3100">
              <a:latin typeface="Arial MT"/>
              <a:cs typeface="Arial MT"/>
            </a:endParaRPr>
          </a:p>
          <a:p>
            <a:pPr marL="356870" marR="5715" indent="-344805" algn="just">
              <a:lnSpc>
                <a:spcPts val="2400"/>
              </a:lnSpc>
              <a:buFont typeface="Arial MT"/>
              <a:buChar char="•"/>
              <a:tabLst>
                <a:tab pos="357505" algn="l"/>
              </a:tabLst>
            </a:pPr>
            <a:r>
              <a:rPr sz="2500" b="1" spc="-5" dirty="0">
                <a:latin typeface="Arial"/>
                <a:cs typeface="Arial"/>
              </a:rPr>
              <a:t>Better</a:t>
            </a:r>
            <a:r>
              <a:rPr sz="2500" b="1" dirty="0">
                <a:latin typeface="Arial"/>
                <a:cs typeface="Arial"/>
              </a:rPr>
              <a:t> staff</a:t>
            </a:r>
            <a:r>
              <a:rPr sz="2500" b="1" spc="5" dirty="0">
                <a:latin typeface="Arial"/>
                <a:cs typeface="Arial"/>
              </a:rPr>
              <a:t> </a:t>
            </a:r>
            <a:r>
              <a:rPr sz="2500" b="1" dirty="0">
                <a:latin typeface="Arial"/>
                <a:cs typeface="Arial"/>
              </a:rPr>
              <a:t>utilization:</a:t>
            </a:r>
            <a:r>
              <a:rPr sz="2500" b="1" spc="5" dirty="0">
                <a:latin typeface="Arial"/>
                <a:cs typeface="Arial"/>
              </a:rPr>
              <a:t> </a:t>
            </a:r>
            <a:r>
              <a:rPr sz="2500" spc="-10" dirty="0">
                <a:latin typeface="Arial MT"/>
                <a:cs typeface="Arial MT"/>
              </a:rPr>
              <a:t>SANs</a:t>
            </a:r>
            <a:r>
              <a:rPr sz="2500" spc="-5" dirty="0">
                <a:latin typeface="Arial MT"/>
                <a:cs typeface="Arial MT"/>
              </a:rPr>
              <a:t> enable</a:t>
            </a:r>
            <a:r>
              <a:rPr sz="2500" dirty="0">
                <a:latin typeface="Arial MT"/>
                <a:cs typeface="Arial MT"/>
              </a:rPr>
              <a:t> </a:t>
            </a:r>
            <a:r>
              <a:rPr sz="2500" b="1" dirty="0">
                <a:latin typeface="Arial"/>
                <a:cs typeface="Arial"/>
              </a:rPr>
              <a:t>fewer</a:t>
            </a:r>
            <a:r>
              <a:rPr sz="2500" b="1" spc="5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people</a:t>
            </a:r>
            <a:r>
              <a:rPr sz="2500" b="1" dirty="0">
                <a:latin typeface="Arial"/>
                <a:cs typeface="Arial"/>
              </a:rPr>
              <a:t> </a:t>
            </a:r>
            <a:r>
              <a:rPr sz="2500" b="1" spc="-15" dirty="0">
                <a:latin typeface="Arial"/>
                <a:cs typeface="Arial"/>
              </a:rPr>
              <a:t>to</a:t>
            </a:r>
            <a:r>
              <a:rPr sz="2500" b="1" spc="-10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manage</a:t>
            </a:r>
            <a:r>
              <a:rPr sz="2500" b="1" spc="680" dirty="0">
                <a:latin typeface="Arial"/>
                <a:cs typeface="Arial"/>
              </a:rPr>
              <a:t> </a:t>
            </a:r>
            <a:r>
              <a:rPr sz="2500" b="1" spc="-10" dirty="0">
                <a:latin typeface="Arial"/>
                <a:cs typeface="Arial"/>
              </a:rPr>
              <a:t>much </a:t>
            </a:r>
            <a:r>
              <a:rPr sz="2500" b="1" spc="-680" dirty="0">
                <a:latin typeface="Arial"/>
                <a:cs typeface="Arial"/>
              </a:rPr>
              <a:t> </a:t>
            </a:r>
            <a:r>
              <a:rPr sz="2500" b="1" spc="-10" dirty="0">
                <a:latin typeface="Arial"/>
                <a:cs typeface="Arial"/>
              </a:rPr>
              <a:t>more</a:t>
            </a:r>
            <a:r>
              <a:rPr sz="2500" b="1" spc="25" dirty="0">
                <a:latin typeface="Arial"/>
                <a:cs typeface="Arial"/>
              </a:rPr>
              <a:t> </a:t>
            </a:r>
            <a:r>
              <a:rPr sz="2500" b="1" dirty="0">
                <a:latin typeface="Arial"/>
                <a:cs typeface="Arial"/>
              </a:rPr>
              <a:t>data.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60394" y="313385"/>
            <a:ext cx="3621404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u="none" spc="-10" dirty="0">
                <a:solidFill>
                  <a:srgbClr val="000000"/>
                </a:solidFill>
                <a:latin typeface="Calibri"/>
                <a:cs typeface="Calibri"/>
              </a:rPr>
              <a:t>Benefits </a:t>
            </a:r>
            <a:r>
              <a:rPr sz="3200" b="1" u="none" spc="-5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3200" b="1" u="none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b="1" u="none" spc="-10" dirty="0">
                <a:solidFill>
                  <a:srgbClr val="000000"/>
                </a:solidFill>
                <a:latin typeface="Calibri"/>
                <a:cs typeface="Calibri"/>
              </a:rPr>
              <a:t>using </a:t>
            </a:r>
            <a:r>
              <a:rPr sz="3200" b="1" u="none" spc="-20" dirty="0">
                <a:solidFill>
                  <a:srgbClr val="000000"/>
                </a:solidFill>
                <a:latin typeface="Calibri"/>
                <a:cs typeface="Calibri"/>
              </a:rPr>
              <a:t>SAN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F2E7D-BBAA-5511-5DAC-776EF5409C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86</a:t>
            </a:fld>
            <a:endParaRPr spc="-5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191747" y="6577685"/>
            <a:ext cx="47688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U3.</a:t>
            </a:r>
            <a:r>
              <a:rPr sz="1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87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52400"/>
            <a:ext cx="10820400" cy="62484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7234A-B21A-60FF-BE91-2C6FAD85137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87</a:t>
            </a:fld>
            <a:endParaRPr spc="-5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238" y="1968817"/>
            <a:ext cx="12198985" cy="4895850"/>
            <a:chOff x="-3238" y="1968817"/>
            <a:chExt cx="12198985" cy="48958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7749" y="4551300"/>
              <a:ext cx="2334777" cy="193550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0395" y="4582667"/>
              <a:ext cx="2234183" cy="18348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930395" y="4582667"/>
              <a:ext cx="2234565" cy="1835150"/>
            </a:xfrm>
            <a:custGeom>
              <a:avLst/>
              <a:gdLst/>
              <a:ahLst/>
              <a:cxnLst/>
              <a:rect l="l" t="t" r="r" b="b"/>
              <a:pathLst>
                <a:path w="2234565" h="1835150">
                  <a:moveTo>
                    <a:pt x="0" y="1834895"/>
                  </a:moveTo>
                  <a:lnTo>
                    <a:pt x="2234183" y="1834895"/>
                  </a:lnTo>
                  <a:lnTo>
                    <a:pt x="2234183" y="0"/>
                  </a:lnTo>
                  <a:lnTo>
                    <a:pt x="0" y="0"/>
                  </a:lnTo>
                  <a:lnTo>
                    <a:pt x="0" y="1834895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5383" y="1981199"/>
              <a:ext cx="2033270" cy="914400"/>
            </a:xfrm>
            <a:custGeom>
              <a:avLst/>
              <a:gdLst/>
              <a:ahLst/>
              <a:cxnLst/>
              <a:rect l="l" t="t" r="r" b="b"/>
              <a:pathLst>
                <a:path w="2033270" h="914400">
                  <a:moveTo>
                    <a:pt x="2033015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2033015" y="914400"/>
                  </a:lnTo>
                  <a:lnTo>
                    <a:pt x="203301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5383" y="1981199"/>
              <a:ext cx="2033270" cy="914400"/>
            </a:xfrm>
            <a:custGeom>
              <a:avLst/>
              <a:gdLst/>
              <a:ahLst/>
              <a:cxnLst/>
              <a:rect l="l" t="t" r="r" b="b"/>
              <a:pathLst>
                <a:path w="2033270" h="914400">
                  <a:moveTo>
                    <a:pt x="0" y="914400"/>
                  </a:moveTo>
                  <a:lnTo>
                    <a:pt x="2033015" y="914400"/>
                  </a:lnTo>
                  <a:lnTo>
                    <a:pt x="2033015" y="0"/>
                  </a:lnTo>
                  <a:lnTo>
                    <a:pt x="0" y="0"/>
                  </a:lnTo>
                  <a:lnTo>
                    <a:pt x="0" y="914400"/>
                  </a:lnTo>
                  <a:close/>
                </a:path>
              </a:pathLst>
            </a:custGeom>
            <a:ln w="24384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913632" y="2895600"/>
            <a:ext cx="810895" cy="762000"/>
          </a:xfrm>
          <a:custGeom>
            <a:avLst/>
            <a:gdLst/>
            <a:ahLst/>
            <a:cxnLst/>
            <a:rect l="l" t="t" r="r" b="b"/>
            <a:pathLst>
              <a:path w="810895" h="762000">
                <a:moveTo>
                  <a:pt x="810767" y="762000"/>
                </a:moveTo>
                <a:lnTo>
                  <a:pt x="0" y="762000"/>
                </a:lnTo>
                <a:lnTo>
                  <a:pt x="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5233415" y="1981200"/>
            <a:ext cx="2033270" cy="1676400"/>
            <a:chOff x="5233415" y="1981200"/>
            <a:chExt cx="2033270" cy="1676400"/>
          </a:xfrm>
        </p:grpSpPr>
        <p:sp>
          <p:nvSpPr>
            <p:cNvPr id="10" name="object 10"/>
            <p:cNvSpPr/>
            <p:nvPr/>
          </p:nvSpPr>
          <p:spPr>
            <a:xfrm>
              <a:off x="5843015" y="2819400"/>
              <a:ext cx="304800" cy="829310"/>
            </a:xfrm>
            <a:custGeom>
              <a:avLst/>
              <a:gdLst/>
              <a:ahLst/>
              <a:cxnLst/>
              <a:rect l="l" t="t" r="r" b="b"/>
              <a:pathLst>
                <a:path w="304800" h="829310">
                  <a:moveTo>
                    <a:pt x="0" y="829056"/>
                  </a:moveTo>
                  <a:lnTo>
                    <a:pt x="304800" y="829056"/>
                  </a:lnTo>
                  <a:lnTo>
                    <a:pt x="304800" y="0"/>
                  </a:lnTo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33415" y="1981200"/>
              <a:ext cx="2033270" cy="914400"/>
            </a:xfrm>
            <a:custGeom>
              <a:avLst/>
              <a:gdLst/>
              <a:ahLst/>
              <a:cxnLst/>
              <a:rect l="l" t="t" r="r" b="b"/>
              <a:pathLst>
                <a:path w="2033270" h="914400">
                  <a:moveTo>
                    <a:pt x="2033015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2033015" y="914400"/>
                  </a:lnTo>
                  <a:lnTo>
                    <a:pt x="2033015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075814" y="431368"/>
            <a:ext cx="55073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u="none" spc="5" dirty="0"/>
              <a:t>Storage</a:t>
            </a:r>
            <a:r>
              <a:rPr sz="4800" u="none" spc="-204" dirty="0"/>
              <a:t> </a:t>
            </a:r>
            <a:r>
              <a:rPr sz="4800" u="none" spc="55" dirty="0"/>
              <a:t>Comparison</a:t>
            </a:r>
            <a:endParaRPr sz="4800"/>
          </a:p>
        </p:txBody>
      </p:sp>
      <p:sp>
        <p:nvSpPr>
          <p:cNvPr id="13" name="object 13"/>
          <p:cNvSpPr txBox="1"/>
          <p:nvPr/>
        </p:nvSpPr>
        <p:spPr>
          <a:xfrm>
            <a:off x="7718806" y="6393586"/>
            <a:ext cx="2571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888888"/>
                </a:solidFill>
                <a:latin typeface="Times New Roman"/>
                <a:cs typeface="Times New Roman"/>
              </a:rPr>
              <a:t>88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5474" y="1522933"/>
            <a:ext cx="69088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5" dirty="0">
                <a:latin typeface="Calibri"/>
                <a:cs typeface="Calibri"/>
              </a:rPr>
              <a:t>D</a:t>
            </a:r>
            <a:r>
              <a:rPr sz="3200" spc="-5" dirty="0">
                <a:latin typeface="Calibri"/>
                <a:cs typeface="Calibri"/>
              </a:rPr>
              <a:t>AS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94352" y="1522933"/>
            <a:ext cx="70929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Calibri"/>
                <a:cs typeface="Calibri"/>
              </a:rPr>
              <a:t>NAS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58273" y="1305306"/>
            <a:ext cx="70548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30" dirty="0">
                <a:latin typeface="Calibri"/>
                <a:cs typeface="Calibri"/>
              </a:rPr>
              <a:t>S</a:t>
            </a:r>
            <a:r>
              <a:rPr sz="3200" spc="-5" dirty="0">
                <a:latin typeface="Calibri"/>
                <a:cs typeface="Calibri"/>
              </a:rPr>
              <a:t>AN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62821" y="3707121"/>
            <a:ext cx="2334895" cy="1304925"/>
            <a:chOff x="262821" y="3707121"/>
            <a:chExt cx="2334895" cy="130492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821" y="3707121"/>
              <a:ext cx="2334777" cy="13043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467" y="3738372"/>
              <a:ext cx="2234184" cy="120395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15467" y="3738372"/>
              <a:ext cx="2234565" cy="1203960"/>
            </a:xfrm>
            <a:custGeom>
              <a:avLst/>
              <a:gdLst/>
              <a:ahLst/>
              <a:cxnLst/>
              <a:rect l="l" t="t" r="r" b="b"/>
              <a:pathLst>
                <a:path w="2234565" h="1203960">
                  <a:moveTo>
                    <a:pt x="0" y="1203959"/>
                  </a:moveTo>
                  <a:lnTo>
                    <a:pt x="2234184" y="1203959"/>
                  </a:lnTo>
                  <a:lnTo>
                    <a:pt x="2234184" y="0"/>
                  </a:lnTo>
                  <a:lnTo>
                    <a:pt x="0" y="0"/>
                  </a:lnTo>
                  <a:lnTo>
                    <a:pt x="0" y="120395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17576" y="1984070"/>
            <a:ext cx="200913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9370"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Application</a:t>
            </a:r>
            <a:endParaRPr sz="2400">
              <a:latin typeface="Calibri"/>
              <a:cs typeface="Calibri"/>
            </a:endParaRPr>
          </a:p>
          <a:p>
            <a:pPr marR="38735"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Server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20040" y="2718765"/>
            <a:ext cx="2202180" cy="769620"/>
            <a:chOff x="320040" y="2718765"/>
            <a:chExt cx="2202180" cy="769620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040" y="2746286"/>
              <a:ext cx="2202053" cy="62924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536" y="2718765"/>
              <a:ext cx="1878964" cy="7694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06908" y="2811780"/>
              <a:ext cx="2033270" cy="460375"/>
            </a:xfrm>
            <a:custGeom>
              <a:avLst/>
              <a:gdLst/>
              <a:ahLst/>
              <a:cxnLst/>
              <a:rect l="l" t="t" r="r" b="b"/>
              <a:pathLst>
                <a:path w="2033270" h="460375">
                  <a:moveTo>
                    <a:pt x="2033016" y="0"/>
                  </a:moveTo>
                  <a:lnTo>
                    <a:pt x="0" y="0"/>
                  </a:lnTo>
                  <a:lnTo>
                    <a:pt x="0" y="460248"/>
                  </a:lnTo>
                  <a:lnTo>
                    <a:pt x="2033016" y="460248"/>
                  </a:lnTo>
                  <a:lnTo>
                    <a:pt x="2033016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6908" y="2811780"/>
              <a:ext cx="2033270" cy="460375"/>
            </a:xfrm>
            <a:custGeom>
              <a:avLst/>
              <a:gdLst/>
              <a:ahLst/>
              <a:cxnLst/>
              <a:rect l="l" t="t" r="r" b="b"/>
              <a:pathLst>
                <a:path w="2033270" h="460375">
                  <a:moveTo>
                    <a:pt x="0" y="460248"/>
                  </a:moveTo>
                  <a:lnTo>
                    <a:pt x="2033016" y="460248"/>
                  </a:lnTo>
                  <a:lnTo>
                    <a:pt x="2033016" y="0"/>
                  </a:lnTo>
                  <a:lnTo>
                    <a:pt x="0" y="0"/>
                  </a:lnTo>
                  <a:lnTo>
                    <a:pt x="0" y="460248"/>
                  </a:lnTo>
                  <a:close/>
                </a:path>
              </a:pathLst>
            </a:custGeom>
            <a:ln w="39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25195" y="2824683"/>
            <a:ext cx="19939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16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28600" y="3645357"/>
            <a:ext cx="2400300" cy="769620"/>
            <a:chOff x="228600" y="3645357"/>
            <a:chExt cx="2400300" cy="769620"/>
          </a:xfrm>
        </p:grpSpPr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8600" y="3669830"/>
              <a:ext cx="2400046" cy="62924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4776" y="3645357"/>
              <a:ext cx="1101648" cy="76941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15468" y="3735324"/>
              <a:ext cx="2231390" cy="460375"/>
            </a:xfrm>
            <a:custGeom>
              <a:avLst/>
              <a:gdLst/>
              <a:ahLst/>
              <a:cxnLst/>
              <a:rect l="l" t="t" r="r" b="b"/>
              <a:pathLst>
                <a:path w="2231390" h="460375">
                  <a:moveTo>
                    <a:pt x="2231136" y="0"/>
                  </a:moveTo>
                  <a:lnTo>
                    <a:pt x="0" y="0"/>
                  </a:lnTo>
                  <a:lnTo>
                    <a:pt x="0" y="460248"/>
                  </a:lnTo>
                  <a:lnTo>
                    <a:pt x="2231136" y="460248"/>
                  </a:lnTo>
                  <a:lnTo>
                    <a:pt x="2231136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15468" y="3735323"/>
            <a:ext cx="2234565" cy="460375"/>
          </a:xfrm>
          <a:prstGeom prst="rect">
            <a:avLst/>
          </a:prstGeom>
          <a:ln w="39624">
            <a:solidFill>
              <a:srgbClr val="FFFFFF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R="1905" algn="ctr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RAID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411033" y="3258121"/>
            <a:ext cx="4820920" cy="1983105"/>
            <a:chOff x="1411033" y="3258121"/>
            <a:chExt cx="4820920" cy="1983105"/>
          </a:xfrm>
        </p:grpSpPr>
        <p:sp>
          <p:nvSpPr>
            <p:cNvPr id="34" name="object 34"/>
            <p:cNvSpPr/>
            <p:nvPr/>
          </p:nvSpPr>
          <p:spPr>
            <a:xfrm>
              <a:off x="1423416" y="3270504"/>
              <a:ext cx="6350" cy="463550"/>
            </a:xfrm>
            <a:custGeom>
              <a:avLst/>
              <a:gdLst/>
              <a:ahLst/>
              <a:cxnLst/>
              <a:rect l="l" t="t" r="r" b="b"/>
              <a:pathLst>
                <a:path w="6350" h="463550">
                  <a:moveTo>
                    <a:pt x="0" y="0"/>
                  </a:moveTo>
                  <a:lnTo>
                    <a:pt x="6350" y="463169"/>
                  </a:lnTo>
                </a:path>
              </a:pathLst>
            </a:custGeom>
            <a:ln w="24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28288" y="4495850"/>
              <a:ext cx="2403220" cy="63228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87368" y="4471365"/>
              <a:ext cx="1878964" cy="76941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915156" y="4561332"/>
              <a:ext cx="2234565" cy="463550"/>
            </a:xfrm>
            <a:custGeom>
              <a:avLst/>
              <a:gdLst/>
              <a:ahLst/>
              <a:cxnLst/>
              <a:rect l="l" t="t" r="r" b="b"/>
              <a:pathLst>
                <a:path w="2234565" h="463550">
                  <a:moveTo>
                    <a:pt x="2234183" y="0"/>
                  </a:moveTo>
                  <a:lnTo>
                    <a:pt x="0" y="0"/>
                  </a:lnTo>
                  <a:lnTo>
                    <a:pt x="0" y="463296"/>
                  </a:lnTo>
                  <a:lnTo>
                    <a:pt x="2234183" y="463296"/>
                  </a:lnTo>
                  <a:lnTo>
                    <a:pt x="2234183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915156" y="4561332"/>
              <a:ext cx="2234565" cy="463550"/>
            </a:xfrm>
            <a:custGeom>
              <a:avLst/>
              <a:gdLst/>
              <a:ahLst/>
              <a:cxnLst/>
              <a:rect l="l" t="t" r="r" b="b"/>
              <a:pathLst>
                <a:path w="2234565" h="463550">
                  <a:moveTo>
                    <a:pt x="0" y="463296"/>
                  </a:moveTo>
                  <a:lnTo>
                    <a:pt x="2234183" y="463296"/>
                  </a:lnTo>
                  <a:lnTo>
                    <a:pt x="2234183" y="0"/>
                  </a:lnTo>
                  <a:lnTo>
                    <a:pt x="0" y="0"/>
                  </a:lnTo>
                  <a:lnTo>
                    <a:pt x="0" y="463296"/>
                  </a:lnTo>
                  <a:close/>
                </a:path>
              </a:pathLst>
            </a:custGeom>
            <a:ln w="39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934967" y="4577918"/>
            <a:ext cx="22250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828288" y="4852415"/>
            <a:ext cx="2403475" cy="769620"/>
            <a:chOff x="3828288" y="4852415"/>
            <a:chExt cx="2403475" cy="769620"/>
          </a:xfrm>
        </p:grpSpPr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28288" y="4876850"/>
              <a:ext cx="2403220" cy="63228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77512" y="4852415"/>
              <a:ext cx="1101648" cy="76941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915156" y="4942331"/>
              <a:ext cx="2234565" cy="463550"/>
            </a:xfrm>
            <a:custGeom>
              <a:avLst/>
              <a:gdLst/>
              <a:ahLst/>
              <a:cxnLst/>
              <a:rect l="l" t="t" r="r" b="b"/>
              <a:pathLst>
                <a:path w="2234565" h="463550">
                  <a:moveTo>
                    <a:pt x="2234183" y="0"/>
                  </a:moveTo>
                  <a:lnTo>
                    <a:pt x="0" y="0"/>
                  </a:lnTo>
                  <a:lnTo>
                    <a:pt x="0" y="463296"/>
                  </a:lnTo>
                  <a:lnTo>
                    <a:pt x="2234183" y="463296"/>
                  </a:lnTo>
                  <a:lnTo>
                    <a:pt x="2234183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915156" y="4942331"/>
              <a:ext cx="2234565" cy="463550"/>
            </a:xfrm>
            <a:custGeom>
              <a:avLst/>
              <a:gdLst/>
              <a:ahLst/>
              <a:cxnLst/>
              <a:rect l="l" t="t" r="r" b="b"/>
              <a:pathLst>
                <a:path w="2234565" h="463550">
                  <a:moveTo>
                    <a:pt x="0" y="463296"/>
                  </a:moveTo>
                  <a:lnTo>
                    <a:pt x="2234183" y="463296"/>
                  </a:lnTo>
                  <a:lnTo>
                    <a:pt x="2234183" y="0"/>
                  </a:lnTo>
                  <a:lnTo>
                    <a:pt x="0" y="0"/>
                  </a:lnTo>
                  <a:lnTo>
                    <a:pt x="0" y="463296"/>
                  </a:lnTo>
                  <a:close/>
                </a:path>
              </a:pathLst>
            </a:custGeom>
            <a:ln w="3962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3950208" y="4959477"/>
            <a:ext cx="2194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3495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RAID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024127" y="1865376"/>
            <a:ext cx="11009630" cy="4371340"/>
            <a:chOff x="1024127" y="1865376"/>
            <a:chExt cx="11009630" cy="4371340"/>
          </a:xfrm>
        </p:grpSpPr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57343" y="5477255"/>
              <a:ext cx="749808" cy="75895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029199" y="3657600"/>
              <a:ext cx="0" cy="904240"/>
            </a:xfrm>
            <a:custGeom>
              <a:avLst/>
              <a:gdLst/>
              <a:ahLst/>
              <a:cxnLst/>
              <a:rect l="l" t="t" r="r" b="b"/>
              <a:pathLst>
                <a:path h="904239">
                  <a:moveTo>
                    <a:pt x="0" y="0"/>
                  </a:moveTo>
                  <a:lnTo>
                    <a:pt x="0" y="903732"/>
                  </a:lnTo>
                </a:path>
              </a:pathLst>
            </a:custGeom>
            <a:ln w="24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4127" y="4267200"/>
              <a:ext cx="752856" cy="75895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665463" y="2828544"/>
              <a:ext cx="2234565" cy="838200"/>
            </a:xfrm>
            <a:custGeom>
              <a:avLst/>
              <a:gdLst/>
              <a:ahLst/>
              <a:cxnLst/>
              <a:rect l="l" t="t" r="r" b="b"/>
              <a:pathLst>
                <a:path w="2234565" h="838200">
                  <a:moveTo>
                    <a:pt x="810767" y="838199"/>
                  </a:moveTo>
                  <a:lnTo>
                    <a:pt x="0" y="838199"/>
                  </a:lnTo>
                  <a:lnTo>
                    <a:pt x="0" y="76200"/>
                  </a:lnTo>
                </a:path>
                <a:path w="2234565" h="838200">
                  <a:moveTo>
                    <a:pt x="1929383" y="829055"/>
                  </a:moveTo>
                  <a:lnTo>
                    <a:pt x="2234183" y="829055"/>
                  </a:lnTo>
                  <a:lnTo>
                    <a:pt x="2234183" y="0"/>
                  </a:lnTo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003535" y="1911096"/>
              <a:ext cx="2030095" cy="914400"/>
            </a:xfrm>
            <a:custGeom>
              <a:avLst/>
              <a:gdLst/>
              <a:ahLst/>
              <a:cxnLst/>
              <a:rect l="l" t="t" r="r" b="b"/>
              <a:pathLst>
                <a:path w="2030095" h="914400">
                  <a:moveTo>
                    <a:pt x="2029968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2029968" y="914400"/>
                  </a:lnTo>
                  <a:lnTo>
                    <a:pt x="202996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781032" y="3666744"/>
              <a:ext cx="0" cy="904240"/>
            </a:xfrm>
            <a:custGeom>
              <a:avLst/>
              <a:gdLst/>
              <a:ahLst/>
              <a:cxnLst/>
              <a:rect l="l" t="t" r="r" b="b"/>
              <a:pathLst>
                <a:path h="904239">
                  <a:moveTo>
                    <a:pt x="0" y="0"/>
                  </a:moveTo>
                  <a:lnTo>
                    <a:pt x="0" y="903731"/>
                  </a:lnTo>
                </a:path>
              </a:pathLst>
            </a:custGeom>
            <a:ln w="24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647432" y="1865376"/>
              <a:ext cx="2033270" cy="914400"/>
            </a:xfrm>
            <a:custGeom>
              <a:avLst/>
              <a:gdLst/>
              <a:ahLst/>
              <a:cxnLst/>
              <a:rect l="l" t="t" r="r" b="b"/>
              <a:pathLst>
                <a:path w="2033270" h="914400">
                  <a:moveTo>
                    <a:pt x="2033016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2033016" y="914400"/>
                  </a:lnTo>
                  <a:lnTo>
                    <a:pt x="203301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2898648" y="1981200"/>
            <a:ext cx="2030095" cy="914400"/>
          </a:xfrm>
          <a:prstGeom prst="rect">
            <a:avLst/>
          </a:prstGeom>
          <a:solidFill>
            <a:srgbClr val="4F81BC"/>
          </a:solidFill>
          <a:ln w="24383">
            <a:solidFill>
              <a:srgbClr val="385D89"/>
            </a:solidFill>
          </a:ln>
        </p:spPr>
        <p:txBody>
          <a:bodyPr vert="horz" wrap="square" lIns="0" tIns="180975" rIns="0" bIns="0" rtlCol="0">
            <a:spAutoFit/>
          </a:bodyPr>
          <a:lstStyle/>
          <a:p>
            <a:pPr marL="100965" algn="ctr">
              <a:lnSpc>
                <a:spcPct val="100000"/>
              </a:lnSpc>
              <a:spcBef>
                <a:spcPts val="1425"/>
              </a:spcBef>
            </a:pPr>
            <a:r>
              <a:rPr sz="2400" spc="-5" dirty="0">
                <a:latin typeface="Calibri"/>
                <a:cs typeface="Calibri"/>
              </a:rPr>
              <a:t>Application</a:t>
            </a:r>
            <a:endParaRPr sz="2400">
              <a:latin typeface="Calibri"/>
              <a:cs typeface="Calibri"/>
            </a:endParaRPr>
          </a:p>
          <a:p>
            <a:pPr marL="100965" algn="ctr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Server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233415" y="1981200"/>
            <a:ext cx="2033270" cy="914400"/>
          </a:xfrm>
          <a:prstGeom prst="rect">
            <a:avLst/>
          </a:prstGeom>
          <a:ln w="24384">
            <a:solidFill>
              <a:srgbClr val="385D89"/>
            </a:solidFill>
          </a:ln>
        </p:spPr>
        <p:txBody>
          <a:bodyPr vert="horz" wrap="square" lIns="0" tIns="180975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1425"/>
              </a:spcBef>
            </a:pPr>
            <a:r>
              <a:rPr sz="2400" spc="-5" dirty="0">
                <a:latin typeface="Calibri"/>
                <a:cs typeface="Calibri"/>
              </a:rPr>
              <a:t>Application</a:t>
            </a:r>
            <a:endParaRPr sz="2400">
              <a:latin typeface="Calibri"/>
              <a:cs typeface="Calibri"/>
            </a:endParaRPr>
          </a:p>
          <a:p>
            <a:pPr marR="3810" algn="ctr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Server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6" name="object 5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282440" y="3395471"/>
            <a:ext cx="1572767" cy="1011935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7647431" y="1865376"/>
            <a:ext cx="2033270" cy="914400"/>
          </a:xfrm>
          <a:prstGeom prst="rect">
            <a:avLst/>
          </a:prstGeom>
          <a:ln w="24384">
            <a:solidFill>
              <a:srgbClr val="385D89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582295" marR="344805" indent="-304800">
              <a:lnSpc>
                <a:spcPct val="100000"/>
              </a:lnSpc>
              <a:spcBef>
                <a:spcPts val="56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10" dirty="0">
                <a:latin typeface="Calibri"/>
                <a:cs typeface="Calibri"/>
              </a:rPr>
              <a:t>p</a:t>
            </a:r>
            <a:r>
              <a:rPr sz="2400" spc="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li</a:t>
            </a:r>
            <a:r>
              <a:rPr sz="2400" spc="-3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ion  </a:t>
            </a:r>
            <a:r>
              <a:rPr sz="2400" spc="-5" dirty="0">
                <a:latin typeface="Calibri"/>
                <a:cs typeface="Calibri"/>
              </a:rPr>
              <a:t>Server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0003535" y="1911095"/>
            <a:ext cx="2030095" cy="914400"/>
          </a:xfrm>
          <a:prstGeom prst="rect">
            <a:avLst/>
          </a:prstGeom>
          <a:ln w="24384">
            <a:solidFill>
              <a:srgbClr val="385D89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R="10795" algn="ctr">
              <a:lnSpc>
                <a:spcPct val="100000"/>
              </a:lnSpc>
              <a:spcBef>
                <a:spcPts val="775"/>
              </a:spcBef>
            </a:pPr>
            <a:r>
              <a:rPr sz="2400" spc="-5" dirty="0">
                <a:latin typeface="Calibri"/>
                <a:cs typeface="Calibri"/>
              </a:rPr>
              <a:t>Application</a:t>
            </a:r>
            <a:endParaRPr sz="2400">
              <a:latin typeface="Calibri"/>
              <a:cs typeface="Calibri"/>
            </a:endParaRPr>
          </a:p>
          <a:p>
            <a:pPr marR="10160"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Server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549640" y="3407664"/>
            <a:ext cx="2403475" cy="3159125"/>
            <a:chOff x="8549640" y="3407664"/>
            <a:chExt cx="2403475" cy="3159125"/>
          </a:xfrm>
        </p:grpSpPr>
        <p:pic>
          <p:nvPicPr>
            <p:cNvPr id="60" name="object 6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37320" y="3407664"/>
              <a:ext cx="1569720" cy="101193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64880" y="4523295"/>
              <a:ext cx="2372741" cy="204343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36508" y="4573524"/>
              <a:ext cx="2234183" cy="190500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8636508" y="4573524"/>
              <a:ext cx="2234565" cy="1905000"/>
            </a:xfrm>
            <a:custGeom>
              <a:avLst/>
              <a:gdLst/>
              <a:ahLst/>
              <a:cxnLst/>
              <a:rect l="l" t="t" r="r" b="b"/>
              <a:pathLst>
                <a:path w="2234565" h="1905000">
                  <a:moveTo>
                    <a:pt x="0" y="1905000"/>
                  </a:moveTo>
                  <a:lnTo>
                    <a:pt x="2234183" y="1905000"/>
                  </a:lnTo>
                  <a:lnTo>
                    <a:pt x="2234183" y="0"/>
                  </a:lnTo>
                  <a:lnTo>
                    <a:pt x="0" y="0"/>
                  </a:lnTo>
                  <a:lnTo>
                    <a:pt x="0" y="19050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49640" y="4504982"/>
              <a:ext cx="2403221" cy="62924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95816" y="4477461"/>
              <a:ext cx="1101648" cy="769416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8636508" y="4570476"/>
              <a:ext cx="2234565" cy="460375"/>
            </a:xfrm>
            <a:custGeom>
              <a:avLst/>
              <a:gdLst/>
              <a:ahLst/>
              <a:cxnLst/>
              <a:rect l="l" t="t" r="r" b="b"/>
              <a:pathLst>
                <a:path w="2234565" h="460375">
                  <a:moveTo>
                    <a:pt x="2234183" y="0"/>
                  </a:moveTo>
                  <a:lnTo>
                    <a:pt x="0" y="0"/>
                  </a:lnTo>
                  <a:lnTo>
                    <a:pt x="0" y="460248"/>
                  </a:lnTo>
                  <a:lnTo>
                    <a:pt x="2234183" y="460248"/>
                  </a:lnTo>
                  <a:lnTo>
                    <a:pt x="2234183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8636507" y="4570476"/>
            <a:ext cx="2234565" cy="460375"/>
          </a:xfrm>
          <a:prstGeom prst="rect">
            <a:avLst/>
          </a:prstGeom>
          <a:ln w="39623">
            <a:solidFill>
              <a:srgbClr val="FFFFFF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RAID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7562088" y="2730957"/>
            <a:ext cx="2536190" cy="3441700"/>
            <a:chOff x="7562088" y="2730957"/>
            <a:chExt cx="2536190" cy="3441700"/>
          </a:xfrm>
        </p:grpSpPr>
        <p:pic>
          <p:nvPicPr>
            <p:cNvPr id="69" name="object 6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45167" y="5413247"/>
              <a:ext cx="752855" cy="758951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62088" y="2755430"/>
              <a:ext cx="2202053" cy="62924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23632" y="2730957"/>
              <a:ext cx="1878964" cy="769416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7648956" y="2820923"/>
              <a:ext cx="2033270" cy="460375"/>
            </a:xfrm>
            <a:custGeom>
              <a:avLst/>
              <a:gdLst/>
              <a:ahLst/>
              <a:cxnLst/>
              <a:rect l="l" t="t" r="r" b="b"/>
              <a:pathLst>
                <a:path w="2033270" h="460375">
                  <a:moveTo>
                    <a:pt x="2033016" y="0"/>
                  </a:moveTo>
                  <a:lnTo>
                    <a:pt x="0" y="0"/>
                  </a:lnTo>
                  <a:lnTo>
                    <a:pt x="0" y="460248"/>
                  </a:lnTo>
                  <a:lnTo>
                    <a:pt x="2033016" y="460248"/>
                  </a:lnTo>
                  <a:lnTo>
                    <a:pt x="2033016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648956" y="2820923"/>
              <a:ext cx="2033270" cy="460375"/>
            </a:xfrm>
            <a:custGeom>
              <a:avLst/>
              <a:gdLst/>
              <a:ahLst/>
              <a:cxnLst/>
              <a:rect l="l" t="t" r="r" b="b"/>
              <a:pathLst>
                <a:path w="2033270" h="460375">
                  <a:moveTo>
                    <a:pt x="0" y="460248"/>
                  </a:moveTo>
                  <a:lnTo>
                    <a:pt x="2033016" y="460248"/>
                  </a:lnTo>
                  <a:lnTo>
                    <a:pt x="2033016" y="0"/>
                  </a:lnTo>
                  <a:lnTo>
                    <a:pt x="0" y="0"/>
                  </a:lnTo>
                  <a:lnTo>
                    <a:pt x="0" y="460248"/>
                  </a:lnTo>
                  <a:close/>
                </a:path>
              </a:pathLst>
            </a:custGeom>
            <a:ln w="39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7961503" y="2835655"/>
            <a:ext cx="1410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9899904" y="2737053"/>
            <a:ext cx="2202180" cy="769620"/>
            <a:chOff x="9899904" y="2737053"/>
            <a:chExt cx="2202180" cy="769620"/>
          </a:xfrm>
        </p:grpSpPr>
        <p:pic>
          <p:nvPicPr>
            <p:cNvPr id="76" name="object 7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99904" y="2764574"/>
              <a:ext cx="2202053" cy="62924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058400" y="2737053"/>
              <a:ext cx="1878965" cy="769416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9986772" y="2830068"/>
              <a:ext cx="2033270" cy="460375"/>
            </a:xfrm>
            <a:custGeom>
              <a:avLst/>
              <a:gdLst/>
              <a:ahLst/>
              <a:cxnLst/>
              <a:rect l="l" t="t" r="r" b="b"/>
              <a:pathLst>
                <a:path w="2033270" h="460375">
                  <a:moveTo>
                    <a:pt x="2033016" y="0"/>
                  </a:moveTo>
                  <a:lnTo>
                    <a:pt x="0" y="0"/>
                  </a:lnTo>
                  <a:lnTo>
                    <a:pt x="0" y="460248"/>
                  </a:lnTo>
                  <a:lnTo>
                    <a:pt x="2033016" y="460248"/>
                  </a:lnTo>
                  <a:lnTo>
                    <a:pt x="2033016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986772" y="2830068"/>
              <a:ext cx="2033270" cy="460375"/>
            </a:xfrm>
            <a:custGeom>
              <a:avLst/>
              <a:gdLst/>
              <a:ahLst/>
              <a:cxnLst/>
              <a:rect l="l" t="t" r="r" b="b"/>
              <a:pathLst>
                <a:path w="2033270" h="460375">
                  <a:moveTo>
                    <a:pt x="0" y="460248"/>
                  </a:moveTo>
                  <a:lnTo>
                    <a:pt x="2033016" y="460248"/>
                  </a:lnTo>
                  <a:lnTo>
                    <a:pt x="2033016" y="0"/>
                  </a:lnTo>
                  <a:lnTo>
                    <a:pt x="0" y="0"/>
                  </a:lnTo>
                  <a:lnTo>
                    <a:pt x="0" y="460248"/>
                  </a:lnTo>
                  <a:close/>
                </a:path>
              </a:pathLst>
            </a:custGeom>
            <a:ln w="39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10003535" y="2844165"/>
            <a:ext cx="2030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734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2" name="object 8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81" name="object 81"/>
          <p:cNvSpPr txBox="1"/>
          <p:nvPr/>
        </p:nvSpPr>
        <p:spPr>
          <a:xfrm>
            <a:off x="207670" y="5479796"/>
            <a:ext cx="2501900" cy="56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dirty="0">
                <a:solidFill>
                  <a:srgbClr val="212121"/>
                </a:solidFill>
                <a:latin typeface="Arial MT"/>
                <a:cs typeface="Arial MT"/>
              </a:rPr>
              <a:t>Just</a:t>
            </a:r>
            <a:r>
              <a:rPr sz="1800" spc="-5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12121"/>
                </a:solidFill>
                <a:latin typeface="Arial MT"/>
                <a:cs typeface="Arial MT"/>
              </a:rPr>
              <a:t>Like</a:t>
            </a:r>
            <a:r>
              <a:rPr sz="1800" spc="-3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sz="1800" spc="-3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12121"/>
                </a:solidFill>
                <a:latin typeface="Arial MT"/>
                <a:cs typeface="Arial MT"/>
              </a:rPr>
              <a:t>local</a:t>
            </a:r>
            <a:r>
              <a:rPr sz="1800" spc="-5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12121"/>
                </a:solidFill>
                <a:latin typeface="Arial MT"/>
                <a:cs typeface="Arial MT"/>
              </a:rPr>
              <a:t>system,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ts val="2135"/>
              </a:lnSpc>
            </a:pPr>
            <a:r>
              <a:rPr sz="1800" dirty="0">
                <a:solidFill>
                  <a:srgbClr val="212121"/>
                </a:solidFill>
                <a:latin typeface="Arial MT"/>
                <a:cs typeface="Arial MT"/>
              </a:rPr>
              <a:t>local</a:t>
            </a:r>
            <a:r>
              <a:rPr sz="1800" spc="-6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12121"/>
                </a:solidFill>
                <a:latin typeface="Arial MT"/>
                <a:cs typeface="Arial MT"/>
              </a:rPr>
              <a:t>storage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83891214-8134-A57A-06BC-4077D6FD0C7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88</a:t>
            </a:fld>
            <a:endParaRPr spc="-5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8055" y="654202"/>
            <a:ext cx="6520815" cy="2434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015" marR="5080" indent="-996950">
              <a:lnSpc>
                <a:spcPct val="100000"/>
              </a:lnSpc>
              <a:spcBef>
                <a:spcPts val="100"/>
              </a:spcBef>
            </a:pPr>
            <a:r>
              <a:rPr sz="7900" b="1" u="none" spc="210" dirty="0">
                <a:solidFill>
                  <a:srgbClr val="008000"/>
                </a:solidFill>
                <a:latin typeface="Trebuchet MS"/>
                <a:cs typeface="Trebuchet MS"/>
              </a:rPr>
              <a:t>Cloud</a:t>
            </a:r>
            <a:r>
              <a:rPr sz="7900" b="1" u="none" spc="-305" dirty="0">
                <a:solidFill>
                  <a:srgbClr val="008000"/>
                </a:solidFill>
                <a:latin typeface="Trebuchet MS"/>
                <a:cs typeface="Trebuchet MS"/>
              </a:rPr>
              <a:t> </a:t>
            </a:r>
            <a:r>
              <a:rPr sz="7900" b="1" u="none" spc="-10" dirty="0">
                <a:solidFill>
                  <a:srgbClr val="008000"/>
                </a:solidFill>
                <a:latin typeface="Trebuchet MS"/>
                <a:cs typeface="Trebuchet MS"/>
              </a:rPr>
              <a:t>Service </a:t>
            </a:r>
            <a:r>
              <a:rPr sz="7900" b="1" u="none" spc="-2365" dirty="0">
                <a:solidFill>
                  <a:srgbClr val="008000"/>
                </a:solidFill>
                <a:latin typeface="Trebuchet MS"/>
                <a:cs typeface="Trebuchet MS"/>
              </a:rPr>
              <a:t> </a:t>
            </a:r>
            <a:r>
              <a:rPr sz="7900" b="1" u="none" spc="55" dirty="0">
                <a:solidFill>
                  <a:srgbClr val="008000"/>
                </a:solidFill>
                <a:latin typeface="Trebuchet MS"/>
                <a:cs typeface="Trebuchet MS"/>
              </a:rPr>
              <a:t>Providers</a:t>
            </a:r>
            <a:endParaRPr sz="79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6F3D1-2DA3-9AE8-CDA9-7A4B8CED730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89</a:t>
            </a:fld>
            <a:endParaRPr spc="-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1532" y="400253"/>
            <a:ext cx="9209405" cy="9080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576580" marR="5080" indent="-563880">
              <a:lnSpc>
                <a:spcPts val="3460"/>
              </a:lnSpc>
              <a:spcBef>
                <a:spcPts val="225"/>
              </a:spcBef>
            </a:pPr>
            <a:r>
              <a:rPr sz="2900" u="none" spc="-5" dirty="0">
                <a:solidFill>
                  <a:srgbClr val="FF0000"/>
                </a:solidFill>
                <a:latin typeface="Arial MT"/>
                <a:cs typeface="Arial MT"/>
              </a:rPr>
              <a:t>Cloud</a:t>
            </a:r>
            <a:r>
              <a:rPr sz="2900" u="none" spc="-1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00" u="none" dirty="0">
                <a:solidFill>
                  <a:srgbClr val="FF0000"/>
                </a:solidFill>
                <a:latin typeface="Arial MT"/>
                <a:cs typeface="Arial MT"/>
              </a:rPr>
              <a:t>Architecture</a:t>
            </a:r>
            <a:r>
              <a:rPr sz="2900" u="none" spc="-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900" u="none" dirty="0">
                <a:solidFill>
                  <a:srgbClr val="FF0000"/>
                </a:solidFill>
                <a:latin typeface="Arial MT"/>
                <a:cs typeface="Arial MT"/>
              </a:rPr>
              <a:t>- </a:t>
            </a:r>
            <a:r>
              <a:rPr sz="2900" u="none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900" u="none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900" u="none" dirty="0">
                <a:solidFill>
                  <a:srgbClr val="000000"/>
                </a:solidFill>
                <a:latin typeface="Calibri"/>
                <a:cs typeface="Calibri"/>
              </a:rPr>
              <a:t>National</a:t>
            </a:r>
            <a:r>
              <a:rPr sz="2900" u="none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900" u="none" spc="-5" dirty="0">
                <a:solidFill>
                  <a:srgbClr val="000000"/>
                </a:solidFill>
                <a:latin typeface="Calibri"/>
                <a:cs typeface="Calibri"/>
              </a:rPr>
              <a:t>Institute</a:t>
            </a:r>
            <a:r>
              <a:rPr sz="2900" u="none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900" u="none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900" u="none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900" u="none" spc="-5" dirty="0">
                <a:solidFill>
                  <a:srgbClr val="000000"/>
                </a:solidFill>
                <a:latin typeface="Calibri"/>
                <a:cs typeface="Calibri"/>
              </a:rPr>
              <a:t>Standards</a:t>
            </a:r>
            <a:r>
              <a:rPr sz="2900" u="none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900" u="none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900" u="none" spc="-6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900" u="none" spc="-25" dirty="0">
                <a:solidFill>
                  <a:srgbClr val="000000"/>
                </a:solidFill>
                <a:latin typeface="Calibri"/>
                <a:cs typeface="Calibri"/>
              </a:rPr>
              <a:t>Technology</a:t>
            </a:r>
            <a:r>
              <a:rPr sz="2900" u="none" spc="-9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900" b="1" u="none" spc="-5" dirty="0">
                <a:solidFill>
                  <a:srgbClr val="000000"/>
                </a:solidFill>
                <a:latin typeface="Calibri"/>
                <a:cs typeface="Calibri"/>
              </a:rPr>
              <a:t>(NIST)</a:t>
            </a:r>
            <a:r>
              <a:rPr sz="2900" b="1" u="none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900" b="1" u="none" spc="-15" dirty="0">
                <a:solidFill>
                  <a:srgbClr val="000000"/>
                </a:solidFill>
                <a:latin typeface="Calibri"/>
                <a:cs typeface="Calibri"/>
              </a:rPr>
              <a:t>CLOUD</a:t>
            </a:r>
            <a:r>
              <a:rPr sz="2900" b="1" u="none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900" b="1" u="none" dirty="0">
                <a:solidFill>
                  <a:srgbClr val="000000"/>
                </a:solidFill>
                <a:latin typeface="Calibri"/>
                <a:cs typeface="Calibri"/>
              </a:rPr>
              <a:t>REFERENCE</a:t>
            </a:r>
            <a:r>
              <a:rPr sz="2900" b="1" u="none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900" b="1" u="none" spc="-10" dirty="0">
                <a:solidFill>
                  <a:srgbClr val="000000"/>
                </a:solidFill>
                <a:latin typeface="Calibri"/>
                <a:cs typeface="Calibri"/>
              </a:rPr>
              <a:t>ARCHITECTURE</a:t>
            </a:r>
            <a:endParaRPr sz="2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371600"/>
            <a:ext cx="11274552" cy="50292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9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8580" y="965"/>
            <a:ext cx="2687955" cy="834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Contents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97686" y="1548460"/>
            <a:ext cx="7068820" cy="3830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4030" indent="-481965">
              <a:lnSpc>
                <a:spcPct val="100000"/>
              </a:lnSpc>
              <a:spcBef>
                <a:spcPts val="95"/>
              </a:spcBef>
              <a:buSzPct val="68750"/>
              <a:buFont typeface="Wingdings"/>
              <a:buChar char=""/>
              <a:tabLst>
                <a:tab pos="494030" algn="l"/>
                <a:tab pos="494665" algn="l"/>
              </a:tabLst>
            </a:pPr>
            <a:r>
              <a:rPr sz="3200" spc="10" dirty="0">
                <a:solidFill>
                  <a:srgbClr val="0000FF"/>
                </a:solidFill>
                <a:latin typeface="Trebuchet MS"/>
                <a:cs typeface="Trebuchet MS"/>
              </a:rPr>
              <a:t>What</a:t>
            </a:r>
            <a:r>
              <a:rPr sz="3200" spc="-8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spc="-20" dirty="0">
                <a:solidFill>
                  <a:srgbClr val="0000FF"/>
                </a:solidFill>
                <a:latin typeface="Trebuchet MS"/>
                <a:cs typeface="Trebuchet MS"/>
              </a:rPr>
              <a:t>is</a:t>
            </a:r>
            <a:r>
              <a:rPr sz="3200" spc="-7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spc="40" dirty="0">
                <a:solidFill>
                  <a:srgbClr val="0000FF"/>
                </a:solidFill>
                <a:latin typeface="Trebuchet MS"/>
                <a:cs typeface="Trebuchet MS"/>
              </a:rPr>
              <a:t>Cloud</a:t>
            </a:r>
            <a:r>
              <a:rPr sz="3200" spc="-7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spc="-55" dirty="0">
                <a:solidFill>
                  <a:srgbClr val="0000FF"/>
                </a:solidFill>
                <a:latin typeface="Trebuchet MS"/>
                <a:cs typeface="Trebuchet MS"/>
              </a:rPr>
              <a:t>Service</a:t>
            </a:r>
            <a:r>
              <a:rPr sz="3200" spc="-8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spc="-20" dirty="0">
                <a:solidFill>
                  <a:srgbClr val="0000FF"/>
                </a:solidFill>
                <a:latin typeface="Trebuchet MS"/>
                <a:cs typeface="Trebuchet MS"/>
              </a:rPr>
              <a:t>Providers</a:t>
            </a:r>
            <a:endParaRPr sz="320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2690"/>
              </a:spcBef>
              <a:buSzPct val="68750"/>
              <a:buFont typeface="Wingdings"/>
              <a:buChar char=""/>
              <a:tabLst>
                <a:tab pos="494030" algn="l"/>
                <a:tab pos="494665" algn="l"/>
              </a:tabLst>
            </a:pPr>
            <a:r>
              <a:rPr sz="3200" spc="55" dirty="0">
                <a:solidFill>
                  <a:srgbClr val="0000FF"/>
                </a:solidFill>
                <a:latin typeface="Trebuchet MS"/>
                <a:cs typeface="Trebuchet MS"/>
              </a:rPr>
              <a:t>Amazon</a:t>
            </a:r>
            <a:r>
              <a:rPr sz="3200" spc="-9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spc="-95" dirty="0">
                <a:solidFill>
                  <a:srgbClr val="0000FF"/>
                </a:solidFill>
                <a:latin typeface="Trebuchet MS"/>
                <a:cs typeface="Trebuchet MS"/>
              </a:rPr>
              <a:t>Elastic</a:t>
            </a:r>
            <a:r>
              <a:rPr sz="3200" spc="-7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spc="25" dirty="0">
                <a:solidFill>
                  <a:srgbClr val="0000FF"/>
                </a:solidFill>
                <a:latin typeface="Trebuchet MS"/>
                <a:cs typeface="Trebuchet MS"/>
              </a:rPr>
              <a:t>Compute</a:t>
            </a:r>
            <a:r>
              <a:rPr sz="3200" spc="-4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spc="-25" dirty="0">
                <a:solidFill>
                  <a:srgbClr val="0000FF"/>
                </a:solidFill>
                <a:latin typeface="Trebuchet MS"/>
                <a:cs typeface="Trebuchet MS"/>
              </a:rPr>
              <a:t>Cloud(EC2)</a:t>
            </a:r>
            <a:endParaRPr sz="320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2690"/>
              </a:spcBef>
              <a:buSzPct val="68750"/>
              <a:buFont typeface="Wingdings"/>
              <a:buChar char=""/>
              <a:tabLst>
                <a:tab pos="494030" algn="l"/>
                <a:tab pos="494665" algn="l"/>
              </a:tabLst>
            </a:pPr>
            <a:r>
              <a:rPr sz="3200" spc="55" dirty="0">
                <a:solidFill>
                  <a:srgbClr val="0000FF"/>
                </a:solidFill>
                <a:latin typeface="Trebuchet MS"/>
                <a:cs typeface="Trebuchet MS"/>
              </a:rPr>
              <a:t>Amazon</a:t>
            </a:r>
            <a:r>
              <a:rPr sz="3200" spc="-9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spc="5" dirty="0">
                <a:solidFill>
                  <a:srgbClr val="0000FF"/>
                </a:solidFill>
                <a:latin typeface="Trebuchet MS"/>
                <a:cs typeface="Trebuchet MS"/>
              </a:rPr>
              <a:t>Simple</a:t>
            </a:r>
            <a:r>
              <a:rPr sz="3200" spc="-7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spc="20" dirty="0">
                <a:solidFill>
                  <a:srgbClr val="0000FF"/>
                </a:solidFill>
                <a:latin typeface="Trebuchet MS"/>
                <a:cs typeface="Trebuchet MS"/>
              </a:rPr>
              <a:t>Storage</a:t>
            </a:r>
            <a:r>
              <a:rPr sz="3200" spc="-8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spc="-55" dirty="0">
                <a:solidFill>
                  <a:srgbClr val="0000FF"/>
                </a:solidFill>
                <a:latin typeface="Trebuchet MS"/>
                <a:cs typeface="Trebuchet MS"/>
              </a:rPr>
              <a:t>Service(S3)</a:t>
            </a:r>
            <a:endParaRPr sz="320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2690"/>
              </a:spcBef>
              <a:buSzPct val="68750"/>
              <a:buFont typeface="Wingdings"/>
              <a:buChar char=""/>
              <a:tabLst>
                <a:tab pos="494030" algn="l"/>
                <a:tab pos="494665" algn="l"/>
              </a:tabLst>
            </a:pPr>
            <a:r>
              <a:rPr sz="3200" spc="-5" dirty="0">
                <a:solidFill>
                  <a:srgbClr val="0000FF"/>
                </a:solidFill>
                <a:latin typeface="Trebuchet MS"/>
                <a:cs typeface="Trebuchet MS"/>
              </a:rPr>
              <a:t>Microsoft</a:t>
            </a:r>
            <a:r>
              <a:rPr sz="3200" spc="-4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spc="55" dirty="0">
                <a:solidFill>
                  <a:srgbClr val="0000FF"/>
                </a:solidFill>
                <a:latin typeface="Trebuchet MS"/>
                <a:cs typeface="Trebuchet MS"/>
              </a:rPr>
              <a:t>Windows</a:t>
            </a:r>
            <a:r>
              <a:rPr sz="3200" spc="-50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spc="-20" dirty="0">
                <a:solidFill>
                  <a:srgbClr val="0000FF"/>
                </a:solidFill>
                <a:latin typeface="Trebuchet MS"/>
                <a:cs typeface="Trebuchet MS"/>
              </a:rPr>
              <a:t>Azure</a:t>
            </a:r>
            <a:endParaRPr sz="3200">
              <a:latin typeface="Trebuchet MS"/>
              <a:cs typeface="Trebuchet MS"/>
            </a:endParaRPr>
          </a:p>
          <a:p>
            <a:pPr marL="494030" indent="-481965">
              <a:lnSpc>
                <a:spcPct val="100000"/>
              </a:lnSpc>
              <a:spcBef>
                <a:spcPts val="2690"/>
              </a:spcBef>
              <a:buSzPct val="68750"/>
              <a:buFont typeface="Wingdings"/>
              <a:buChar char=""/>
              <a:tabLst>
                <a:tab pos="494030" algn="l"/>
                <a:tab pos="494665" algn="l"/>
              </a:tabLst>
            </a:pPr>
            <a:r>
              <a:rPr sz="3200" spc="60" dirty="0">
                <a:solidFill>
                  <a:srgbClr val="0000FF"/>
                </a:solidFill>
                <a:latin typeface="Trebuchet MS"/>
                <a:cs typeface="Trebuchet MS"/>
              </a:rPr>
              <a:t>Google</a:t>
            </a:r>
            <a:r>
              <a:rPr sz="3200" spc="-5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spc="114" dirty="0">
                <a:solidFill>
                  <a:srgbClr val="0000FF"/>
                </a:solidFill>
                <a:latin typeface="Trebuchet MS"/>
                <a:cs typeface="Trebuchet MS"/>
              </a:rPr>
              <a:t>App</a:t>
            </a:r>
            <a:r>
              <a:rPr sz="3200" spc="-10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3200" spc="10" dirty="0">
                <a:solidFill>
                  <a:srgbClr val="0000FF"/>
                </a:solidFill>
                <a:latin typeface="Trebuchet MS"/>
                <a:cs typeface="Trebuchet MS"/>
              </a:rPr>
              <a:t>Engine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95E45-5F86-7B43-4C41-FD4B4E608D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90</a:t>
            </a:fld>
            <a:endParaRPr spc="-5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7511" y="378663"/>
            <a:ext cx="577405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u="none" dirty="0">
                <a:solidFill>
                  <a:srgbClr val="000000"/>
                </a:solidFill>
                <a:latin typeface="Calibri"/>
                <a:cs typeface="Calibri"/>
              </a:rPr>
              <a:t>Cloud</a:t>
            </a:r>
            <a:r>
              <a:rPr sz="4000" b="1" u="none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1" u="none" dirty="0">
                <a:solidFill>
                  <a:srgbClr val="000000"/>
                </a:solidFill>
                <a:latin typeface="Calibri"/>
                <a:cs typeface="Calibri"/>
              </a:rPr>
              <a:t>Computing</a:t>
            </a:r>
            <a:r>
              <a:rPr sz="4000" b="1" u="none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000" b="1" u="none" spc="-10" dirty="0">
                <a:solidFill>
                  <a:srgbClr val="000000"/>
                </a:solidFill>
                <a:latin typeface="Calibri"/>
                <a:cs typeface="Calibri"/>
              </a:rPr>
              <a:t>Providers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091183"/>
            <a:ext cx="11277600" cy="528523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91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1376" y="352120"/>
            <a:ext cx="63303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u="none" spc="70" dirty="0"/>
              <a:t>Clou</a:t>
            </a:r>
            <a:r>
              <a:rPr sz="4800" u="none" spc="85" dirty="0"/>
              <a:t>d</a:t>
            </a:r>
            <a:r>
              <a:rPr sz="4800" u="none" spc="-555" dirty="0"/>
              <a:t> </a:t>
            </a:r>
            <a:r>
              <a:rPr sz="4800" u="none" spc="-30" dirty="0"/>
              <a:t>Se</a:t>
            </a:r>
            <a:r>
              <a:rPr sz="4800" u="none" spc="175" dirty="0"/>
              <a:t>r</a:t>
            </a:r>
            <a:r>
              <a:rPr sz="4800" u="none" spc="-120" dirty="0"/>
              <a:t>vice</a:t>
            </a:r>
            <a:r>
              <a:rPr sz="4800" u="none" spc="-135" dirty="0"/>
              <a:t> </a:t>
            </a:r>
            <a:r>
              <a:rPr sz="4800" u="none" spc="-114" dirty="0"/>
              <a:t>P</a:t>
            </a:r>
            <a:r>
              <a:rPr sz="4800" u="none" spc="-155" dirty="0"/>
              <a:t>r</a:t>
            </a:r>
            <a:r>
              <a:rPr sz="4800" u="none" spc="15" dirty="0"/>
              <a:t>ovid</a:t>
            </a:r>
            <a:r>
              <a:rPr sz="4800" u="none" spc="25" dirty="0"/>
              <a:t>e</a:t>
            </a:r>
            <a:r>
              <a:rPr sz="4800" u="none" spc="-170" dirty="0"/>
              <a:t>r</a:t>
            </a:r>
            <a:r>
              <a:rPr sz="4800" u="none" spc="90" dirty="0"/>
              <a:t>s</a:t>
            </a:r>
            <a:endParaRPr sz="48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92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86841" y="1317497"/>
            <a:ext cx="11250930" cy="4599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7505" algn="l"/>
              </a:tabLst>
            </a:pPr>
            <a:r>
              <a:rPr sz="3000" dirty="0">
                <a:latin typeface="Times New Roman"/>
                <a:cs typeface="Times New Roman"/>
              </a:rPr>
              <a:t>Cloud service providers</a:t>
            </a:r>
            <a:r>
              <a:rPr sz="3000" spc="5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Times New Roman"/>
                <a:cs typeface="Times New Roman"/>
              </a:rPr>
              <a:t>(CSP) </a:t>
            </a:r>
            <a:r>
              <a:rPr sz="3000" b="1" spc="-20" dirty="0">
                <a:latin typeface="Times New Roman"/>
                <a:cs typeface="Times New Roman"/>
              </a:rPr>
              <a:t>are</a:t>
            </a:r>
            <a:r>
              <a:rPr sz="3000" b="1" spc="-15" dirty="0">
                <a:latin typeface="Times New Roman"/>
                <a:cs typeface="Times New Roman"/>
              </a:rPr>
              <a:t> </a:t>
            </a:r>
            <a:r>
              <a:rPr sz="3000" b="1" spc="-5" dirty="0">
                <a:latin typeface="Times New Roman"/>
                <a:cs typeface="Times New Roman"/>
              </a:rPr>
              <a:t>companies</a:t>
            </a:r>
            <a:r>
              <a:rPr sz="3000" b="1" dirty="0">
                <a:latin typeface="Times New Roman"/>
                <a:cs typeface="Times New Roman"/>
              </a:rPr>
              <a:t> that </a:t>
            </a:r>
            <a:r>
              <a:rPr sz="3000" b="1" spc="-5" dirty="0">
                <a:latin typeface="Times New Roman"/>
                <a:cs typeface="Times New Roman"/>
              </a:rPr>
              <a:t>offer </a:t>
            </a:r>
            <a:r>
              <a:rPr sz="3000" b="1" dirty="0">
                <a:latin typeface="Times New Roman"/>
                <a:cs typeface="Times New Roman"/>
              </a:rPr>
              <a:t>network </a:t>
            </a:r>
            <a:r>
              <a:rPr sz="3000" b="1" spc="5" dirty="0">
                <a:latin typeface="Times New Roman"/>
                <a:cs typeface="Times New Roman"/>
              </a:rPr>
              <a:t> </a:t>
            </a:r>
            <a:r>
              <a:rPr sz="3000" b="1" spc="-5" dirty="0">
                <a:latin typeface="Times New Roman"/>
                <a:cs typeface="Times New Roman"/>
              </a:rPr>
              <a:t>services, infrastructure, </a:t>
            </a:r>
            <a:r>
              <a:rPr sz="3000" b="1" spc="5" dirty="0">
                <a:latin typeface="Times New Roman"/>
                <a:cs typeface="Times New Roman"/>
              </a:rPr>
              <a:t>or </a:t>
            </a:r>
            <a:r>
              <a:rPr sz="3000" b="1" spc="-5" dirty="0">
                <a:latin typeface="Times New Roman"/>
                <a:cs typeface="Times New Roman"/>
              </a:rPr>
              <a:t>business applications </a:t>
            </a:r>
            <a:r>
              <a:rPr sz="3000" b="1" dirty="0">
                <a:latin typeface="Times New Roman"/>
                <a:cs typeface="Times New Roman"/>
              </a:rPr>
              <a:t>in </a:t>
            </a:r>
            <a:r>
              <a:rPr sz="3000" b="1" spc="-5" dirty="0">
                <a:latin typeface="Times New Roman"/>
                <a:cs typeface="Times New Roman"/>
              </a:rPr>
              <a:t>the </a:t>
            </a:r>
            <a:r>
              <a:rPr sz="3000" b="1" dirty="0">
                <a:latin typeface="Times New Roman"/>
                <a:cs typeface="Times New Roman"/>
              </a:rPr>
              <a:t>cloud</a:t>
            </a:r>
            <a:r>
              <a:rPr sz="3000" dirty="0">
                <a:latin typeface="Times New Roman"/>
                <a:cs typeface="Times New Roman"/>
              </a:rPr>
              <a:t>. </a:t>
            </a:r>
            <a:r>
              <a:rPr sz="3000" b="1" spc="-5" dirty="0">
                <a:latin typeface="Times New Roman"/>
                <a:cs typeface="Times New Roman"/>
              </a:rPr>
              <a:t>The </a:t>
            </a:r>
            <a:r>
              <a:rPr sz="3000" b="1" dirty="0">
                <a:latin typeface="Times New Roman"/>
                <a:cs typeface="Times New Roman"/>
              </a:rPr>
              <a:t> cloud </a:t>
            </a:r>
            <a:r>
              <a:rPr sz="3000" b="1" spc="-5" dirty="0">
                <a:latin typeface="Times New Roman"/>
                <a:cs typeface="Times New Roman"/>
              </a:rPr>
              <a:t>services </a:t>
            </a:r>
            <a:r>
              <a:rPr sz="3000" b="1" spc="-20" dirty="0">
                <a:latin typeface="Times New Roman"/>
                <a:cs typeface="Times New Roman"/>
              </a:rPr>
              <a:t>are </a:t>
            </a:r>
            <a:r>
              <a:rPr sz="3000" b="1" spc="-5" dirty="0">
                <a:latin typeface="Times New Roman"/>
                <a:cs typeface="Times New Roman"/>
              </a:rPr>
              <a:t>hosted </a:t>
            </a:r>
            <a:r>
              <a:rPr sz="3000" b="1" spc="-15" dirty="0">
                <a:latin typeface="Times New Roman"/>
                <a:cs typeface="Times New Roman"/>
              </a:rPr>
              <a:t>in </a:t>
            </a:r>
            <a:r>
              <a:rPr sz="3000" b="1" dirty="0">
                <a:latin typeface="Times New Roman"/>
                <a:cs typeface="Times New Roman"/>
              </a:rPr>
              <a:t>a </a:t>
            </a:r>
            <a:r>
              <a:rPr sz="3000" b="1" spc="-10" dirty="0">
                <a:latin typeface="Times New Roman"/>
                <a:cs typeface="Times New Roman"/>
              </a:rPr>
              <a:t>data </a:t>
            </a:r>
            <a:r>
              <a:rPr sz="3000" b="1" spc="-5" dirty="0">
                <a:latin typeface="Times New Roman"/>
                <a:cs typeface="Times New Roman"/>
              </a:rPr>
              <a:t>center </a:t>
            </a:r>
            <a:r>
              <a:rPr sz="3000" b="1" dirty="0">
                <a:latin typeface="Times New Roman"/>
                <a:cs typeface="Times New Roman"/>
              </a:rPr>
              <a:t>that </a:t>
            </a:r>
            <a:r>
              <a:rPr sz="3000" b="1" spc="-5" dirty="0">
                <a:latin typeface="Times New Roman"/>
                <a:cs typeface="Times New Roman"/>
              </a:rPr>
              <a:t>can </a:t>
            </a:r>
            <a:r>
              <a:rPr sz="3000" b="1" dirty="0">
                <a:latin typeface="Times New Roman"/>
                <a:cs typeface="Times New Roman"/>
              </a:rPr>
              <a:t>be </a:t>
            </a:r>
            <a:r>
              <a:rPr sz="3000" b="1" spc="-5" dirty="0">
                <a:latin typeface="Times New Roman"/>
                <a:cs typeface="Times New Roman"/>
              </a:rPr>
              <a:t>accessed </a:t>
            </a:r>
            <a:r>
              <a:rPr sz="3000" b="1" spc="5" dirty="0">
                <a:latin typeface="Times New Roman"/>
                <a:cs typeface="Times New Roman"/>
              </a:rPr>
              <a:t>by </a:t>
            </a:r>
            <a:r>
              <a:rPr sz="3000" b="1" spc="10" dirty="0">
                <a:latin typeface="Times New Roman"/>
                <a:cs typeface="Times New Roman"/>
              </a:rPr>
              <a:t> </a:t>
            </a:r>
            <a:r>
              <a:rPr sz="3000" b="1" spc="-10" dirty="0">
                <a:latin typeface="Times New Roman"/>
                <a:cs typeface="Times New Roman"/>
              </a:rPr>
              <a:t>companies</a:t>
            </a:r>
            <a:r>
              <a:rPr sz="3000" b="1" spc="35" dirty="0">
                <a:latin typeface="Times New Roman"/>
                <a:cs typeface="Times New Roman"/>
              </a:rPr>
              <a:t> </a:t>
            </a:r>
            <a:r>
              <a:rPr sz="3000" b="1" spc="5" dirty="0">
                <a:latin typeface="Times New Roman"/>
                <a:cs typeface="Times New Roman"/>
              </a:rPr>
              <a:t>or</a:t>
            </a:r>
            <a:r>
              <a:rPr sz="3000" b="1" spc="-65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individuals</a:t>
            </a:r>
            <a:r>
              <a:rPr sz="3000" b="1" spc="-70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using</a:t>
            </a:r>
            <a:r>
              <a:rPr sz="3000" b="1" spc="-25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network</a:t>
            </a:r>
            <a:r>
              <a:rPr sz="3000" b="1" spc="-55" dirty="0">
                <a:latin typeface="Times New Roman"/>
                <a:cs typeface="Times New Roman"/>
              </a:rPr>
              <a:t> </a:t>
            </a:r>
            <a:r>
              <a:rPr sz="3000" b="1" spc="-15" dirty="0">
                <a:latin typeface="Times New Roman"/>
                <a:cs typeface="Times New Roman"/>
              </a:rPr>
              <a:t>connectivity.</a:t>
            </a:r>
            <a:endParaRPr sz="3000">
              <a:latin typeface="Times New Roman"/>
              <a:cs typeface="Times New Roman"/>
            </a:endParaRPr>
          </a:p>
          <a:p>
            <a:pPr marL="527685" indent="-515620" algn="just">
              <a:lnSpc>
                <a:spcPct val="100000"/>
              </a:lnSpc>
              <a:spcBef>
                <a:spcPts val="725"/>
              </a:spcBef>
              <a:buAutoNum type="arabicPeriod"/>
              <a:tabLst>
                <a:tab pos="528320" algn="l"/>
              </a:tabLst>
            </a:pPr>
            <a:r>
              <a:rPr sz="3000" spc="-10" dirty="0">
                <a:latin typeface="Times New Roman"/>
                <a:cs typeface="Times New Roman"/>
              </a:rPr>
              <a:t>Amazon-</a:t>
            </a:r>
            <a:r>
              <a:rPr sz="3000" spc="50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Elastic </a:t>
            </a:r>
            <a:r>
              <a:rPr sz="3000" b="1" spc="-10" dirty="0">
                <a:latin typeface="Times New Roman"/>
                <a:cs typeface="Times New Roman"/>
              </a:rPr>
              <a:t>Compute</a:t>
            </a:r>
            <a:r>
              <a:rPr sz="3000" b="1" spc="2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Cloud</a:t>
            </a:r>
            <a:r>
              <a:rPr sz="3000" spc="-5" dirty="0">
                <a:latin typeface="Times New Roman"/>
                <a:cs typeface="Times New Roman"/>
              </a:rPr>
              <a:t> (EC2)-IaaS</a:t>
            </a:r>
            <a:endParaRPr sz="3000">
              <a:latin typeface="Times New Roman"/>
              <a:cs typeface="Times New Roman"/>
            </a:endParaRPr>
          </a:p>
          <a:p>
            <a:pPr marL="527685" indent="-515620" algn="just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528320" algn="l"/>
              </a:tabLst>
            </a:pPr>
            <a:r>
              <a:rPr sz="3000" spc="-10" dirty="0">
                <a:latin typeface="Times New Roman"/>
                <a:cs typeface="Times New Roman"/>
              </a:rPr>
              <a:t>Amazon</a:t>
            </a:r>
            <a:r>
              <a:rPr sz="3000" spc="50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Times New Roman"/>
                <a:cs typeface="Times New Roman"/>
              </a:rPr>
              <a:t>Simple</a:t>
            </a:r>
            <a:r>
              <a:rPr sz="3000" spc="15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Storage</a:t>
            </a:r>
            <a:r>
              <a:rPr sz="3000" b="1" spc="-40" dirty="0">
                <a:latin typeface="Times New Roman"/>
                <a:cs typeface="Times New Roman"/>
              </a:rPr>
              <a:t> </a:t>
            </a:r>
            <a:r>
              <a:rPr sz="3000" b="1" spc="-5" dirty="0">
                <a:latin typeface="Times New Roman"/>
                <a:cs typeface="Times New Roman"/>
              </a:rPr>
              <a:t>Service</a:t>
            </a:r>
            <a:r>
              <a:rPr sz="3000" spc="-5" dirty="0">
                <a:latin typeface="Times New Roman"/>
                <a:cs typeface="Times New Roman"/>
              </a:rPr>
              <a:t>(S3)</a:t>
            </a:r>
            <a:endParaRPr sz="3000">
              <a:latin typeface="Times New Roman"/>
              <a:cs typeface="Times New Roman"/>
            </a:endParaRPr>
          </a:p>
          <a:p>
            <a:pPr marL="527685" indent="-515620" algn="just">
              <a:lnSpc>
                <a:spcPct val="100000"/>
              </a:lnSpc>
              <a:spcBef>
                <a:spcPts val="725"/>
              </a:spcBef>
              <a:buAutoNum type="arabicPeriod"/>
              <a:tabLst>
                <a:tab pos="528320" algn="l"/>
              </a:tabLst>
            </a:pPr>
            <a:r>
              <a:rPr sz="3000" dirty="0">
                <a:latin typeface="Times New Roman"/>
                <a:cs typeface="Times New Roman"/>
              </a:rPr>
              <a:t>Micr</a:t>
            </a:r>
            <a:r>
              <a:rPr sz="3000" spc="15" dirty="0">
                <a:latin typeface="Times New Roman"/>
                <a:cs typeface="Times New Roman"/>
              </a:rPr>
              <a:t>o</a:t>
            </a:r>
            <a:r>
              <a:rPr sz="3000" spc="5" dirty="0">
                <a:latin typeface="Times New Roman"/>
                <a:cs typeface="Times New Roman"/>
              </a:rPr>
              <a:t>soft</a:t>
            </a:r>
            <a:r>
              <a:rPr sz="3000" dirty="0">
                <a:latin typeface="Times New Roman"/>
                <a:cs typeface="Times New Roman"/>
              </a:rPr>
              <a:t>-</a:t>
            </a:r>
            <a:r>
              <a:rPr sz="3000" spc="-95" dirty="0">
                <a:latin typeface="Times New Roman"/>
                <a:cs typeface="Times New Roman"/>
              </a:rPr>
              <a:t> </a:t>
            </a:r>
            <a:r>
              <a:rPr sz="3000" spc="-125" dirty="0">
                <a:latin typeface="Times New Roman"/>
                <a:cs typeface="Times New Roman"/>
              </a:rPr>
              <a:t>W</a:t>
            </a:r>
            <a:r>
              <a:rPr sz="3000" dirty="0">
                <a:latin typeface="Times New Roman"/>
                <a:cs typeface="Times New Roman"/>
              </a:rPr>
              <a:t>i</a:t>
            </a:r>
            <a:r>
              <a:rPr sz="3000" spc="10" dirty="0">
                <a:latin typeface="Times New Roman"/>
                <a:cs typeface="Times New Roman"/>
              </a:rPr>
              <a:t>n</a:t>
            </a:r>
            <a:r>
              <a:rPr sz="3000" spc="5" dirty="0">
                <a:latin typeface="Times New Roman"/>
                <a:cs typeface="Times New Roman"/>
              </a:rPr>
              <a:t>do</a:t>
            </a:r>
            <a:r>
              <a:rPr sz="3000" dirty="0">
                <a:latin typeface="Times New Roman"/>
                <a:cs typeface="Times New Roman"/>
              </a:rPr>
              <a:t>ws</a:t>
            </a:r>
            <a:r>
              <a:rPr sz="3000" spc="-21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A</a:t>
            </a:r>
            <a:r>
              <a:rPr sz="3000" spc="-25" dirty="0">
                <a:latin typeface="Times New Roman"/>
                <a:cs typeface="Times New Roman"/>
              </a:rPr>
              <a:t>z</a:t>
            </a:r>
            <a:r>
              <a:rPr sz="3000" spc="5" dirty="0">
                <a:latin typeface="Times New Roman"/>
                <a:cs typeface="Times New Roman"/>
              </a:rPr>
              <a:t>u</a:t>
            </a:r>
            <a:r>
              <a:rPr sz="3000" dirty="0">
                <a:latin typeface="Times New Roman"/>
                <a:cs typeface="Times New Roman"/>
              </a:rPr>
              <a:t>re</a:t>
            </a:r>
            <a:r>
              <a:rPr sz="3000" spc="1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(</a:t>
            </a:r>
            <a:r>
              <a:rPr sz="3000" spc="15" dirty="0">
                <a:latin typeface="Times New Roman"/>
                <a:cs typeface="Times New Roman"/>
              </a:rPr>
              <a:t>P</a:t>
            </a:r>
            <a:r>
              <a:rPr sz="3000" spc="-15" dirty="0">
                <a:latin typeface="Times New Roman"/>
                <a:cs typeface="Times New Roman"/>
              </a:rPr>
              <a:t>aa</a:t>
            </a:r>
            <a:r>
              <a:rPr sz="3000" spc="5" dirty="0">
                <a:latin typeface="Times New Roman"/>
                <a:cs typeface="Times New Roman"/>
              </a:rPr>
              <a:t>S</a:t>
            </a:r>
            <a:r>
              <a:rPr sz="3000" dirty="0">
                <a:latin typeface="Times New Roman"/>
                <a:cs typeface="Times New Roman"/>
              </a:rPr>
              <a:t>)</a:t>
            </a:r>
            <a:endParaRPr sz="3000">
              <a:latin typeface="Times New Roman"/>
              <a:cs typeface="Times New Roman"/>
            </a:endParaRPr>
          </a:p>
          <a:p>
            <a:pPr marL="527685" indent="-515620" algn="just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528320" algn="l"/>
              </a:tabLst>
            </a:pPr>
            <a:r>
              <a:rPr sz="3000" dirty="0">
                <a:latin typeface="Times New Roman"/>
                <a:cs typeface="Times New Roman"/>
              </a:rPr>
              <a:t>Google-</a:t>
            </a:r>
            <a:r>
              <a:rPr sz="3000" spc="-3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Google</a:t>
            </a:r>
            <a:r>
              <a:rPr sz="3000" spc="-18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App</a:t>
            </a:r>
            <a:r>
              <a:rPr sz="3000" spc="-2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Engine</a:t>
            </a:r>
            <a:r>
              <a:rPr sz="3000" spc="-15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Times New Roman"/>
                <a:cs typeface="Times New Roman"/>
              </a:rPr>
              <a:t>(PaaS)</a:t>
            </a:r>
            <a:endParaRPr sz="3000">
              <a:latin typeface="Times New Roman"/>
              <a:cs typeface="Times New Roman"/>
            </a:endParaRPr>
          </a:p>
          <a:p>
            <a:pPr marL="527685" indent="-515620" algn="just">
              <a:lnSpc>
                <a:spcPct val="100000"/>
              </a:lnSpc>
              <a:spcBef>
                <a:spcPts val="725"/>
              </a:spcBef>
              <a:buAutoNum type="arabicPeriod"/>
              <a:tabLst>
                <a:tab pos="528320" algn="l"/>
              </a:tabLst>
            </a:pPr>
            <a:r>
              <a:rPr sz="3000" spc="-5" dirty="0">
                <a:latin typeface="Times New Roman"/>
                <a:cs typeface="Times New Roman"/>
              </a:rPr>
              <a:t>Salesforce.com</a:t>
            </a:r>
            <a:r>
              <a:rPr sz="3000" dirty="0"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Times New Roman"/>
                <a:cs typeface="Times New Roman"/>
              </a:rPr>
              <a:t>(SaaS)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304800"/>
            <a:ext cx="10363200" cy="6248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pc="-5" dirty="0"/>
              <a:t>U3.</a:t>
            </a:r>
            <a:r>
              <a:rPr spc="-35" dirty="0"/>
              <a:t> </a:t>
            </a:r>
            <a:fld id="{81D60167-4931-47E6-BA6A-407CBD079E47}" type="slidenum">
              <a:rPr spc="-5" dirty="0"/>
              <a:t>93</a:t>
            </a:fld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11530" y="4824222"/>
            <a:ext cx="10843895" cy="1524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2880" marR="5080" indent="-170815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83515" algn="l"/>
              </a:tabLst>
            </a:pPr>
            <a:r>
              <a:rPr sz="1600" spc="-5" dirty="0">
                <a:latin typeface="Calibri"/>
                <a:cs typeface="Calibri"/>
              </a:rPr>
              <a:t>Open the Amazon </a:t>
            </a:r>
            <a:r>
              <a:rPr sz="1600" spc="-10" dirty="0">
                <a:latin typeface="Calibri"/>
                <a:cs typeface="Calibri"/>
              </a:rPr>
              <a:t>Elastic </a:t>
            </a:r>
            <a:r>
              <a:rPr sz="1600" spc="-5" dirty="0">
                <a:latin typeface="Calibri"/>
                <a:cs typeface="Calibri"/>
              </a:rPr>
              <a:t>Cloud Compute (Amazon EC2) console. </a:t>
            </a:r>
            <a:r>
              <a:rPr sz="1600" spc="-10" dirty="0">
                <a:latin typeface="Calibri"/>
                <a:cs typeface="Calibri"/>
              </a:rPr>
              <a:t>From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5" dirty="0">
                <a:latin typeface="Calibri"/>
                <a:cs typeface="Calibri"/>
              </a:rPr>
              <a:t>navigation </a:t>
            </a:r>
            <a:r>
              <a:rPr sz="1600" spc="-40" dirty="0">
                <a:latin typeface="Calibri"/>
                <a:cs typeface="Calibri"/>
              </a:rPr>
              <a:t>bar, </a:t>
            </a:r>
            <a:r>
              <a:rPr sz="1600" spc="-5" dirty="0">
                <a:latin typeface="Calibri"/>
                <a:cs typeface="Calibri"/>
              </a:rPr>
              <a:t>view the </a:t>
            </a:r>
            <a:r>
              <a:rPr sz="1600" spc="-10" dirty="0">
                <a:latin typeface="Calibri"/>
                <a:cs typeface="Calibri"/>
              </a:rPr>
              <a:t>options </a:t>
            </a:r>
            <a:r>
              <a:rPr sz="1600" spc="-5" dirty="0">
                <a:latin typeface="Calibri"/>
                <a:cs typeface="Calibri"/>
              </a:rPr>
              <a:t>in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Region </a:t>
            </a:r>
            <a:r>
              <a:rPr sz="1600" spc="-25" dirty="0">
                <a:latin typeface="Calibri"/>
                <a:cs typeface="Calibri"/>
              </a:rPr>
              <a:t>selector. 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On</a:t>
            </a:r>
            <a:r>
              <a:rPr sz="1600" spc="70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7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navigation</a:t>
            </a:r>
            <a:r>
              <a:rPr sz="1600" spc="68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pane,</a:t>
            </a:r>
            <a:r>
              <a:rPr sz="1600" spc="350" dirty="0">
                <a:latin typeface="Calibri"/>
                <a:cs typeface="Calibri"/>
              </a:rPr>
              <a:t>  </a:t>
            </a:r>
            <a:r>
              <a:rPr sz="1600" spc="-5" dirty="0">
                <a:latin typeface="Calibri"/>
                <a:cs typeface="Calibri"/>
              </a:rPr>
              <a:t>choose</a:t>
            </a:r>
            <a:r>
              <a:rPr sz="1600" spc="71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EC2</a:t>
            </a:r>
            <a:r>
              <a:rPr sz="1600" b="1" spc="340" dirty="0">
                <a:latin typeface="Calibri"/>
                <a:cs typeface="Calibri"/>
              </a:rPr>
              <a:t>  </a:t>
            </a:r>
            <a:r>
              <a:rPr sz="1600" b="1" spc="-5" dirty="0">
                <a:latin typeface="Calibri"/>
                <a:cs typeface="Calibri"/>
              </a:rPr>
              <a:t>Dashboard</a:t>
            </a:r>
            <a:r>
              <a:rPr sz="1600" spc="-5" dirty="0">
                <a:latin typeface="Calibri"/>
                <a:cs typeface="Calibri"/>
              </a:rPr>
              <a:t>.</a:t>
            </a:r>
            <a:r>
              <a:rPr sz="1600" spc="7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  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7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Service</a:t>
            </a:r>
            <a:r>
              <a:rPr sz="1600" spc="70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Health</a:t>
            </a:r>
            <a:r>
              <a:rPr sz="1600" spc="7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section,</a:t>
            </a:r>
            <a:r>
              <a:rPr sz="1600" spc="340" dirty="0">
                <a:latin typeface="Calibri"/>
                <a:cs typeface="Calibri"/>
              </a:rPr>
              <a:t>  </a:t>
            </a:r>
            <a:r>
              <a:rPr sz="1600" spc="-5" dirty="0">
                <a:latin typeface="Calibri"/>
                <a:cs typeface="Calibri"/>
              </a:rPr>
              <a:t>view</a:t>
            </a:r>
            <a:r>
              <a:rPr sz="1600" spc="7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7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list</a:t>
            </a:r>
            <a:r>
              <a:rPr sz="1600" spc="350" dirty="0">
                <a:latin typeface="Calibri"/>
                <a:cs typeface="Calibri"/>
              </a:rPr>
              <a:t> 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7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Availability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Zones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under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Availability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Zone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Status.</a:t>
            </a:r>
            <a:endParaRPr sz="1600">
              <a:latin typeface="Calibri"/>
              <a:cs typeface="Calibri"/>
            </a:endParaRPr>
          </a:p>
          <a:p>
            <a:pPr marL="182880" indent="-170815" algn="just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183515" algn="l"/>
              </a:tabLst>
            </a:pPr>
            <a:r>
              <a:rPr sz="1600" b="1" dirty="0">
                <a:latin typeface="Calibri"/>
                <a:cs typeface="Calibri"/>
              </a:rPr>
              <a:t>Virtual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private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cloud</a:t>
            </a:r>
            <a:r>
              <a:rPr sz="1600" b="1" spc="-1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(VPC)</a:t>
            </a:r>
            <a:endParaRPr sz="1600">
              <a:latin typeface="Calibri"/>
              <a:cs typeface="Calibri"/>
            </a:endParaRPr>
          </a:p>
          <a:p>
            <a:pPr marL="182880" indent="-170815" algn="just">
              <a:lnSpc>
                <a:spcPts val="1655"/>
              </a:lnSpc>
              <a:spcBef>
                <a:spcPts val="420"/>
              </a:spcBef>
              <a:buFont typeface="Arial MT"/>
              <a:buChar char="•"/>
              <a:tabLst>
                <a:tab pos="183515" algn="l"/>
              </a:tabLst>
            </a:pPr>
            <a:r>
              <a:rPr sz="1400" b="1" spc="-5" dirty="0">
                <a:solidFill>
                  <a:srgbClr val="212121"/>
                </a:solidFill>
                <a:latin typeface="Arial"/>
                <a:cs typeface="Arial"/>
              </a:rPr>
              <a:t>Amazon</a:t>
            </a:r>
            <a:r>
              <a:rPr sz="1400" b="1" spc="6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212121"/>
                </a:solidFill>
                <a:latin typeface="Arial"/>
                <a:cs typeface="Arial"/>
              </a:rPr>
              <a:t>Relational</a:t>
            </a:r>
            <a:r>
              <a:rPr sz="1400" b="1" spc="9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212121"/>
                </a:solidFill>
                <a:latin typeface="Arial"/>
                <a:cs typeface="Arial"/>
              </a:rPr>
              <a:t>Database</a:t>
            </a:r>
            <a:r>
              <a:rPr sz="1400" b="1" spc="7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212121"/>
                </a:solidFill>
                <a:latin typeface="Arial"/>
                <a:cs typeface="Arial"/>
              </a:rPr>
              <a:t>Service</a:t>
            </a:r>
            <a:r>
              <a:rPr sz="1400" b="1" spc="7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12121"/>
                </a:solidFill>
                <a:latin typeface="Arial MT"/>
                <a:cs typeface="Arial MT"/>
              </a:rPr>
              <a:t>(Amazon</a:t>
            </a:r>
            <a:r>
              <a:rPr sz="1400" spc="10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212121"/>
                </a:solidFill>
                <a:latin typeface="Arial"/>
                <a:cs typeface="Arial"/>
              </a:rPr>
              <a:t>RDS</a:t>
            </a:r>
            <a:r>
              <a:rPr sz="1400" spc="-5" dirty="0">
                <a:solidFill>
                  <a:srgbClr val="212121"/>
                </a:solidFill>
                <a:latin typeface="Arial MT"/>
                <a:cs typeface="Arial MT"/>
              </a:rPr>
              <a:t>)</a:t>
            </a:r>
            <a:r>
              <a:rPr sz="1400" spc="8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12121"/>
                </a:solidFill>
                <a:latin typeface="Arial MT"/>
                <a:cs typeface="Arial MT"/>
              </a:rPr>
              <a:t>is</a:t>
            </a:r>
            <a:r>
              <a:rPr sz="1400" spc="7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sz="1400" spc="11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212121"/>
                </a:solidFill>
                <a:latin typeface="Arial MT"/>
                <a:cs typeface="Arial MT"/>
              </a:rPr>
              <a:t>web</a:t>
            </a:r>
            <a:r>
              <a:rPr sz="1400" spc="9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12121"/>
                </a:solidFill>
                <a:latin typeface="Arial MT"/>
                <a:cs typeface="Arial MT"/>
              </a:rPr>
              <a:t>service</a:t>
            </a:r>
            <a:r>
              <a:rPr sz="1400" spc="6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12121"/>
                </a:solidFill>
                <a:latin typeface="Arial MT"/>
                <a:cs typeface="Arial MT"/>
              </a:rPr>
              <a:t>that</a:t>
            </a:r>
            <a:r>
              <a:rPr sz="1400" spc="9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12121"/>
                </a:solidFill>
                <a:latin typeface="Arial MT"/>
                <a:cs typeface="Arial MT"/>
              </a:rPr>
              <a:t>makes</a:t>
            </a:r>
            <a:r>
              <a:rPr sz="1400" spc="7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12121"/>
                </a:solidFill>
                <a:latin typeface="Arial MT"/>
                <a:cs typeface="Arial MT"/>
              </a:rPr>
              <a:t>it</a:t>
            </a:r>
            <a:r>
              <a:rPr sz="1400" spc="7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12121"/>
                </a:solidFill>
                <a:latin typeface="Arial MT"/>
                <a:cs typeface="Arial MT"/>
              </a:rPr>
              <a:t>easier</a:t>
            </a:r>
            <a:r>
              <a:rPr sz="1400" spc="6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12121"/>
                </a:solidFill>
                <a:latin typeface="Arial MT"/>
                <a:cs typeface="Arial MT"/>
              </a:rPr>
              <a:t>to</a:t>
            </a:r>
            <a:r>
              <a:rPr sz="1400" spc="9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12121"/>
                </a:solidFill>
                <a:latin typeface="Arial MT"/>
                <a:cs typeface="Arial MT"/>
              </a:rPr>
              <a:t>set</a:t>
            </a:r>
            <a:r>
              <a:rPr sz="1400" spc="9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212121"/>
                </a:solidFill>
                <a:latin typeface="Arial MT"/>
                <a:cs typeface="Arial MT"/>
              </a:rPr>
              <a:t>up,</a:t>
            </a:r>
            <a:r>
              <a:rPr sz="1400" spc="9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12121"/>
                </a:solidFill>
                <a:latin typeface="Arial MT"/>
                <a:cs typeface="Arial MT"/>
              </a:rPr>
              <a:t>operate,</a:t>
            </a:r>
            <a:r>
              <a:rPr sz="1400" spc="9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12121"/>
                </a:solidFill>
                <a:latin typeface="Arial MT"/>
                <a:cs typeface="Arial MT"/>
              </a:rPr>
              <a:t>and</a:t>
            </a:r>
            <a:r>
              <a:rPr sz="1400" spc="7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212121"/>
                </a:solidFill>
                <a:latin typeface="Arial MT"/>
                <a:cs typeface="Arial MT"/>
              </a:rPr>
              <a:t>scale</a:t>
            </a:r>
            <a:r>
              <a:rPr sz="1400" spc="9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sz="1400" spc="9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12121"/>
                </a:solidFill>
                <a:latin typeface="Arial MT"/>
                <a:cs typeface="Arial MT"/>
              </a:rPr>
              <a:t>relational</a:t>
            </a:r>
            <a:endParaRPr sz="1400">
              <a:latin typeface="Arial MT"/>
              <a:cs typeface="Arial MT"/>
            </a:endParaRPr>
          </a:p>
          <a:p>
            <a:pPr marL="182880">
              <a:lnSpc>
                <a:spcPts val="1655"/>
              </a:lnSpc>
            </a:pPr>
            <a:r>
              <a:rPr sz="1400" spc="-15" dirty="0">
                <a:solidFill>
                  <a:srgbClr val="212121"/>
                </a:solidFill>
                <a:latin typeface="Arial MT"/>
                <a:cs typeface="Arial MT"/>
              </a:rPr>
              <a:t>da</a:t>
            </a:r>
            <a:r>
              <a:rPr sz="1400" spc="-5" dirty="0">
                <a:solidFill>
                  <a:srgbClr val="212121"/>
                </a:solidFill>
                <a:latin typeface="Arial MT"/>
                <a:cs typeface="Arial MT"/>
              </a:rPr>
              <a:t>t</a:t>
            </a:r>
            <a:r>
              <a:rPr sz="1400" spc="-20" dirty="0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sz="1400" spc="-15" dirty="0">
                <a:solidFill>
                  <a:srgbClr val="212121"/>
                </a:solidFill>
                <a:latin typeface="Arial MT"/>
                <a:cs typeface="Arial MT"/>
              </a:rPr>
              <a:t>ba</a:t>
            </a:r>
            <a:r>
              <a:rPr sz="1400" spc="-5" dirty="0">
                <a:solidFill>
                  <a:srgbClr val="212121"/>
                </a:solidFill>
                <a:latin typeface="Arial MT"/>
                <a:cs typeface="Arial MT"/>
              </a:rPr>
              <a:t>se</a:t>
            </a:r>
            <a:r>
              <a:rPr sz="1400" spc="3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12121"/>
                </a:solidFill>
                <a:latin typeface="Arial MT"/>
                <a:cs typeface="Arial MT"/>
              </a:rPr>
              <a:t>in</a:t>
            </a:r>
            <a:r>
              <a:rPr sz="1400" spc="1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12121"/>
                </a:solidFill>
                <a:latin typeface="Arial MT"/>
                <a:cs typeface="Arial MT"/>
              </a:rPr>
              <a:t>t</a:t>
            </a:r>
            <a:r>
              <a:rPr sz="1400" spc="-20" dirty="0">
                <a:solidFill>
                  <a:srgbClr val="212121"/>
                </a:solidFill>
                <a:latin typeface="Arial MT"/>
                <a:cs typeface="Arial MT"/>
              </a:rPr>
              <a:t>h</a:t>
            </a:r>
            <a:r>
              <a:rPr sz="1400" spc="-5" dirty="0">
                <a:solidFill>
                  <a:srgbClr val="212121"/>
                </a:solidFill>
                <a:latin typeface="Arial MT"/>
                <a:cs typeface="Arial MT"/>
              </a:rPr>
              <a:t>e</a:t>
            </a:r>
            <a:r>
              <a:rPr sz="1400" spc="-8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212121"/>
                </a:solidFill>
                <a:latin typeface="Arial MT"/>
                <a:cs typeface="Arial MT"/>
              </a:rPr>
              <a:t>A</a:t>
            </a:r>
            <a:r>
              <a:rPr sz="1400" spc="60" dirty="0">
                <a:solidFill>
                  <a:srgbClr val="212121"/>
                </a:solidFill>
                <a:latin typeface="Arial MT"/>
                <a:cs typeface="Arial MT"/>
              </a:rPr>
              <a:t>W</a:t>
            </a:r>
            <a:r>
              <a:rPr sz="1400" spc="-5" dirty="0">
                <a:solidFill>
                  <a:srgbClr val="212121"/>
                </a:solidFill>
                <a:latin typeface="Arial MT"/>
                <a:cs typeface="Arial MT"/>
              </a:rPr>
              <a:t>S</a:t>
            </a:r>
            <a:r>
              <a:rPr sz="1400" spc="-45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212121"/>
                </a:solidFill>
                <a:latin typeface="Arial"/>
                <a:cs typeface="Arial"/>
              </a:rPr>
              <a:t>Cl</a:t>
            </a:r>
            <a:r>
              <a:rPr sz="1400" b="1" spc="-20" dirty="0">
                <a:solidFill>
                  <a:srgbClr val="212121"/>
                </a:solidFill>
                <a:latin typeface="Arial"/>
                <a:cs typeface="Arial"/>
              </a:rPr>
              <a:t>oud</a:t>
            </a:r>
            <a:r>
              <a:rPr sz="1400" spc="-5" dirty="0">
                <a:solidFill>
                  <a:srgbClr val="212121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6967" y="774191"/>
            <a:ext cx="10009632" cy="395020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3930" y="246329"/>
            <a:ext cx="8992235" cy="545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00" u="none" spc="5" dirty="0">
                <a:latin typeface="Times New Roman"/>
                <a:cs typeface="Times New Roman"/>
              </a:rPr>
              <a:t>AMAZON</a:t>
            </a:r>
            <a:r>
              <a:rPr sz="3400" u="none" spc="-85" dirty="0">
                <a:latin typeface="Times New Roman"/>
                <a:cs typeface="Times New Roman"/>
              </a:rPr>
              <a:t> </a:t>
            </a:r>
            <a:r>
              <a:rPr sz="3400" b="1" spc="5" dirty="0">
                <a:latin typeface="Times New Roman"/>
                <a:cs typeface="Times New Roman"/>
              </a:rPr>
              <a:t>ELASTIC</a:t>
            </a:r>
            <a:r>
              <a:rPr sz="3400" b="1" spc="-80" dirty="0">
                <a:latin typeface="Times New Roman"/>
                <a:cs typeface="Times New Roman"/>
              </a:rPr>
              <a:t> </a:t>
            </a:r>
            <a:r>
              <a:rPr sz="3400" b="1" spc="5" dirty="0">
                <a:latin typeface="Times New Roman"/>
                <a:cs typeface="Times New Roman"/>
              </a:rPr>
              <a:t>COMPUTE</a:t>
            </a:r>
            <a:r>
              <a:rPr sz="3400" b="1" u="none" spc="-80" dirty="0">
                <a:latin typeface="Times New Roman"/>
                <a:cs typeface="Times New Roman"/>
              </a:rPr>
              <a:t> </a:t>
            </a:r>
            <a:r>
              <a:rPr sz="3400" u="none" spc="5" dirty="0">
                <a:latin typeface="Times New Roman"/>
                <a:cs typeface="Times New Roman"/>
              </a:rPr>
              <a:t>CLOUD</a:t>
            </a:r>
            <a:r>
              <a:rPr sz="3400" u="none" spc="-65" dirty="0">
                <a:latin typeface="Times New Roman"/>
                <a:cs typeface="Times New Roman"/>
              </a:rPr>
              <a:t> </a:t>
            </a:r>
            <a:r>
              <a:rPr sz="3400" u="none" spc="5" dirty="0">
                <a:latin typeface="Times New Roman"/>
                <a:cs typeface="Times New Roman"/>
              </a:rPr>
              <a:t>(EC2)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28203-5903-3F56-A69D-3BF798AA472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94</a:t>
            </a:fld>
            <a:endParaRPr spc="-5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803" y="234518"/>
            <a:ext cx="8052434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u="none" spc="80" dirty="0"/>
              <a:t>Amazon</a:t>
            </a:r>
            <a:r>
              <a:rPr sz="4400" u="none" spc="-155" dirty="0"/>
              <a:t> </a:t>
            </a:r>
            <a:r>
              <a:rPr sz="4400" b="1" spc="-15" dirty="0">
                <a:latin typeface="Trebuchet MS"/>
                <a:cs typeface="Trebuchet MS"/>
              </a:rPr>
              <a:t>Elastic</a:t>
            </a:r>
            <a:r>
              <a:rPr sz="4400" b="1" spc="-114" dirty="0">
                <a:latin typeface="Trebuchet MS"/>
                <a:cs typeface="Trebuchet MS"/>
              </a:rPr>
              <a:t> </a:t>
            </a:r>
            <a:r>
              <a:rPr sz="4400" b="1" spc="65" dirty="0">
                <a:latin typeface="Trebuchet MS"/>
                <a:cs typeface="Trebuchet MS"/>
              </a:rPr>
              <a:t>Compute</a:t>
            </a:r>
            <a:r>
              <a:rPr sz="4400" b="1" spc="-130" dirty="0">
                <a:latin typeface="Trebuchet MS"/>
                <a:cs typeface="Trebuchet MS"/>
              </a:rPr>
              <a:t> </a:t>
            </a:r>
            <a:r>
              <a:rPr sz="4400" u="none" spc="60" dirty="0"/>
              <a:t>Cloud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49076" y="6592121"/>
            <a:ext cx="58737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U3.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95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3930" y="1196416"/>
            <a:ext cx="11076940" cy="43173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6870" marR="9525" indent="-344805" algn="just">
              <a:lnSpc>
                <a:spcPct val="101499"/>
              </a:lnSpc>
              <a:spcBef>
                <a:spcPts val="75"/>
              </a:spcBef>
              <a:buFont typeface="Arial MT"/>
              <a:buChar char="•"/>
              <a:tabLst>
                <a:tab pos="357505" algn="l"/>
              </a:tabLst>
            </a:pPr>
            <a:r>
              <a:rPr sz="2900" spc="15" dirty="0">
                <a:latin typeface="Times New Roman"/>
                <a:cs typeface="Times New Roman"/>
              </a:rPr>
              <a:t>Amazon </a:t>
            </a:r>
            <a:r>
              <a:rPr sz="2900" spc="10" dirty="0">
                <a:latin typeface="Times New Roman"/>
                <a:cs typeface="Times New Roman"/>
              </a:rPr>
              <a:t>Elastic Compute Cloud </a:t>
            </a:r>
            <a:r>
              <a:rPr sz="2900" spc="15" dirty="0">
                <a:latin typeface="Times New Roman"/>
                <a:cs typeface="Times New Roman"/>
              </a:rPr>
              <a:t>(Amazon </a:t>
            </a:r>
            <a:r>
              <a:rPr sz="2900" spc="10" dirty="0">
                <a:latin typeface="Times New Roman"/>
                <a:cs typeface="Times New Roman"/>
              </a:rPr>
              <a:t>EC2) </a:t>
            </a:r>
            <a:r>
              <a:rPr sz="2900" spc="5" dirty="0">
                <a:latin typeface="Times New Roman"/>
                <a:cs typeface="Times New Roman"/>
              </a:rPr>
              <a:t>is </a:t>
            </a:r>
            <a:r>
              <a:rPr sz="2900" spc="10" dirty="0">
                <a:latin typeface="Times New Roman"/>
                <a:cs typeface="Times New Roman"/>
              </a:rPr>
              <a:t>a </a:t>
            </a:r>
            <a:r>
              <a:rPr sz="2900" spc="15" dirty="0">
                <a:latin typeface="Times New Roman"/>
                <a:cs typeface="Times New Roman"/>
              </a:rPr>
              <a:t>web </a:t>
            </a:r>
            <a:r>
              <a:rPr sz="2900" spc="10" dirty="0">
                <a:latin typeface="Times New Roman"/>
                <a:cs typeface="Times New Roman"/>
              </a:rPr>
              <a:t>service that </a:t>
            </a:r>
            <a:r>
              <a:rPr sz="2900" spc="15" dirty="0">
                <a:latin typeface="Times New Roman"/>
                <a:cs typeface="Times New Roman"/>
              </a:rPr>
              <a:t> </a:t>
            </a:r>
            <a:r>
              <a:rPr sz="2900" spc="10" dirty="0">
                <a:latin typeface="Times New Roman"/>
                <a:cs typeface="Times New Roman"/>
              </a:rPr>
              <a:t>provides</a:t>
            </a:r>
            <a:r>
              <a:rPr sz="2900" dirty="0">
                <a:latin typeface="Times New Roman"/>
                <a:cs typeface="Times New Roman"/>
              </a:rPr>
              <a:t> </a:t>
            </a:r>
            <a:r>
              <a:rPr sz="2900" b="1" spc="5" dirty="0">
                <a:latin typeface="Times New Roman"/>
                <a:cs typeface="Times New Roman"/>
              </a:rPr>
              <a:t>resizable</a:t>
            </a:r>
            <a:r>
              <a:rPr sz="2900" b="1" spc="-25" dirty="0">
                <a:latin typeface="Times New Roman"/>
                <a:cs typeface="Times New Roman"/>
              </a:rPr>
              <a:t> </a:t>
            </a:r>
            <a:r>
              <a:rPr sz="2900" b="1" spc="10" dirty="0">
                <a:latin typeface="Times New Roman"/>
                <a:cs typeface="Times New Roman"/>
              </a:rPr>
              <a:t>compute</a:t>
            </a:r>
            <a:r>
              <a:rPr sz="2900" b="1" spc="20" dirty="0">
                <a:latin typeface="Times New Roman"/>
                <a:cs typeface="Times New Roman"/>
              </a:rPr>
              <a:t> </a:t>
            </a:r>
            <a:r>
              <a:rPr sz="2900" b="1" spc="10" dirty="0">
                <a:latin typeface="Times New Roman"/>
                <a:cs typeface="Times New Roman"/>
              </a:rPr>
              <a:t>capacity</a:t>
            </a:r>
            <a:r>
              <a:rPr sz="2900" b="1" dirty="0">
                <a:latin typeface="Times New Roman"/>
                <a:cs typeface="Times New Roman"/>
              </a:rPr>
              <a:t> </a:t>
            </a:r>
            <a:r>
              <a:rPr sz="2900" b="1" spc="10" dirty="0">
                <a:latin typeface="Times New Roman"/>
                <a:cs typeface="Times New Roman"/>
              </a:rPr>
              <a:t>in</a:t>
            </a:r>
            <a:r>
              <a:rPr sz="2900" b="1" dirty="0">
                <a:latin typeface="Times New Roman"/>
                <a:cs typeface="Times New Roman"/>
              </a:rPr>
              <a:t> </a:t>
            </a:r>
            <a:r>
              <a:rPr sz="2900" b="1" spc="10" dirty="0">
                <a:latin typeface="Times New Roman"/>
                <a:cs typeface="Times New Roman"/>
              </a:rPr>
              <a:t>the</a:t>
            </a:r>
            <a:r>
              <a:rPr sz="2900" b="1" spc="20" dirty="0">
                <a:latin typeface="Times New Roman"/>
                <a:cs typeface="Times New Roman"/>
              </a:rPr>
              <a:t> </a:t>
            </a:r>
            <a:r>
              <a:rPr sz="2900" b="1" spc="10" dirty="0">
                <a:latin typeface="Times New Roman"/>
                <a:cs typeface="Times New Roman"/>
              </a:rPr>
              <a:t>cloud</a:t>
            </a:r>
            <a:r>
              <a:rPr sz="2900" spc="10" dirty="0">
                <a:latin typeface="Times New Roman"/>
                <a:cs typeface="Times New Roman"/>
              </a:rPr>
              <a:t>.</a:t>
            </a: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425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101200"/>
              </a:lnSpc>
              <a:spcBef>
                <a:spcPts val="5"/>
              </a:spcBef>
              <a:buFont typeface="Arial MT"/>
              <a:buChar char="•"/>
              <a:tabLst>
                <a:tab pos="357505" algn="l"/>
              </a:tabLst>
            </a:pPr>
            <a:r>
              <a:rPr sz="2900" b="1" u="heavy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</a:t>
            </a:r>
            <a:r>
              <a:rPr sz="2900" b="1" u="heavy" spc="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900" b="1" u="heavy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Amazon</a:t>
            </a:r>
            <a:r>
              <a:rPr sz="2900" b="1" u="heavy" spc="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900" b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Machine</a:t>
            </a:r>
            <a:r>
              <a:rPr sz="2900" b="1" u="heavy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9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Image</a:t>
            </a:r>
            <a:r>
              <a:rPr sz="2900" b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(AMI)</a:t>
            </a:r>
            <a:r>
              <a:rPr sz="2900" b="1" u="heavy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900" b="1" spc="5" dirty="0">
                <a:latin typeface="Times New Roman"/>
                <a:cs typeface="Times New Roman"/>
              </a:rPr>
              <a:t>is</a:t>
            </a:r>
            <a:r>
              <a:rPr sz="2900" b="1" spc="10" dirty="0">
                <a:latin typeface="Times New Roman"/>
                <a:cs typeface="Times New Roman"/>
              </a:rPr>
              <a:t> </a:t>
            </a:r>
            <a:r>
              <a:rPr sz="2900" b="1" spc="15" dirty="0">
                <a:latin typeface="Times New Roman"/>
                <a:cs typeface="Times New Roman"/>
              </a:rPr>
              <a:t>a</a:t>
            </a:r>
            <a:r>
              <a:rPr sz="2900" b="1" spc="20" dirty="0">
                <a:latin typeface="Times New Roman"/>
                <a:cs typeface="Times New Roman"/>
              </a:rPr>
              <a:t> </a:t>
            </a:r>
            <a:r>
              <a:rPr sz="2900" b="1" spc="10" dirty="0">
                <a:latin typeface="Times New Roman"/>
                <a:cs typeface="Times New Roman"/>
              </a:rPr>
              <a:t>special</a:t>
            </a:r>
            <a:r>
              <a:rPr sz="2900" b="1" spc="15" dirty="0">
                <a:latin typeface="Times New Roman"/>
                <a:cs typeface="Times New Roman"/>
              </a:rPr>
              <a:t> </a:t>
            </a:r>
            <a:r>
              <a:rPr sz="2900" b="1" spc="5" dirty="0">
                <a:latin typeface="Times New Roman"/>
                <a:cs typeface="Times New Roman"/>
              </a:rPr>
              <a:t>type</a:t>
            </a:r>
            <a:r>
              <a:rPr sz="2900" b="1" spc="10" dirty="0">
                <a:latin typeface="Times New Roman"/>
                <a:cs typeface="Times New Roman"/>
              </a:rPr>
              <a:t> of</a:t>
            </a:r>
            <a:r>
              <a:rPr sz="2900" b="1" spc="15" dirty="0">
                <a:latin typeface="Times New Roman"/>
                <a:cs typeface="Times New Roman"/>
              </a:rPr>
              <a:t> </a:t>
            </a:r>
            <a:r>
              <a:rPr sz="2900" b="1" spc="-5" dirty="0">
                <a:latin typeface="Times New Roman"/>
                <a:cs typeface="Times New Roman"/>
              </a:rPr>
              <a:t>pre- </a:t>
            </a:r>
            <a:r>
              <a:rPr sz="2900" b="1" dirty="0">
                <a:latin typeface="Times New Roman"/>
                <a:cs typeface="Times New Roman"/>
              </a:rPr>
              <a:t> </a:t>
            </a:r>
            <a:r>
              <a:rPr sz="2900" b="1" spc="10" dirty="0">
                <a:latin typeface="Times New Roman"/>
                <a:cs typeface="Times New Roman"/>
              </a:rPr>
              <a:t>configured</a:t>
            </a:r>
            <a:r>
              <a:rPr sz="2900" b="1" spc="15" dirty="0">
                <a:latin typeface="Times New Roman"/>
                <a:cs typeface="Times New Roman"/>
              </a:rPr>
              <a:t> </a:t>
            </a:r>
            <a:r>
              <a:rPr sz="2900" b="1" spc="5" dirty="0">
                <a:latin typeface="Times New Roman"/>
                <a:cs typeface="Times New Roman"/>
              </a:rPr>
              <a:t>operating</a:t>
            </a:r>
            <a:r>
              <a:rPr sz="2900" b="1" spc="10" dirty="0">
                <a:latin typeface="Times New Roman"/>
                <a:cs typeface="Times New Roman"/>
              </a:rPr>
              <a:t> system</a:t>
            </a:r>
            <a:r>
              <a:rPr sz="2900" b="1" spc="15" dirty="0">
                <a:latin typeface="Times New Roman"/>
                <a:cs typeface="Times New Roman"/>
              </a:rPr>
              <a:t> and</a:t>
            </a:r>
            <a:r>
              <a:rPr sz="2900" b="1" spc="20" dirty="0">
                <a:latin typeface="Times New Roman"/>
                <a:cs typeface="Times New Roman"/>
              </a:rPr>
              <a:t> </a:t>
            </a:r>
            <a:r>
              <a:rPr sz="2900" b="1" spc="5" dirty="0">
                <a:latin typeface="Times New Roman"/>
                <a:cs typeface="Times New Roman"/>
              </a:rPr>
              <a:t>virtual  application  </a:t>
            </a:r>
            <a:r>
              <a:rPr sz="2900" b="1" spc="10" dirty="0">
                <a:latin typeface="Times New Roman"/>
                <a:cs typeface="Times New Roman"/>
              </a:rPr>
              <a:t>software </a:t>
            </a:r>
            <a:r>
              <a:rPr sz="2900" b="1" spc="15" dirty="0">
                <a:latin typeface="Times New Roman"/>
                <a:cs typeface="Times New Roman"/>
              </a:rPr>
              <a:t> </a:t>
            </a:r>
            <a:r>
              <a:rPr sz="2900" b="1" spc="10" dirty="0">
                <a:latin typeface="Times New Roman"/>
                <a:cs typeface="Times New Roman"/>
              </a:rPr>
              <a:t>which</a:t>
            </a:r>
            <a:r>
              <a:rPr sz="2900" b="1" spc="15" dirty="0">
                <a:latin typeface="Times New Roman"/>
                <a:cs typeface="Times New Roman"/>
              </a:rPr>
              <a:t> </a:t>
            </a:r>
            <a:r>
              <a:rPr sz="2900" b="1" spc="5" dirty="0">
                <a:latin typeface="Times New Roman"/>
                <a:cs typeface="Times New Roman"/>
              </a:rPr>
              <a:t>is</a:t>
            </a:r>
            <a:r>
              <a:rPr sz="2900" b="1" spc="10" dirty="0">
                <a:latin typeface="Times New Roman"/>
                <a:cs typeface="Times New Roman"/>
              </a:rPr>
              <a:t> </a:t>
            </a:r>
            <a:r>
              <a:rPr sz="29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used</a:t>
            </a:r>
            <a:r>
              <a:rPr sz="2900" b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to</a:t>
            </a:r>
            <a:r>
              <a:rPr sz="2900" b="1" u="heavy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9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create</a:t>
            </a:r>
            <a:r>
              <a:rPr sz="29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900" b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900" b="1" u="heavy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900" b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virtual</a:t>
            </a:r>
            <a:r>
              <a:rPr sz="2900" b="1" u="heavy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900" b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machine</a:t>
            </a:r>
            <a:r>
              <a:rPr sz="2900" b="1" u="heavy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900" b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within  </a:t>
            </a:r>
            <a:r>
              <a:rPr sz="29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 </a:t>
            </a:r>
            <a:r>
              <a:rPr sz="2900" b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Amazon </a:t>
            </a:r>
            <a:r>
              <a:rPr sz="2900" b="1" spc="15" dirty="0">
                <a:latin typeface="Times New Roman"/>
                <a:cs typeface="Times New Roman"/>
              </a:rPr>
              <a:t> </a:t>
            </a:r>
            <a:r>
              <a:rPr sz="2900" b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Elastic</a:t>
            </a:r>
            <a:r>
              <a:rPr sz="29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900" b="1" u="heavy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Compute</a:t>
            </a:r>
            <a:r>
              <a:rPr sz="29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900" b="1" u="heavy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Cloud</a:t>
            </a:r>
            <a:r>
              <a:rPr sz="29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900" b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(EC2).</a:t>
            </a:r>
            <a:endParaRPr sz="2900">
              <a:latin typeface="Times New Roman"/>
              <a:cs typeface="Times New Roman"/>
            </a:endParaRPr>
          </a:p>
          <a:p>
            <a:pPr marL="356870" marR="6350" indent="-344805" algn="just">
              <a:lnSpc>
                <a:spcPct val="100800"/>
              </a:lnSpc>
              <a:spcBef>
                <a:spcPts val="715"/>
              </a:spcBef>
              <a:buFont typeface="Arial MT"/>
              <a:buChar char="•"/>
              <a:tabLst>
                <a:tab pos="357505" algn="l"/>
              </a:tabLst>
            </a:pPr>
            <a:r>
              <a:rPr sz="2900" spc="10" dirty="0">
                <a:latin typeface="Times New Roman"/>
                <a:cs typeface="Times New Roman"/>
              </a:rPr>
              <a:t>It serves </a:t>
            </a:r>
            <a:r>
              <a:rPr sz="2900" spc="5" dirty="0">
                <a:latin typeface="Times New Roman"/>
                <a:cs typeface="Times New Roman"/>
              </a:rPr>
              <a:t>as </a:t>
            </a:r>
            <a:r>
              <a:rPr sz="2900" spc="10" dirty="0">
                <a:latin typeface="Times New Roman"/>
                <a:cs typeface="Times New Roman"/>
              </a:rPr>
              <a:t>the </a:t>
            </a:r>
            <a:r>
              <a:rPr sz="2900" spc="5" dirty="0">
                <a:latin typeface="Times New Roman"/>
                <a:cs typeface="Times New Roman"/>
              </a:rPr>
              <a:t>basic </a:t>
            </a:r>
            <a:r>
              <a:rPr sz="2900" spc="10" dirty="0">
                <a:latin typeface="Times New Roman"/>
                <a:cs typeface="Times New Roman"/>
              </a:rPr>
              <a:t>unit of deployment </a:t>
            </a:r>
            <a:r>
              <a:rPr sz="2900" spc="5" dirty="0">
                <a:latin typeface="Times New Roman"/>
                <a:cs typeface="Times New Roman"/>
              </a:rPr>
              <a:t>for </a:t>
            </a:r>
            <a:r>
              <a:rPr sz="2900" spc="10" dirty="0">
                <a:latin typeface="Times New Roman"/>
                <a:cs typeface="Times New Roman"/>
              </a:rPr>
              <a:t>services </a:t>
            </a:r>
            <a:r>
              <a:rPr sz="2900" spc="5" dirty="0">
                <a:latin typeface="Times New Roman"/>
                <a:cs typeface="Times New Roman"/>
              </a:rPr>
              <a:t>delivered using </a:t>
            </a:r>
            <a:r>
              <a:rPr sz="2900" spc="10" dirty="0">
                <a:latin typeface="Times New Roman"/>
                <a:cs typeface="Times New Roman"/>
              </a:rPr>
              <a:t> EC2.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0CEDF-3F39-F847-4DA5-D4FB8B3A77D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95</a:t>
            </a:fld>
            <a:endParaRPr spc="-5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5036" y="235407"/>
            <a:ext cx="36677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none" spc="-40" dirty="0"/>
              <a:t>Service</a:t>
            </a:r>
            <a:r>
              <a:rPr sz="3600" u="none" spc="-185" dirty="0"/>
              <a:t> </a:t>
            </a:r>
            <a:r>
              <a:rPr sz="3600" u="none" spc="40" dirty="0"/>
              <a:t>Highlights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11149076" y="6592121"/>
            <a:ext cx="58737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U3.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96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82930" y="737600"/>
            <a:ext cx="11448415" cy="535495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19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Elastic</a:t>
            </a:r>
            <a:endParaRPr sz="1900">
              <a:latin typeface="Arial"/>
              <a:cs typeface="Arial"/>
            </a:endParaRPr>
          </a:p>
          <a:p>
            <a:pPr marL="698500" indent="-228600">
              <a:lnSpc>
                <a:spcPct val="100000"/>
              </a:lnSpc>
              <a:spcBef>
                <a:spcPts val="10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b="1" spc="-5" dirty="0">
                <a:latin typeface="Arial"/>
                <a:cs typeface="Arial"/>
              </a:rPr>
              <a:t>Capacity</a:t>
            </a:r>
            <a:r>
              <a:rPr sz="1900" b="1" spc="5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can</a:t>
            </a:r>
            <a:r>
              <a:rPr sz="1900" b="1" spc="20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be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increased</a:t>
            </a:r>
            <a:r>
              <a:rPr sz="1900" b="1" spc="2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or</a:t>
            </a:r>
            <a:r>
              <a:rPr sz="1900" b="1" spc="1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decreased</a:t>
            </a:r>
            <a:r>
              <a:rPr sz="1900" b="1" spc="50" dirty="0">
                <a:latin typeface="Arial"/>
                <a:cs typeface="Arial"/>
              </a:rPr>
              <a:t> </a:t>
            </a:r>
            <a:r>
              <a:rPr sz="1900" dirty="0">
                <a:latin typeface="Arial MT"/>
                <a:cs typeface="Arial MT"/>
              </a:rPr>
              <a:t>within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minutes,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not</a:t>
            </a:r>
            <a:r>
              <a:rPr sz="1900" spc="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hours</a:t>
            </a:r>
            <a:r>
              <a:rPr sz="1900" spc="1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or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days.</a:t>
            </a:r>
            <a:endParaRPr sz="1900">
              <a:latin typeface="Arial MT"/>
              <a:cs typeface="Arial MT"/>
            </a:endParaRPr>
          </a:p>
          <a:p>
            <a:pPr marL="698500" indent="-228600">
              <a:lnSpc>
                <a:spcPct val="100000"/>
              </a:lnSpc>
              <a:spcBef>
                <a:spcPts val="99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65" dirty="0">
                <a:latin typeface="Arial MT"/>
                <a:cs typeface="Arial MT"/>
              </a:rPr>
              <a:t>You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can</a:t>
            </a:r>
            <a:r>
              <a:rPr sz="1900" spc="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order/demand</a:t>
            </a:r>
            <a:r>
              <a:rPr sz="1900" spc="11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one,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hundreds</a:t>
            </a:r>
            <a:r>
              <a:rPr sz="1900" spc="4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or</a:t>
            </a:r>
            <a:r>
              <a:rPr sz="1900" spc="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even</a:t>
            </a:r>
            <a:r>
              <a:rPr sz="1900" spc="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thousands</a:t>
            </a:r>
            <a:r>
              <a:rPr sz="1900" spc="5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of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b="1" spc="-10" dirty="0">
                <a:latin typeface="Arial"/>
                <a:cs typeface="Arial"/>
              </a:rPr>
              <a:t>server</a:t>
            </a:r>
            <a:r>
              <a:rPr sz="1900" b="1" spc="4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instances</a:t>
            </a:r>
            <a:r>
              <a:rPr sz="1900" b="1" spc="80" dirty="0">
                <a:latin typeface="Arial"/>
                <a:cs typeface="Arial"/>
              </a:rPr>
              <a:t> </a:t>
            </a:r>
            <a:r>
              <a:rPr sz="1900" b="1" spc="-20" dirty="0">
                <a:latin typeface="Arial"/>
                <a:cs typeface="Arial"/>
              </a:rPr>
              <a:t>simultaneously.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9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Completely</a:t>
            </a:r>
            <a:r>
              <a:rPr sz="1900" b="1" u="heavy" spc="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9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Controlled</a:t>
            </a:r>
            <a:r>
              <a:rPr sz="1900" b="1" u="heavy" spc="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9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</a:t>
            </a:r>
            <a:r>
              <a:rPr sz="1900" b="1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9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Flexible</a:t>
            </a:r>
            <a:endParaRPr sz="1900">
              <a:latin typeface="Arial"/>
              <a:cs typeface="Arial"/>
            </a:endParaRPr>
          </a:p>
          <a:p>
            <a:pPr marL="1155700" marR="5080" lvl="1" indent="-228600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1289685" algn="l"/>
                <a:tab pos="1290320" algn="l"/>
                <a:tab pos="1875155" algn="l"/>
                <a:tab pos="2573020" algn="l"/>
                <a:tab pos="3082290" algn="l"/>
                <a:tab pos="3996690" algn="l"/>
                <a:tab pos="4375150" algn="l"/>
                <a:tab pos="5445125" algn="l"/>
                <a:tab pos="6579234" algn="l"/>
                <a:tab pos="7426959" algn="l"/>
                <a:tab pos="8674100" algn="l"/>
                <a:tab pos="9859645" algn="l"/>
                <a:tab pos="10439400" algn="l"/>
              </a:tabLst>
            </a:pPr>
            <a:r>
              <a:rPr dirty="0"/>
              <a:t>	</a:t>
            </a:r>
            <a:r>
              <a:rPr sz="1900" b="1" spc="-145" dirty="0">
                <a:latin typeface="Arial"/>
                <a:cs typeface="Arial"/>
              </a:rPr>
              <a:t>Y</a:t>
            </a:r>
            <a:r>
              <a:rPr sz="1900" b="1" spc="-15" dirty="0">
                <a:latin typeface="Arial"/>
                <a:cs typeface="Arial"/>
              </a:rPr>
              <a:t>o</a:t>
            </a:r>
            <a:r>
              <a:rPr sz="1900" b="1" spc="-5" dirty="0">
                <a:latin typeface="Arial"/>
                <a:cs typeface="Arial"/>
              </a:rPr>
              <a:t>u</a:t>
            </a:r>
            <a:r>
              <a:rPr sz="1900" b="1" dirty="0">
                <a:latin typeface="Arial"/>
                <a:cs typeface="Arial"/>
              </a:rPr>
              <a:t>	</a:t>
            </a:r>
            <a:r>
              <a:rPr sz="1900" b="1" spc="-15" dirty="0">
                <a:latin typeface="Arial"/>
                <a:cs typeface="Arial"/>
              </a:rPr>
              <a:t>h</a:t>
            </a:r>
            <a:r>
              <a:rPr sz="1900" b="1" spc="15" dirty="0">
                <a:latin typeface="Arial"/>
                <a:cs typeface="Arial"/>
              </a:rPr>
              <a:t>a</a:t>
            </a:r>
            <a:r>
              <a:rPr sz="1900" b="1" spc="-30" dirty="0">
                <a:latin typeface="Arial"/>
                <a:cs typeface="Arial"/>
              </a:rPr>
              <a:t>v</a:t>
            </a:r>
            <a:r>
              <a:rPr sz="1900" b="1" spc="-5" dirty="0">
                <a:latin typeface="Arial"/>
                <a:cs typeface="Arial"/>
              </a:rPr>
              <a:t>e</a:t>
            </a:r>
            <a:r>
              <a:rPr sz="1900" b="1" dirty="0">
                <a:latin typeface="Arial"/>
                <a:cs typeface="Arial"/>
              </a:rPr>
              <a:t>	</a:t>
            </a:r>
            <a:r>
              <a:rPr sz="1900" b="1" spc="-15" dirty="0">
                <a:latin typeface="Arial"/>
                <a:cs typeface="Arial"/>
              </a:rPr>
              <a:t>t</a:t>
            </a:r>
            <a:r>
              <a:rPr sz="1900" b="1" spc="10" dirty="0">
                <a:latin typeface="Arial"/>
                <a:cs typeface="Arial"/>
              </a:rPr>
              <a:t>h</a:t>
            </a:r>
            <a:r>
              <a:rPr sz="1900" b="1" spc="-5" dirty="0">
                <a:latin typeface="Arial"/>
                <a:cs typeface="Arial"/>
              </a:rPr>
              <a:t>e</a:t>
            </a:r>
            <a:r>
              <a:rPr sz="1900" b="1" dirty="0">
                <a:latin typeface="Arial"/>
                <a:cs typeface="Arial"/>
              </a:rPr>
              <a:t>	</a:t>
            </a:r>
            <a:r>
              <a:rPr sz="1900" b="1" spc="20" dirty="0">
                <a:latin typeface="Arial"/>
                <a:cs typeface="Arial"/>
              </a:rPr>
              <a:t>c</a:t>
            </a:r>
            <a:r>
              <a:rPr sz="1900" b="1" spc="-5" dirty="0">
                <a:latin typeface="Arial"/>
                <a:cs typeface="Arial"/>
              </a:rPr>
              <a:t>h</a:t>
            </a:r>
            <a:r>
              <a:rPr sz="1900" b="1" spc="-15" dirty="0">
                <a:latin typeface="Arial"/>
                <a:cs typeface="Arial"/>
              </a:rPr>
              <a:t>o</a:t>
            </a:r>
            <a:r>
              <a:rPr sz="1900" b="1" spc="-5" dirty="0">
                <a:latin typeface="Arial"/>
                <a:cs typeface="Arial"/>
              </a:rPr>
              <a:t>i</a:t>
            </a:r>
            <a:r>
              <a:rPr sz="1900" b="1" spc="20" dirty="0">
                <a:latin typeface="Arial"/>
                <a:cs typeface="Arial"/>
              </a:rPr>
              <a:t>c</a:t>
            </a:r>
            <a:r>
              <a:rPr sz="1900" b="1" spc="-5" dirty="0">
                <a:latin typeface="Arial"/>
                <a:cs typeface="Arial"/>
              </a:rPr>
              <a:t>e</a:t>
            </a:r>
            <a:r>
              <a:rPr sz="1900" b="1" dirty="0">
                <a:latin typeface="Arial"/>
                <a:cs typeface="Arial"/>
              </a:rPr>
              <a:t>	</a:t>
            </a:r>
            <a:r>
              <a:rPr sz="1900" b="1" spc="10" dirty="0">
                <a:latin typeface="Arial"/>
                <a:cs typeface="Arial"/>
              </a:rPr>
              <a:t>o</a:t>
            </a:r>
            <a:r>
              <a:rPr sz="1900" b="1" spc="-5" dirty="0">
                <a:latin typeface="Arial"/>
                <a:cs typeface="Arial"/>
              </a:rPr>
              <a:t>f</a:t>
            </a:r>
            <a:r>
              <a:rPr sz="1900" b="1" dirty="0">
                <a:latin typeface="Arial"/>
                <a:cs typeface="Arial"/>
              </a:rPr>
              <a:t>	</a:t>
            </a:r>
            <a:r>
              <a:rPr sz="1900" b="1" spc="-5" dirty="0">
                <a:latin typeface="Arial"/>
                <a:cs typeface="Arial"/>
              </a:rPr>
              <a:t>m</a:t>
            </a:r>
            <a:r>
              <a:rPr sz="1900" b="1" spc="-20" dirty="0">
                <a:latin typeface="Arial"/>
                <a:cs typeface="Arial"/>
              </a:rPr>
              <a:t>u</a:t>
            </a:r>
            <a:r>
              <a:rPr sz="1900" b="1" spc="15" dirty="0">
                <a:latin typeface="Arial"/>
                <a:cs typeface="Arial"/>
              </a:rPr>
              <a:t>l</a:t>
            </a:r>
            <a:r>
              <a:rPr sz="1900" b="1" spc="-15" dirty="0">
                <a:latin typeface="Arial"/>
                <a:cs typeface="Arial"/>
              </a:rPr>
              <a:t>t</a:t>
            </a:r>
            <a:r>
              <a:rPr sz="1900" b="1" spc="-5" dirty="0">
                <a:latin typeface="Arial"/>
                <a:cs typeface="Arial"/>
              </a:rPr>
              <a:t>iple</a:t>
            </a:r>
            <a:r>
              <a:rPr sz="1900" b="1" dirty="0">
                <a:latin typeface="Arial"/>
                <a:cs typeface="Arial"/>
              </a:rPr>
              <a:t>	</a:t>
            </a:r>
            <a:r>
              <a:rPr sz="1900" b="1" spc="15" dirty="0">
                <a:latin typeface="Arial"/>
                <a:cs typeface="Arial"/>
              </a:rPr>
              <a:t>i</a:t>
            </a:r>
            <a:r>
              <a:rPr sz="1900" b="1" spc="-5" dirty="0">
                <a:latin typeface="Arial"/>
                <a:cs typeface="Arial"/>
              </a:rPr>
              <a:t>n</a:t>
            </a:r>
            <a:r>
              <a:rPr sz="1900" b="1" spc="15" dirty="0">
                <a:latin typeface="Arial"/>
                <a:cs typeface="Arial"/>
              </a:rPr>
              <a:t>s</a:t>
            </a:r>
            <a:r>
              <a:rPr sz="1900" b="1" spc="-5" dirty="0">
                <a:latin typeface="Arial"/>
                <a:cs typeface="Arial"/>
              </a:rPr>
              <a:t>tan</a:t>
            </a:r>
            <a:r>
              <a:rPr sz="1900" b="1" spc="15" dirty="0">
                <a:latin typeface="Arial"/>
                <a:cs typeface="Arial"/>
              </a:rPr>
              <a:t>c</a:t>
            </a:r>
            <a:r>
              <a:rPr sz="1900" b="1" spc="-5" dirty="0">
                <a:latin typeface="Arial"/>
                <a:cs typeface="Arial"/>
              </a:rPr>
              <a:t>e</a:t>
            </a:r>
            <a:r>
              <a:rPr sz="1900" b="1" dirty="0">
                <a:latin typeface="Arial"/>
                <a:cs typeface="Arial"/>
              </a:rPr>
              <a:t>	</a:t>
            </a:r>
            <a:r>
              <a:rPr sz="1900" b="1" spc="10" dirty="0">
                <a:latin typeface="Arial"/>
                <a:cs typeface="Arial"/>
              </a:rPr>
              <a:t>t</a:t>
            </a:r>
            <a:r>
              <a:rPr sz="1900" b="1" spc="-25" dirty="0">
                <a:latin typeface="Arial"/>
                <a:cs typeface="Arial"/>
              </a:rPr>
              <a:t>y</a:t>
            </a:r>
            <a:r>
              <a:rPr sz="1900" b="1" spc="10" dirty="0">
                <a:latin typeface="Arial"/>
                <a:cs typeface="Arial"/>
              </a:rPr>
              <a:t>p</a:t>
            </a:r>
            <a:r>
              <a:rPr sz="1900" b="1" spc="-5" dirty="0">
                <a:latin typeface="Arial"/>
                <a:cs typeface="Arial"/>
              </a:rPr>
              <a:t>e</a:t>
            </a:r>
            <a:r>
              <a:rPr sz="1900" b="1" dirty="0">
                <a:latin typeface="Arial"/>
                <a:cs typeface="Arial"/>
              </a:rPr>
              <a:t>s</a:t>
            </a:r>
            <a:r>
              <a:rPr sz="1900" b="1" spc="-5" dirty="0">
                <a:latin typeface="Arial"/>
                <a:cs typeface="Arial"/>
              </a:rPr>
              <a:t>,</a:t>
            </a:r>
            <a:r>
              <a:rPr sz="1900" b="1" dirty="0">
                <a:latin typeface="Arial"/>
                <a:cs typeface="Arial"/>
              </a:rPr>
              <a:t>	</a:t>
            </a:r>
            <a:r>
              <a:rPr sz="1900" b="1" spc="-15" dirty="0">
                <a:latin typeface="Arial"/>
                <a:cs typeface="Arial"/>
              </a:rPr>
              <a:t>o</a:t>
            </a:r>
            <a:r>
              <a:rPr sz="1900" b="1" spc="10" dirty="0">
                <a:latin typeface="Arial"/>
                <a:cs typeface="Arial"/>
              </a:rPr>
              <a:t>p</a:t>
            </a:r>
            <a:r>
              <a:rPr sz="1900" b="1" spc="-5" dirty="0">
                <a:latin typeface="Arial"/>
                <a:cs typeface="Arial"/>
              </a:rPr>
              <a:t>e</a:t>
            </a:r>
            <a:r>
              <a:rPr sz="1900" b="1" dirty="0">
                <a:latin typeface="Arial"/>
                <a:cs typeface="Arial"/>
              </a:rPr>
              <a:t>r</a:t>
            </a:r>
            <a:r>
              <a:rPr sz="1900" b="1" spc="-5" dirty="0">
                <a:latin typeface="Arial"/>
                <a:cs typeface="Arial"/>
              </a:rPr>
              <a:t>ati</a:t>
            </a:r>
            <a:r>
              <a:rPr sz="1900" b="1" spc="5" dirty="0">
                <a:latin typeface="Arial"/>
                <a:cs typeface="Arial"/>
              </a:rPr>
              <a:t>n</a:t>
            </a:r>
            <a:r>
              <a:rPr sz="1900" b="1" spc="-5" dirty="0">
                <a:latin typeface="Arial"/>
                <a:cs typeface="Arial"/>
              </a:rPr>
              <a:t>g</a:t>
            </a:r>
            <a:r>
              <a:rPr sz="1900" b="1" dirty="0">
                <a:latin typeface="Arial"/>
                <a:cs typeface="Arial"/>
              </a:rPr>
              <a:t>	</a:t>
            </a:r>
            <a:r>
              <a:rPr sz="1900" b="1" spc="40" dirty="0">
                <a:latin typeface="Arial"/>
                <a:cs typeface="Arial"/>
              </a:rPr>
              <a:t>s</a:t>
            </a:r>
            <a:r>
              <a:rPr sz="1900" b="1" spc="-30" dirty="0">
                <a:latin typeface="Arial"/>
                <a:cs typeface="Arial"/>
              </a:rPr>
              <a:t>y</a:t>
            </a:r>
            <a:r>
              <a:rPr sz="1900" b="1" spc="15" dirty="0">
                <a:latin typeface="Arial"/>
                <a:cs typeface="Arial"/>
              </a:rPr>
              <a:t>s</a:t>
            </a:r>
            <a:r>
              <a:rPr sz="1900" b="1" spc="-15" dirty="0">
                <a:latin typeface="Arial"/>
                <a:cs typeface="Arial"/>
              </a:rPr>
              <a:t>t</a:t>
            </a:r>
            <a:r>
              <a:rPr sz="1900" b="1" spc="-5" dirty="0">
                <a:latin typeface="Arial"/>
                <a:cs typeface="Arial"/>
              </a:rPr>
              <a:t>ems,</a:t>
            </a:r>
            <a:r>
              <a:rPr sz="1900" b="1" dirty="0">
                <a:latin typeface="Arial"/>
                <a:cs typeface="Arial"/>
              </a:rPr>
              <a:t>	</a:t>
            </a:r>
            <a:r>
              <a:rPr sz="1900" b="1" spc="-5" dirty="0">
                <a:latin typeface="Arial"/>
                <a:cs typeface="Arial"/>
              </a:rPr>
              <a:t>a</a:t>
            </a:r>
            <a:r>
              <a:rPr sz="1900" b="1" spc="10" dirty="0">
                <a:latin typeface="Arial"/>
                <a:cs typeface="Arial"/>
              </a:rPr>
              <a:t>n</a:t>
            </a:r>
            <a:r>
              <a:rPr sz="1900" b="1" spc="-5" dirty="0">
                <a:latin typeface="Arial"/>
                <a:cs typeface="Arial"/>
              </a:rPr>
              <a:t>d</a:t>
            </a:r>
            <a:r>
              <a:rPr sz="1900" b="1" dirty="0">
                <a:latin typeface="Arial"/>
                <a:cs typeface="Arial"/>
              </a:rPr>
              <a:t>	</a:t>
            </a:r>
            <a:r>
              <a:rPr sz="1900" b="1" spc="-5" dirty="0">
                <a:latin typeface="Arial"/>
                <a:cs typeface="Arial"/>
              </a:rPr>
              <a:t>s</a:t>
            </a:r>
            <a:r>
              <a:rPr sz="1900" b="1" spc="10" dirty="0">
                <a:latin typeface="Arial"/>
                <a:cs typeface="Arial"/>
              </a:rPr>
              <a:t>o</a:t>
            </a:r>
            <a:r>
              <a:rPr sz="1900" b="1" spc="-15" dirty="0">
                <a:latin typeface="Arial"/>
                <a:cs typeface="Arial"/>
              </a:rPr>
              <a:t>ft</a:t>
            </a:r>
            <a:r>
              <a:rPr sz="1900" b="1" spc="50" dirty="0">
                <a:latin typeface="Arial"/>
                <a:cs typeface="Arial"/>
              </a:rPr>
              <a:t>w</a:t>
            </a:r>
            <a:r>
              <a:rPr sz="1900" b="1" spc="-5" dirty="0">
                <a:latin typeface="Arial"/>
                <a:cs typeface="Arial"/>
              </a:rPr>
              <a:t>a</a:t>
            </a:r>
            <a:r>
              <a:rPr sz="1900" b="1" spc="-25" dirty="0">
                <a:latin typeface="Arial"/>
                <a:cs typeface="Arial"/>
              </a:rPr>
              <a:t>r</a:t>
            </a:r>
            <a:r>
              <a:rPr sz="1900" b="1" spc="-5" dirty="0">
                <a:latin typeface="Arial"/>
                <a:cs typeface="Arial"/>
              </a:rPr>
              <a:t>e  packages.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9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Designed</a:t>
            </a:r>
            <a:r>
              <a:rPr sz="1900" b="1" u="heavy" spc="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9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</a:t>
            </a:r>
            <a:r>
              <a:rPr sz="1900" b="1" u="heavy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9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use</a:t>
            </a:r>
            <a:r>
              <a:rPr sz="1900" b="1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900" b="1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with</a:t>
            </a:r>
            <a:r>
              <a:rPr sz="1900" b="1" u="heavy" spc="-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9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other</a:t>
            </a:r>
            <a:r>
              <a:rPr sz="1900" b="1" u="heavy" spc="-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900" b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Amazon</a:t>
            </a:r>
            <a:r>
              <a:rPr sz="1900" b="1" u="heavy" spc="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9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Web</a:t>
            </a:r>
            <a:r>
              <a:rPr sz="19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Services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9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Reliable</a:t>
            </a:r>
            <a:endParaRPr sz="1900">
              <a:latin typeface="Arial"/>
              <a:cs typeface="Arial"/>
            </a:endParaRPr>
          </a:p>
          <a:p>
            <a:pPr marL="756285" indent="-287020">
              <a:lnSpc>
                <a:spcPct val="100000"/>
              </a:lnSpc>
              <a:spcBef>
                <a:spcPts val="459"/>
              </a:spcBef>
              <a:buChar char="•"/>
              <a:tabLst>
                <a:tab pos="756285" algn="l"/>
                <a:tab pos="756920" algn="l"/>
              </a:tabLst>
            </a:pPr>
            <a:r>
              <a:rPr sz="1900" spc="-5" dirty="0">
                <a:latin typeface="Arial MT"/>
                <a:cs typeface="Arial MT"/>
              </a:rPr>
              <a:t>The</a:t>
            </a:r>
            <a:r>
              <a:rPr sz="1900" spc="14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Amazon</a:t>
            </a:r>
            <a:r>
              <a:rPr sz="1900" spc="17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EC2</a:t>
            </a:r>
            <a:r>
              <a:rPr sz="1900" spc="150" dirty="0">
                <a:latin typeface="Arial MT"/>
                <a:cs typeface="Arial MT"/>
              </a:rPr>
              <a:t> </a:t>
            </a:r>
            <a:r>
              <a:rPr sz="1900" b="1" spc="-5" dirty="0">
                <a:latin typeface="Arial"/>
                <a:cs typeface="Arial"/>
              </a:rPr>
              <a:t>Service</a:t>
            </a:r>
            <a:r>
              <a:rPr sz="1900" b="1" spc="18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Level</a:t>
            </a:r>
            <a:r>
              <a:rPr sz="1900" b="1" spc="200" dirty="0">
                <a:latin typeface="Arial"/>
                <a:cs typeface="Arial"/>
              </a:rPr>
              <a:t> </a:t>
            </a:r>
            <a:r>
              <a:rPr sz="1900" b="1" spc="-5" dirty="0">
                <a:latin typeface="Arial"/>
                <a:cs typeface="Arial"/>
              </a:rPr>
              <a:t>Agreement</a:t>
            </a:r>
            <a:r>
              <a:rPr sz="1900" b="1" spc="145" dirty="0">
                <a:latin typeface="Arial"/>
                <a:cs typeface="Arial"/>
              </a:rPr>
              <a:t> </a:t>
            </a:r>
            <a:r>
              <a:rPr sz="1900" dirty="0">
                <a:latin typeface="Arial MT"/>
                <a:cs typeface="Arial MT"/>
              </a:rPr>
              <a:t>commitment</a:t>
            </a:r>
            <a:r>
              <a:rPr sz="1900" spc="16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is</a:t>
            </a:r>
            <a:r>
              <a:rPr sz="1900" spc="16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99.95%</a:t>
            </a:r>
            <a:r>
              <a:rPr sz="1900" spc="16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availability</a:t>
            </a:r>
            <a:r>
              <a:rPr sz="1900" spc="150" dirty="0">
                <a:latin typeface="Arial MT"/>
                <a:cs typeface="Arial MT"/>
              </a:rPr>
              <a:t> </a:t>
            </a:r>
            <a:r>
              <a:rPr sz="1900" spc="5" dirty="0">
                <a:latin typeface="Arial MT"/>
                <a:cs typeface="Arial MT"/>
              </a:rPr>
              <a:t>for</a:t>
            </a:r>
            <a:r>
              <a:rPr sz="1900" spc="14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each</a:t>
            </a:r>
            <a:r>
              <a:rPr sz="1900" spc="16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Amazon</a:t>
            </a:r>
            <a:endParaRPr sz="1900">
              <a:latin typeface="Arial MT"/>
              <a:cs typeface="Arial MT"/>
            </a:endParaRPr>
          </a:p>
          <a:p>
            <a:pPr marL="756285">
              <a:lnSpc>
                <a:spcPct val="100000"/>
              </a:lnSpc>
            </a:pPr>
            <a:r>
              <a:rPr sz="1900" spc="-5" dirty="0">
                <a:latin typeface="Arial MT"/>
                <a:cs typeface="Arial MT"/>
              </a:rPr>
              <a:t>EC2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Region.</a:t>
            </a:r>
            <a:endParaRPr sz="1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9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Secure</a:t>
            </a:r>
            <a:endParaRPr sz="1900">
              <a:latin typeface="Arial"/>
              <a:cs typeface="Arial"/>
            </a:endParaRPr>
          </a:p>
          <a:p>
            <a:pPr marL="756285" marR="6985" indent="-287020" algn="just">
              <a:lnSpc>
                <a:spcPct val="100000"/>
              </a:lnSpc>
              <a:spcBef>
                <a:spcPts val="455"/>
              </a:spcBef>
              <a:buChar char="•"/>
              <a:tabLst>
                <a:tab pos="756920" algn="l"/>
              </a:tabLst>
            </a:pPr>
            <a:r>
              <a:rPr sz="1900" spc="5" dirty="0">
                <a:latin typeface="Arial MT"/>
                <a:cs typeface="Arial MT"/>
              </a:rPr>
              <a:t>When </a:t>
            </a:r>
            <a:r>
              <a:rPr sz="1900" dirty="0">
                <a:latin typeface="Arial MT"/>
                <a:cs typeface="Arial MT"/>
              </a:rPr>
              <a:t>launching </a:t>
            </a:r>
            <a:r>
              <a:rPr sz="1900" spc="-10" dirty="0">
                <a:latin typeface="Arial MT"/>
                <a:cs typeface="Arial MT"/>
              </a:rPr>
              <a:t>Amazon </a:t>
            </a:r>
            <a:r>
              <a:rPr sz="1900" spc="-5" dirty="0">
                <a:latin typeface="Arial MT"/>
                <a:cs typeface="Arial MT"/>
              </a:rPr>
              <a:t>EC2 </a:t>
            </a:r>
            <a:r>
              <a:rPr sz="1900" dirty="0">
                <a:latin typeface="Arial MT"/>
                <a:cs typeface="Arial MT"/>
              </a:rPr>
              <a:t>resources within </a:t>
            </a:r>
            <a:r>
              <a:rPr sz="1900" spc="-5" dirty="0">
                <a:latin typeface="Arial MT"/>
                <a:cs typeface="Arial MT"/>
              </a:rPr>
              <a:t>Amazon Virtual Private Cloud (Amazon VPC), </a:t>
            </a:r>
            <a:r>
              <a:rPr sz="1900" spc="-10" dirty="0">
                <a:latin typeface="Arial MT"/>
                <a:cs typeface="Arial MT"/>
              </a:rPr>
              <a:t>you </a:t>
            </a:r>
            <a:r>
              <a:rPr sz="1900" spc="-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can isolate your </a:t>
            </a:r>
            <a:r>
              <a:rPr sz="1900" spc="-5" dirty="0">
                <a:latin typeface="Arial MT"/>
                <a:cs typeface="Arial MT"/>
              </a:rPr>
              <a:t>compute </a:t>
            </a:r>
            <a:r>
              <a:rPr sz="1900" dirty="0">
                <a:latin typeface="Arial MT"/>
                <a:cs typeface="Arial MT"/>
              </a:rPr>
              <a:t>instances </a:t>
            </a:r>
            <a:r>
              <a:rPr sz="1900" spc="-5" dirty="0">
                <a:latin typeface="Arial MT"/>
                <a:cs typeface="Arial MT"/>
              </a:rPr>
              <a:t>by </a:t>
            </a:r>
            <a:r>
              <a:rPr sz="1900" dirty="0">
                <a:latin typeface="Arial MT"/>
                <a:cs typeface="Arial MT"/>
              </a:rPr>
              <a:t>specifying </a:t>
            </a:r>
            <a:r>
              <a:rPr sz="1900" spc="-5" dirty="0">
                <a:latin typeface="Arial MT"/>
                <a:cs typeface="Arial MT"/>
              </a:rPr>
              <a:t>the IP range </a:t>
            </a:r>
            <a:r>
              <a:rPr sz="1900" spc="-10" dirty="0">
                <a:latin typeface="Arial MT"/>
                <a:cs typeface="Arial MT"/>
              </a:rPr>
              <a:t>you </a:t>
            </a:r>
            <a:r>
              <a:rPr sz="1900" dirty="0">
                <a:latin typeface="Arial MT"/>
                <a:cs typeface="Arial MT"/>
              </a:rPr>
              <a:t>wish </a:t>
            </a:r>
            <a:r>
              <a:rPr sz="1900" spc="-5" dirty="0">
                <a:latin typeface="Arial MT"/>
                <a:cs typeface="Arial MT"/>
              </a:rPr>
              <a:t>to </a:t>
            </a:r>
            <a:r>
              <a:rPr sz="1900" dirty="0">
                <a:latin typeface="Arial MT"/>
                <a:cs typeface="Arial MT"/>
              </a:rPr>
              <a:t>use, </a:t>
            </a:r>
            <a:r>
              <a:rPr sz="1900" spc="-5" dirty="0">
                <a:latin typeface="Arial MT"/>
                <a:cs typeface="Arial MT"/>
              </a:rPr>
              <a:t>and </a:t>
            </a:r>
            <a:r>
              <a:rPr sz="1900" dirty="0">
                <a:latin typeface="Arial MT"/>
                <a:cs typeface="Arial MT"/>
              </a:rPr>
              <a:t>connect </a:t>
            </a:r>
            <a:r>
              <a:rPr sz="1900" spc="-5" dirty="0">
                <a:latin typeface="Arial MT"/>
                <a:cs typeface="Arial MT"/>
              </a:rPr>
              <a:t>to your </a:t>
            </a:r>
            <a:r>
              <a:rPr sz="1900" dirty="0">
                <a:latin typeface="Arial MT"/>
                <a:cs typeface="Arial MT"/>
              </a:rPr>
              <a:t> existing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IT</a:t>
            </a:r>
            <a:r>
              <a:rPr sz="1900" spc="-3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infrastructure</a:t>
            </a:r>
            <a:r>
              <a:rPr sz="1900" spc="-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using</a:t>
            </a:r>
            <a:r>
              <a:rPr sz="1900" spc="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industry-standard</a:t>
            </a:r>
            <a:r>
              <a:rPr sz="1900" spc="7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encrypted</a:t>
            </a:r>
            <a:r>
              <a:rPr sz="1900" spc="5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IPsec</a:t>
            </a:r>
            <a:r>
              <a:rPr sz="1900" spc="525" dirty="0">
                <a:latin typeface="Arial MT"/>
                <a:cs typeface="Arial MT"/>
              </a:rPr>
              <a:t> </a:t>
            </a:r>
            <a:r>
              <a:rPr sz="1900" spc="-5" dirty="0">
                <a:latin typeface="Arial MT"/>
                <a:cs typeface="Arial MT"/>
              </a:rPr>
              <a:t>VPN.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D378-AC75-A249-A0C9-3D7448E99BA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96</a:t>
            </a:fld>
            <a:endParaRPr spc="-5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0257" y="414350"/>
            <a:ext cx="7352665" cy="603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800" u="none" spc="-15" dirty="0">
                <a:latin typeface="Times New Roman"/>
                <a:cs typeface="Times New Roman"/>
              </a:rPr>
              <a:t>Amazon</a:t>
            </a:r>
            <a:r>
              <a:rPr sz="3800" u="none" spc="65" dirty="0">
                <a:latin typeface="Times New Roman"/>
                <a:cs typeface="Times New Roman"/>
              </a:rPr>
              <a:t> </a:t>
            </a:r>
            <a:r>
              <a:rPr sz="3800" b="1" spc="-5" dirty="0">
                <a:latin typeface="Times New Roman"/>
                <a:cs typeface="Times New Roman"/>
              </a:rPr>
              <a:t>Simple</a:t>
            </a:r>
            <a:r>
              <a:rPr sz="3800" b="1" spc="-30" dirty="0">
                <a:latin typeface="Times New Roman"/>
                <a:cs typeface="Times New Roman"/>
              </a:rPr>
              <a:t> </a:t>
            </a:r>
            <a:r>
              <a:rPr sz="3800" b="1" spc="-5" dirty="0">
                <a:latin typeface="Times New Roman"/>
                <a:cs typeface="Times New Roman"/>
              </a:rPr>
              <a:t>Storage</a:t>
            </a:r>
            <a:r>
              <a:rPr sz="3800" b="1" spc="20" dirty="0">
                <a:latin typeface="Times New Roman"/>
                <a:cs typeface="Times New Roman"/>
              </a:rPr>
              <a:t> </a:t>
            </a:r>
            <a:r>
              <a:rPr sz="3800" b="1" spc="-5" dirty="0">
                <a:latin typeface="Times New Roman"/>
                <a:cs typeface="Times New Roman"/>
              </a:rPr>
              <a:t>Service</a:t>
            </a:r>
            <a:r>
              <a:rPr sz="3800" u="none" spc="-5" dirty="0">
                <a:latin typeface="Times New Roman"/>
                <a:cs typeface="Times New Roman"/>
              </a:rPr>
              <a:t>(S3)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49076" y="6592121"/>
            <a:ext cx="58737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U3.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97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150696"/>
            <a:ext cx="10815955" cy="363537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356870" marR="10160" indent="-344805" algn="just">
              <a:lnSpc>
                <a:spcPts val="3080"/>
              </a:lnSpc>
              <a:spcBef>
                <a:spcPts val="83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b="1" spc="-10" dirty="0">
                <a:latin typeface="Times New Roman"/>
                <a:cs typeface="Times New Roman"/>
              </a:rPr>
              <a:t>Online</a:t>
            </a:r>
            <a:r>
              <a:rPr sz="3200" b="1" spc="-5" dirty="0">
                <a:latin typeface="Times New Roman"/>
                <a:cs typeface="Times New Roman"/>
              </a:rPr>
              <a:t> Storage</a:t>
            </a:r>
            <a:r>
              <a:rPr sz="3200" b="1" dirty="0">
                <a:latin typeface="Times New Roman"/>
                <a:cs typeface="Times New Roman"/>
              </a:rPr>
              <a:t> </a:t>
            </a:r>
            <a:r>
              <a:rPr sz="3200" b="1" spc="-65" dirty="0">
                <a:latin typeface="Times New Roman"/>
                <a:cs typeface="Times New Roman"/>
              </a:rPr>
              <a:t>Web</a:t>
            </a:r>
            <a:r>
              <a:rPr sz="3200" b="1" spc="67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Service</a:t>
            </a:r>
            <a:r>
              <a:rPr sz="3200" b="1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offered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by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Amazon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00" dirty="0">
                <a:latin typeface="Times New Roman"/>
                <a:cs typeface="Times New Roman"/>
              </a:rPr>
              <a:t>Web </a:t>
            </a:r>
            <a:r>
              <a:rPr sz="3200" spc="-9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Services.</a:t>
            </a:r>
            <a:r>
              <a:rPr sz="3200" spc="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Launched</a:t>
            </a:r>
            <a:r>
              <a:rPr sz="3200" spc="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in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2006.</a:t>
            </a:r>
            <a:endParaRPr sz="320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ts val="3070"/>
              </a:lnSpc>
              <a:spcBef>
                <a:spcPts val="3070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5" dirty="0">
                <a:latin typeface="Times New Roman"/>
                <a:cs typeface="Times New Roman"/>
              </a:rPr>
              <a:t>S3's </a:t>
            </a:r>
            <a:r>
              <a:rPr sz="3200" dirty="0">
                <a:latin typeface="Times New Roman"/>
                <a:cs typeface="Times New Roman"/>
              </a:rPr>
              <a:t>design </a:t>
            </a:r>
            <a:r>
              <a:rPr sz="3200" spc="-15" dirty="0">
                <a:latin typeface="Times New Roman"/>
                <a:cs typeface="Times New Roman"/>
              </a:rPr>
              <a:t>aims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to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provide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scalability,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high </a:t>
            </a:r>
            <a:r>
              <a:rPr sz="3200" spc="-20" dirty="0">
                <a:latin typeface="Times New Roman"/>
                <a:cs typeface="Times New Roman"/>
              </a:rPr>
              <a:t>availability,</a:t>
            </a:r>
            <a:r>
              <a:rPr sz="3200" spc="76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and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low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latency</a:t>
            </a:r>
            <a:r>
              <a:rPr sz="3200" spc="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at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commodity</a:t>
            </a:r>
            <a:r>
              <a:rPr sz="3200" spc="114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costs.</a:t>
            </a:r>
            <a:endParaRPr sz="3200">
              <a:latin typeface="Times New Roman"/>
              <a:cs typeface="Times New Roman"/>
            </a:endParaRPr>
          </a:p>
          <a:p>
            <a:pPr marL="356870" marR="5080" indent="-344805" algn="just">
              <a:lnSpc>
                <a:spcPct val="80000"/>
              </a:lnSpc>
              <a:spcBef>
                <a:spcPts val="3105"/>
              </a:spcBef>
              <a:buFont typeface="Arial MT"/>
              <a:buChar char="•"/>
              <a:tabLst>
                <a:tab pos="357505" algn="l"/>
              </a:tabLst>
            </a:pPr>
            <a:r>
              <a:rPr sz="3200" spc="-10" dirty="0">
                <a:latin typeface="Times New Roman"/>
                <a:cs typeface="Times New Roman"/>
              </a:rPr>
              <a:t>S3</a:t>
            </a:r>
            <a:r>
              <a:rPr sz="3200" spc="-5" dirty="0">
                <a:latin typeface="Times New Roman"/>
                <a:cs typeface="Times New Roman"/>
              </a:rPr>
              <a:t> is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designed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Times New Roman"/>
                <a:cs typeface="Times New Roman"/>
              </a:rPr>
              <a:t>to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provide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99.999999999%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durability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and </a:t>
            </a:r>
            <a:r>
              <a:rPr sz="3200" dirty="0">
                <a:latin typeface="Times New Roman"/>
                <a:cs typeface="Times New Roman"/>
              </a:rPr>
              <a:t> 99.99% </a:t>
            </a:r>
            <a:r>
              <a:rPr sz="3200" spc="-5" dirty="0">
                <a:latin typeface="Times New Roman"/>
                <a:cs typeface="Times New Roman"/>
              </a:rPr>
              <a:t>availability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objects over a given </a:t>
            </a:r>
            <a:r>
              <a:rPr sz="3200" spc="-35" dirty="0">
                <a:latin typeface="Times New Roman"/>
                <a:cs typeface="Times New Roman"/>
              </a:rPr>
              <a:t>year, </a:t>
            </a:r>
            <a:r>
              <a:rPr sz="3200" dirty="0">
                <a:latin typeface="Times New Roman"/>
                <a:cs typeface="Times New Roman"/>
              </a:rPr>
              <a:t>however </a:t>
            </a:r>
            <a:r>
              <a:rPr sz="3200" spc="-5" dirty="0">
                <a:latin typeface="Times New Roman"/>
                <a:cs typeface="Times New Roman"/>
              </a:rPr>
              <a:t>there 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is </a:t>
            </a:r>
            <a:r>
              <a:rPr sz="3200" dirty="0">
                <a:latin typeface="Times New Roman"/>
                <a:cs typeface="Times New Roman"/>
              </a:rPr>
              <a:t>no </a:t>
            </a:r>
            <a:r>
              <a:rPr sz="3200" spc="-5" dirty="0">
                <a:latin typeface="Times New Roman"/>
                <a:cs typeface="Times New Roman"/>
              </a:rPr>
              <a:t>Service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Level</a:t>
            </a:r>
            <a:r>
              <a:rPr sz="3200" spc="-15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Agreement</a:t>
            </a:r>
            <a:r>
              <a:rPr sz="3200" spc="8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(SLA)</a:t>
            </a:r>
            <a:r>
              <a:rPr sz="3200" spc="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for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durability.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8D2D9-29E0-5A7E-80E1-F74C5AC3751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97</a:t>
            </a:fld>
            <a:endParaRPr spc="-5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14400"/>
            <a:ext cx="10820400" cy="5257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21939" y="240233"/>
            <a:ext cx="588073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u="none" spc="55" dirty="0"/>
              <a:t>Amazon</a:t>
            </a:r>
            <a:r>
              <a:rPr sz="2800" u="none" spc="-125" dirty="0"/>
              <a:t> </a:t>
            </a:r>
            <a:r>
              <a:rPr sz="2800" b="1" u="none" spc="80" dirty="0">
                <a:latin typeface="Trebuchet MS"/>
                <a:cs typeface="Trebuchet MS"/>
              </a:rPr>
              <a:t>Simple</a:t>
            </a:r>
            <a:r>
              <a:rPr sz="2800" b="1" u="none" spc="-165" dirty="0">
                <a:latin typeface="Trebuchet MS"/>
                <a:cs typeface="Trebuchet MS"/>
              </a:rPr>
              <a:t> </a:t>
            </a:r>
            <a:r>
              <a:rPr sz="2800" b="1" u="none" spc="50" dirty="0">
                <a:latin typeface="Trebuchet MS"/>
                <a:cs typeface="Trebuchet MS"/>
              </a:rPr>
              <a:t>Storage</a:t>
            </a:r>
            <a:r>
              <a:rPr sz="2800" b="1" u="none" spc="-140" dirty="0">
                <a:latin typeface="Trebuchet MS"/>
                <a:cs typeface="Trebuchet MS"/>
              </a:rPr>
              <a:t> </a:t>
            </a:r>
            <a:r>
              <a:rPr sz="2800" b="1" u="none" spc="-15" dirty="0">
                <a:latin typeface="Trebuchet MS"/>
                <a:cs typeface="Trebuchet MS"/>
              </a:rPr>
              <a:t>Service</a:t>
            </a:r>
            <a:r>
              <a:rPr sz="2800" u="none" spc="-15" dirty="0"/>
              <a:t>(S3)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49076" y="6592121"/>
            <a:ext cx="58737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U3.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98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E1C94-1B58-2DAB-EAE9-6F2BAC32E3C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98</a:t>
            </a:fld>
            <a:endParaRPr spc="-5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29302" y="399745"/>
            <a:ext cx="2531745" cy="838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u="none" spc="-135" dirty="0"/>
              <a:t>Featu</a:t>
            </a:r>
            <a:r>
              <a:rPr u="none" spc="-190" dirty="0"/>
              <a:t>r</a:t>
            </a:r>
            <a:r>
              <a:rPr u="none" spc="5" dirty="0"/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49076" y="6592121"/>
            <a:ext cx="58737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U3.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99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80"/>
              </a:lnSpc>
            </a:pP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271397"/>
            <a:ext cx="10775315" cy="418592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356870" marR="1194435" indent="-344805">
              <a:lnSpc>
                <a:spcPts val="3170"/>
              </a:lnSpc>
              <a:spcBef>
                <a:spcPts val="49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900" b="1" dirty="0">
                <a:latin typeface="Times New Roman"/>
                <a:cs typeface="Times New Roman"/>
              </a:rPr>
              <a:t>Write, read, </a:t>
            </a:r>
            <a:r>
              <a:rPr sz="2900" b="1" spc="10" dirty="0">
                <a:latin typeface="Times New Roman"/>
                <a:cs typeface="Times New Roman"/>
              </a:rPr>
              <a:t>and delete </a:t>
            </a:r>
            <a:r>
              <a:rPr sz="2900" b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objects</a:t>
            </a:r>
            <a:r>
              <a:rPr sz="2900" b="1" spc="10" dirty="0">
                <a:latin typeface="Times New Roman"/>
                <a:cs typeface="Times New Roman"/>
              </a:rPr>
              <a:t> containing </a:t>
            </a:r>
            <a:r>
              <a:rPr sz="2900" b="1" dirty="0">
                <a:latin typeface="Times New Roman"/>
                <a:cs typeface="Times New Roman"/>
              </a:rPr>
              <a:t>from </a:t>
            </a:r>
            <a:r>
              <a:rPr sz="2900" b="1" spc="10" dirty="0">
                <a:latin typeface="Times New Roman"/>
                <a:cs typeface="Times New Roman"/>
              </a:rPr>
              <a:t>1 </a:t>
            </a:r>
            <a:r>
              <a:rPr sz="2900" b="1" spc="20" dirty="0">
                <a:latin typeface="Times New Roman"/>
                <a:cs typeface="Times New Roman"/>
              </a:rPr>
              <a:t>byte </a:t>
            </a:r>
            <a:r>
              <a:rPr sz="2900" b="1" spc="10" dirty="0">
                <a:latin typeface="Times New Roman"/>
                <a:cs typeface="Times New Roman"/>
              </a:rPr>
              <a:t>to 5 </a:t>
            </a:r>
            <a:r>
              <a:rPr sz="2900" b="1" spc="-710" dirty="0">
                <a:latin typeface="Times New Roman"/>
                <a:cs typeface="Times New Roman"/>
              </a:rPr>
              <a:t> </a:t>
            </a:r>
            <a:r>
              <a:rPr sz="2900" b="1" spc="15" dirty="0">
                <a:latin typeface="Times New Roman"/>
                <a:cs typeface="Times New Roman"/>
              </a:rPr>
              <a:t>gigabytes</a:t>
            </a:r>
            <a:r>
              <a:rPr sz="2900" b="1" spc="-45" dirty="0">
                <a:latin typeface="Times New Roman"/>
                <a:cs typeface="Times New Roman"/>
              </a:rPr>
              <a:t> </a:t>
            </a:r>
            <a:r>
              <a:rPr sz="2900" b="1" spc="10" dirty="0">
                <a:latin typeface="Times New Roman"/>
                <a:cs typeface="Times New Roman"/>
              </a:rPr>
              <a:t>of</a:t>
            </a:r>
            <a:r>
              <a:rPr sz="2900" b="1" spc="20" dirty="0">
                <a:latin typeface="Times New Roman"/>
                <a:cs typeface="Times New Roman"/>
              </a:rPr>
              <a:t> </a:t>
            </a:r>
            <a:r>
              <a:rPr sz="2900" b="1" spc="15" dirty="0">
                <a:latin typeface="Times New Roman"/>
                <a:cs typeface="Times New Roman"/>
              </a:rPr>
              <a:t>data</a:t>
            </a:r>
            <a:r>
              <a:rPr sz="2900" b="1" spc="-35" dirty="0">
                <a:latin typeface="Times New Roman"/>
                <a:cs typeface="Times New Roman"/>
              </a:rPr>
              <a:t> </a:t>
            </a:r>
            <a:r>
              <a:rPr sz="2900" b="1" spc="10" dirty="0">
                <a:latin typeface="Times New Roman"/>
                <a:cs typeface="Times New Roman"/>
              </a:rPr>
              <a:t>each.</a:t>
            </a: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3950">
              <a:latin typeface="Times New Roman"/>
              <a:cs typeface="Times New Roman"/>
            </a:endParaRPr>
          </a:p>
          <a:p>
            <a:pPr marL="356870" indent="-344805">
              <a:lnSpc>
                <a:spcPct val="10000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900" b="1" spc="10" dirty="0">
                <a:latin typeface="Times New Roman"/>
                <a:cs typeface="Times New Roman"/>
              </a:rPr>
              <a:t>The </a:t>
            </a:r>
            <a:r>
              <a:rPr sz="2900" b="1" spc="15" dirty="0">
                <a:latin typeface="Times New Roman"/>
                <a:cs typeface="Times New Roman"/>
              </a:rPr>
              <a:t>number</a:t>
            </a:r>
            <a:r>
              <a:rPr sz="2900" b="1" spc="-45" dirty="0">
                <a:latin typeface="Times New Roman"/>
                <a:cs typeface="Times New Roman"/>
              </a:rPr>
              <a:t> </a:t>
            </a:r>
            <a:r>
              <a:rPr sz="2900" b="1" spc="10" dirty="0">
                <a:latin typeface="Times New Roman"/>
                <a:cs typeface="Times New Roman"/>
              </a:rPr>
              <a:t>of</a:t>
            </a:r>
            <a:r>
              <a:rPr sz="2900" b="1" dirty="0">
                <a:latin typeface="Times New Roman"/>
                <a:cs typeface="Times New Roman"/>
              </a:rPr>
              <a:t> </a:t>
            </a:r>
            <a:r>
              <a:rPr sz="2900" b="1" spc="10" dirty="0">
                <a:latin typeface="Times New Roman"/>
                <a:cs typeface="Times New Roman"/>
              </a:rPr>
              <a:t>objects</a:t>
            </a:r>
            <a:r>
              <a:rPr sz="2900" b="1" spc="5" dirty="0">
                <a:latin typeface="Times New Roman"/>
                <a:cs typeface="Times New Roman"/>
              </a:rPr>
              <a:t> </a:t>
            </a:r>
            <a:r>
              <a:rPr sz="2900" b="1" spc="10" dirty="0">
                <a:latin typeface="Times New Roman"/>
                <a:cs typeface="Times New Roman"/>
              </a:rPr>
              <a:t>that</a:t>
            </a:r>
            <a:r>
              <a:rPr sz="2900" b="1" spc="-20" dirty="0">
                <a:latin typeface="Times New Roman"/>
                <a:cs typeface="Times New Roman"/>
              </a:rPr>
              <a:t> </a:t>
            </a:r>
            <a:r>
              <a:rPr sz="2900" b="1" spc="10" dirty="0">
                <a:latin typeface="Times New Roman"/>
                <a:cs typeface="Times New Roman"/>
              </a:rPr>
              <a:t>can</a:t>
            </a:r>
            <a:r>
              <a:rPr sz="2900" b="1" spc="15" dirty="0">
                <a:latin typeface="Times New Roman"/>
                <a:cs typeface="Times New Roman"/>
              </a:rPr>
              <a:t> </a:t>
            </a:r>
            <a:r>
              <a:rPr sz="2900" b="1" spc="10" dirty="0">
                <a:latin typeface="Times New Roman"/>
                <a:cs typeface="Times New Roman"/>
              </a:rPr>
              <a:t>be</a:t>
            </a:r>
            <a:r>
              <a:rPr sz="2900" b="1" spc="-5" dirty="0">
                <a:latin typeface="Times New Roman"/>
                <a:cs typeface="Times New Roman"/>
              </a:rPr>
              <a:t> </a:t>
            </a:r>
            <a:r>
              <a:rPr sz="2900" b="1" dirty="0">
                <a:latin typeface="Times New Roman"/>
                <a:cs typeface="Times New Roman"/>
              </a:rPr>
              <a:t>stored</a:t>
            </a:r>
            <a:r>
              <a:rPr sz="2900" b="1" spc="15" dirty="0">
                <a:latin typeface="Times New Roman"/>
                <a:cs typeface="Times New Roman"/>
              </a:rPr>
              <a:t> </a:t>
            </a:r>
            <a:r>
              <a:rPr sz="2900" b="1" spc="5" dirty="0">
                <a:latin typeface="Times New Roman"/>
                <a:cs typeface="Times New Roman"/>
              </a:rPr>
              <a:t>is </a:t>
            </a:r>
            <a:r>
              <a:rPr sz="2900" b="1" spc="10" dirty="0">
                <a:latin typeface="Times New Roman"/>
                <a:cs typeface="Times New Roman"/>
              </a:rPr>
              <a:t>unlimited.</a:t>
            </a: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4000">
              <a:latin typeface="Times New Roman"/>
              <a:cs typeface="Times New Roman"/>
            </a:endParaRPr>
          </a:p>
          <a:p>
            <a:pPr marL="356870" marR="1172845" indent="-344805">
              <a:lnSpc>
                <a:spcPts val="3170"/>
              </a:lnSpc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900" spc="10" dirty="0">
                <a:latin typeface="Times New Roman"/>
                <a:cs typeface="Times New Roman"/>
              </a:rPr>
              <a:t>Each </a:t>
            </a:r>
            <a:r>
              <a:rPr sz="2900" b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object </a:t>
            </a:r>
            <a:r>
              <a:rPr sz="29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is </a:t>
            </a:r>
            <a:r>
              <a:rPr sz="29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stored </a:t>
            </a:r>
            <a:r>
              <a:rPr sz="2900" b="1" u="heavy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 </a:t>
            </a:r>
            <a:r>
              <a:rPr sz="29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retrieved </a:t>
            </a:r>
            <a:r>
              <a:rPr sz="2900" b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via </a:t>
            </a:r>
            <a:r>
              <a:rPr sz="2900" b="1" u="heavy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 unique </a:t>
            </a:r>
            <a:r>
              <a:rPr sz="29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developer- </a:t>
            </a:r>
            <a:r>
              <a:rPr sz="2900" b="1" spc="-710" dirty="0">
                <a:latin typeface="Times New Roman"/>
                <a:cs typeface="Times New Roman"/>
              </a:rPr>
              <a:t> </a:t>
            </a:r>
            <a:r>
              <a:rPr sz="29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assigned</a:t>
            </a:r>
            <a:r>
              <a:rPr sz="2900" b="1" u="heavy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900" b="1" u="heavy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key.</a:t>
            </a:r>
            <a:endParaRPr sz="2900">
              <a:latin typeface="Times New Roman"/>
              <a:cs typeface="Times New Roman"/>
            </a:endParaRPr>
          </a:p>
          <a:p>
            <a:pPr marL="356870" marR="5080" indent="-344805">
              <a:lnSpc>
                <a:spcPts val="3170"/>
              </a:lnSpc>
              <a:spcBef>
                <a:spcPts val="720"/>
              </a:spcBef>
              <a:buFont typeface="Arial MT"/>
              <a:buChar char="•"/>
              <a:tabLst>
                <a:tab pos="356870" algn="l"/>
                <a:tab pos="357505" algn="l"/>
              </a:tabLst>
            </a:pPr>
            <a:r>
              <a:rPr sz="2900" b="1" spc="10" dirty="0">
                <a:latin typeface="Times New Roman"/>
                <a:cs typeface="Times New Roman"/>
              </a:rPr>
              <a:t>Objects</a:t>
            </a:r>
            <a:r>
              <a:rPr sz="2900" b="1" spc="5" dirty="0">
                <a:latin typeface="Times New Roman"/>
                <a:cs typeface="Times New Roman"/>
              </a:rPr>
              <a:t> </a:t>
            </a:r>
            <a:r>
              <a:rPr sz="2900" b="1" spc="10" dirty="0">
                <a:latin typeface="Times New Roman"/>
                <a:cs typeface="Times New Roman"/>
              </a:rPr>
              <a:t>can</a:t>
            </a:r>
            <a:r>
              <a:rPr sz="2900" b="1" dirty="0">
                <a:latin typeface="Times New Roman"/>
                <a:cs typeface="Times New Roman"/>
              </a:rPr>
              <a:t> </a:t>
            </a:r>
            <a:r>
              <a:rPr sz="2900" b="1" spc="10" dirty="0">
                <a:latin typeface="Times New Roman"/>
                <a:cs typeface="Times New Roman"/>
              </a:rPr>
              <a:t>be</a:t>
            </a:r>
            <a:r>
              <a:rPr sz="2900" b="1" spc="20" dirty="0">
                <a:latin typeface="Times New Roman"/>
                <a:cs typeface="Times New Roman"/>
              </a:rPr>
              <a:t> </a:t>
            </a:r>
            <a:r>
              <a:rPr sz="2900" b="1" spc="10" dirty="0">
                <a:latin typeface="Times New Roman"/>
                <a:cs typeface="Times New Roman"/>
              </a:rPr>
              <a:t>made</a:t>
            </a:r>
            <a:r>
              <a:rPr sz="2900" b="1" spc="35" dirty="0">
                <a:latin typeface="Times New Roman"/>
                <a:cs typeface="Times New Roman"/>
              </a:rPr>
              <a:t> </a:t>
            </a:r>
            <a:r>
              <a:rPr sz="2900" b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private</a:t>
            </a:r>
            <a:r>
              <a:rPr sz="29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900" b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or</a:t>
            </a:r>
            <a:r>
              <a:rPr sz="2900" b="1" u="heavy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900" b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public,</a:t>
            </a:r>
            <a:r>
              <a:rPr sz="2900" b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900" b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 rights</a:t>
            </a:r>
            <a:r>
              <a:rPr sz="29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900" b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can be assigned </a:t>
            </a:r>
            <a:r>
              <a:rPr sz="2900" b="1" spc="-710" dirty="0">
                <a:latin typeface="Times New Roman"/>
                <a:cs typeface="Times New Roman"/>
              </a:rPr>
              <a:t> </a:t>
            </a:r>
            <a:r>
              <a:rPr sz="2900" b="1" spc="10" dirty="0">
                <a:latin typeface="Times New Roman"/>
                <a:cs typeface="Times New Roman"/>
              </a:rPr>
              <a:t>to</a:t>
            </a:r>
            <a:r>
              <a:rPr sz="2900" b="1" dirty="0">
                <a:latin typeface="Times New Roman"/>
                <a:cs typeface="Times New Roman"/>
              </a:rPr>
              <a:t> </a:t>
            </a:r>
            <a:r>
              <a:rPr sz="2900" b="1" spc="5" dirty="0">
                <a:latin typeface="Times New Roman"/>
                <a:cs typeface="Times New Roman"/>
              </a:rPr>
              <a:t>specific</a:t>
            </a:r>
            <a:r>
              <a:rPr sz="2900" b="1" spc="10" dirty="0">
                <a:latin typeface="Times New Roman"/>
                <a:cs typeface="Times New Roman"/>
              </a:rPr>
              <a:t> </a:t>
            </a:r>
            <a:r>
              <a:rPr sz="2900" b="1" spc="5" dirty="0">
                <a:latin typeface="Times New Roman"/>
                <a:cs typeface="Times New Roman"/>
              </a:rPr>
              <a:t>users.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97B19-9FF0-3B6F-65DC-DDDF406824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/>
              <a:t>U3.</a:t>
            </a:r>
            <a:r>
              <a:rPr lang="en-US" spc="-35"/>
              <a:t> </a:t>
            </a:r>
            <a:fld id="{81D60167-4931-47E6-BA6A-407CBD079E47}" type="slidenum">
              <a:rPr spc="-5" smtClean="0"/>
              <a:t>99</a:t>
            </a:fld>
            <a:endParaRPr spc="-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3047</TotalTime>
  <Words>8174</Words>
  <Application>Microsoft Office PowerPoint</Application>
  <PresentationFormat>Widescreen</PresentationFormat>
  <Paragraphs>832</Paragraphs>
  <Slides>120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8" baseType="lpstr">
      <vt:lpstr>Aptos</vt:lpstr>
      <vt:lpstr>Arial</vt:lpstr>
      <vt:lpstr>Arial MT</vt:lpstr>
      <vt:lpstr>Calibri</vt:lpstr>
      <vt:lpstr>Times New Roman</vt:lpstr>
      <vt:lpstr>Trebuchet MS</vt:lpstr>
      <vt:lpstr>Wingdings</vt:lpstr>
      <vt:lpstr>Office Theme</vt:lpstr>
      <vt:lpstr>Cloud Computing UNIT 3</vt:lpstr>
      <vt:lpstr>CONTENTS:</vt:lpstr>
      <vt:lpstr>Cloud Architecture – LAYERED CLOUD ARCHITECTURE</vt:lpstr>
      <vt:lpstr>Cloud Architecture – LAYERED CLOUD ARCHITECTURE</vt:lpstr>
      <vt:lpstr>Cloud Architecture – LAYERED CLOUD  ARCHITECTURE</vt:lpstr>
      <vt:lpstr>PowerPoint Presentation</vt:lpstr>
      <vt:lpstr>PowerPoint Presentation</vt:lpstr>
      <vt:lpstr>PowerPoint Presentation</vt:lpstr>
      <vt:lpstr>Cloud Architecture - The National Institute of Standards and  Technology (NIST) CLOUD REFERENCE ARCHITECTURE</vt:lpstr>
      <vt:lpstr>Cloud Architecture - NIST CLOUD REFERENCE  ARCHITECTURE</vt:lpstr>
      <vt:lpstr>Major Actors - NIST CLOUD REFERENCE  ARCHITECTURE</vt:lpstr>
      <vt:lpstr>Actors in Cloud Computing</vt:lpstr>
      <vt:lpstr>Cloud Consumer</vt:lpstr>
      <vt:lpstr>Cloud Consumer</vt:lpstr>
      <vt:lpstr>SaaS consumers</vt:lpstr>
      <vt:lpstr>PaaS consumers</vt:lpstr>
      <vt:lpstr>IaaS consumer</vt:lpstr>
      <vt:lpstr>Cloud Provider</vt:lpstr>
      <vt:lpstr>Cloud Broker</vt:lpstr>
      <vt:lpstr>Scenarios in Cloud:1</vt:lpstr>
      <vt:lpstr>Cloud Carrier</vt:lpstr>
      <vt:lpstr>Scenarios in Cloud:2</vt:lpstr>
      <vt:lpstr>Scenarios in Cloud:3</vt:lpstr>
      <vt:lpstr>PowerPoint Presentation</vt:lpstr>
      <vt:lpstr>Public Cloud</vt:lpstr>
      <vt:lpstr>Public Cloud Model with Advantages and Disadvantages</vt:lpstr>
      <vt:lpstr>Private Cloud</vt:lpstr>
      <vt:lpstr>Private Cloud Model with Advantages and Disadvantages</vt:lpstr>
      <vt:lpstr>Hybrid Cloud</vt:lpstr>
      <vt:lpstr>Hybrid Cloud Model with Advantages and  Disadvantages</vt:lpstr>
      <vt:lpstr>Community Cloud Model Introduction with Advantages and Disadvantages</vt:lpstr>
      <vt:lpstr>PowerPoint Presentation</vt:lpstr>
      <vt:lpstr>PowerPoint Presentation</vt:lpstr>
      <vt:lpstr>Delivery Models – IaaS, PaaS &amp; SaaS</vt:lpstr>
      <vt:lpstr>PowerPoint Presentation</vt:lpstr>
      <vt:lpstr>PowerPoint Presentation</vt:lpstr>
      <vt:lpstr>IaaS: Infrastructure as a Service</vt:lpstr>
      <vt:lpstr>Infrastructure as a Service</vt:lpstr>
      <vt:lpstr>Infrastructure as a Service</vt:lpstr>
      <vt:lpstr>PowerPoint Presentation</vt:lpstr>
      <vt:lpstr>Cloud Computing – Virtualization, Hardware Virtualization with Characteristics</vt:lpstr>
      <vt:lpstr>IaaS Examples</vt:lpstr>
      <vt:lpstr>PaaS: Platform as a Service</vt:lpstr>
      <vt:lpstr>PaaS – Platform as a Service, Types, Characteristics, Benefits, Issues</vt:lpstr>
      <vt:lpstr>PaaS Examples</vt:lpstr>
      <vt:lpstr>SaaS: Software as a Service</vt:lpstr>
      <vt:lpstr>SaaS – Software as a Service</vt:lpstr>
      <vt:lpstr>SaaS – Software as a Service Issues</vt:lpstr>
      <vt:lpstr>SaaS Examples</vt:lpstr>
      <vt:lpstr>PowerPoint Presentation</vt:lpstr>
      <vt:lpstr>Cloud-computing Architecture</vt:lpstr>
      <vt:lpstr>Architectural Design Challenges</vt:lpstr>
      <vt:lpstr>Architectural Design Challenges</vt:lpstr>
      <vt:lpstr>Architectural Design Challenges</vt:lpstr>
      <vt:lpstr>Architectural Design Challenges</vt:lpstr>
      <vt:lpstr>PowerPoint Presentation</vt:lpstr>
      <vt:lpstr>Contents</vt:lpstr>
      <vt:lpstr>What is cloud storage?</vt:lpstr>
      <vt:lpstr>Cloud storage</vt:lpstr>
      <vt:lpstr>Cloud Storage - Business Benefits</vt:lpstr>
      <vt:lpstr>Storage as a Service</vt:lpstr>
      <vt:lpstr>PowerPoint Presentation</vt:lpstr>
      <vt:lpstr>Google Drive</vt:lpstr>
      <vt:lpstr>Dropbox</vt:lpstr>
      <vt:lpstr>Apple iCloud</vt:lpstr>
      <vt:lpstr>Amazon Cloud Drive</vt:lpstr>
      <vt:lpstr>Common Features</vt:lpstr>
      <vt:lpstr>Advantages of Cloud Storage</vt:lpstr>
      <vt:lpstr>Disadvantages of Cloud Storage</vt:lpstr>
      <vt:lpstr>Challenges in Cloud Storage</vt:lpstr>
      <vt:lpstr>Types of Storage</vt:lpstr>
      <vt:lpstr>Direct Attached Storage (DAS)</vt:lpstr>
      <vt:lpstr>Direct Attached Storage (DAS)</vt:lpstr>
      <vt:lpstr>Direct Attached Storage (DAS)</vt:lpstr>
      <vt:lpstr>Network Attached Storage (NAS)</vt:lpstr>
      <vt:lpstr>Network Attached Storage (NAS)</vt:lpstr>
      <vt:lpstr>Network Attached Storage (NAS)</vt:lpstr>
      <vt:lpstr>Network Attached Storage (NAS)</vt:lpstr>
      <vt:lpstr>Storage Area Network (SAN)</vt:lpstr>
      <vt:lpstr>Storage Area Network (SAN)</vt:lpstr>
      <vt:lpstr>Storage Area Network (SAN)</vt:lpstr>
      <vt:lpstr>Storage Area Network (SAN)</vt:lpstr>
      <vt:lpstr>Storage Area Network (SAN)</vt:lpstr>
      <vt:lpstr>Data Communication in SAN</vt:lpstr>
      <vt:lpstr>Benefits of using SAN</vt:lpstr>
      <vt:lpstr>Benefits of using SAN</vt:lpstr>
      <vt:lpstr>PowerPoint Presentation</vt:lpstr>
      <vt:lpstr>Storage Comparison</vt:lpstr>
      <vt:lpstr>Cloud Service  Providers</vt:lpstr>
      <vt:lpstr>Contents</vt:lpstr>
      <vt:lpstr>Cloud Computing Providers</vt:lpstr>
      <vt:lpstr>Cloud Service Providers</vt:lpstr>
      <vt:lpstr>PowerPoint Presentation</vt:lpstr>
      <vt:lpstr>AMAZON ELASTIC COMPUTE CLOUD (EC2)</vt:lpstr>
      <vt:lpstr>Amazon Elastic Compute Cloud</vt:lpstr>
      <vt:lpstr>Service Highlights</vt:lpstr>
      <vt:lpstr>Amazon Simple Storage Service(S3)</vt:lpstr>
      <vt:lpstr>Amazon Simple Storage Service(S3)</vt:lpstr>
      <vt:lpstr>Features</vt:lpstr>
      <vt:lpstr>How S3 works?</vt:lpstr>
      <vt:lpstr>How S3 works?</vt:lpstr>
      <vt:lpstr>Amazon S3</vt:lpstr>
      <vt:lpstr>Life Cycle Management</vt:lpstr>
      <vt:lpstr>AWS Free Usage Tier</vt:lpstr>
      <vt:lpstr>S3 Applications</vt:lpstr>
      <vt:lpstr>Microsoft- Windows Azure (PaaS)</vt:lpstr>
      <vt:lpstr>Windows Azure</vt:lpstr>
      <vt:lpstr>Windows Azure has three core components:</vt:lpstr>
      <vt:lpstr>Compute Service</vt:lpstr>
      <vt:lpstr>Storage Service</vt:lpstr>
      <vt:lpstr>Storage Service</vt:lpstr>
      <vt:lpstr>Storage Service</vt:lpstr>
      <vt:lpstr>Fabric</vt:lpstr>
      <vt:lpstr>Fabric</vt:lpstr>
      <vt:lpstr>Fabric Controller</vt:lpstr>
      <vt:lpstr>Google App Engine</vt:lpstr>
      <vt:lpstr>Google App Engine</vt:lpstr>
      <vt:lpstr>Google App Engine..(Contd)</vt:lpstr>
      <vt:lpstr>Some Commercial-Oriented Cloud platforms/technologies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  <cp:lastModifiedBy>veepin kumar</cp:lastModifiedBy>
  <cp:revision>7</cp:revision>
  <dcterms:created xsi:type="dcterms:W3CDTF">2024-09-11T03:35:36Z</dcterms:created>
  <dcterms:modified xsi:type="dcterms:W3CDTF">2024-09-25T04:45:25Z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2020-12-22T00:00:00Z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2024-09-11T00:00:00Z</vt:filetime>
  </property>
</Properties>
</file>